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87" r:id="rId3"/>
    <p:sldId id="263" r:id="rId4"/>
    <p:sldId id="286" r:id="rId5"/>
    <p:sldId id="265" r:id="rId6"/>
    <p:sldId id="264" r:id="rId7"/>
    <p:sldId id="288" r:id="rId8"/>
    <p:sldId id="266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5"/>
    <p:restoredTop sz="87592" autoAdjust="0"/>
  </p:normalViewPr>
  <p:slideViewPr>
    <p:cSldViewPr snapToGrid="0" snapToObjects="1">
      <p:cViewPr varScale="1">
        <p:scale>
          <a:sx n="86" d="100"/>
          <a:sy n="86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68791-C618-4B68-838F-78F8E74D2EE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55021F-45F2-4F4E-B291-0743D8C84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8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0"/>
            <a:ext cx="12192000" cy="6691929"/>
            <a:chOff x="0" y="0"/>
            <a:chExt cx="12192000" cy="6691929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12192000" cy="479409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1288" y="4361291"/>
              <a:ext cx="849424" cy="84942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5186" y="5454650"/>
              <a:ext cx="6241629" cy="1237279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0663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3833" y="2993000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Use This Slide for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     </a:t>
            </a:r>
            <a:fld id="{7D26CA5C-3480-764A-BA0E-09EB070985D9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TEXT/GRAPH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Use This Slide for Two-Column Text/Graphic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     </a:t>
            </a:r>
            <a:fld id="{7D26CA5C-3480-764A-BA0E-09EB070985D9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479409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288" y="4361291"/>
            <a:ext cx="849424" cy="8494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524000" y="1122363"/>
            <a:ext cx="9144000" cy="230663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dirty="0"/>
              <a:t>Use This Slide for </a:t>
            </a:r>
            <a:br>
              <a:rPr lang="en-US" dirty="0"/>
            </a:br>
            <a:r>
              <a:rPr lang="en-US" dirty="0"/>
              <a:t>New Section </a:t>
            </a:r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      </a:t>
            </a:r>
            <a:fld id="{7D26CA5C-3480-764A-BA0E-09EB070985D9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05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GRAPHIC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Use This Slide for Graphic Only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     </a:t>
            </a:r>
            <a:fld id="{7D26CA5C-3480-764A-BA0E-09EB070985D9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OF PRESENTA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4080472"/>
          </a:xfrm>
        </p:spPr>
        <p:txBody>
          <a:bodyPr anchor="ctr"/>
          <a:lstStyle>
            <a:lvl1pPr algn="ctr"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Use This for Last Slide Only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*Make sure to edit contact info in </a:t>
            </a:r>
            <a:br>
              <a:rPr lang="en-US" dirty="0"/>
            </a:br>
            <a:r>
              <a:rPr lang="en-US" dirty="0"/>
              <a:t>lower right-hand corner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840448"/>
            <a:ext cx="12192000" cy="2017552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50" y="5094937"/>
            <a:ext cx="3190797" cy="1508574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7405942" y="5156727"/>
            <a:ext cx="46238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bg1"/>
                </a:solidFill>
              </a:rPr>
              <a:t>Information Systems,</a:t>
            </a:r>
            <a:r>
              <a:rPr lang="en-US" sz="1200" b="1" baseline="0" dirty="0">
                <a:solidFill>
                  <a:schemeClr val="bg1"/>
                </a:solidFill>
              </a:rPr>
              <a:t> Statistics, and Management Science</a:t>
            </a:r>
          </a:p>
          <a:p>
            <a:pPr algn="r"/>
            <a:r>
              <a:rPr lang="en-US" sz="1200" b="1" baseline="0" dirty="0">
                <a:solidFill>
                  <a:schemeClr val="bg1"/>
                </a:solidFill>
              </a:rPr>
              <a:t>Culverhouse College of Business</a:t>
            </a:r>
            <a:endParaRPr lang="en-US" sz="1200" b="1" dirty="0">
              <a:solidFill>
                <a:schemeClr val="bg1"/>
              </a:solidFill>
            </a:endParaRPr>
          </a:p>
          <a:p>
            <a:pPr algn="r"/>
            <a:r>
              <a:rPr lang="en-US" sz="1200" baseline="0" dirty="0">
                <a:solidFill>
                  <a:schemeClr val="bg1"/>
                </a:solidFill>
              </a:rPr>
              <a:t>The University of Alabama</a:t>
            </a:r>
          </a:p>
          <a:p>
            <a:pPr algn="r"/>
            <a:r>
              <a:rPr lang="en-US" sz="1200" baseline="0" dirty="0">
                <a:solidFill>
                  <a:schemeClr val="bg1"/>
                </a:solidFill>
              </a:rPr>
              <a:t>300 Alston Hall</a:t>
            </a:r>
          </a:p>
          <a:p>
            <a:pPr algn="r"/>
            <a:r>
              <a:rPr lang="en-US" sz="1200" baseline="0" dirty="0">
                <a:solidFill>
                  <a:schemeClr val="bg1"/>
                </a:solidFill>
              </a:rPr>
              <a:t>Box 870226</a:t>
            </a:r>
          </a:p>
          <a:p>
            <a:pPr algn="r"/>
            <a:r>
              <a:rPr lang="en-US" sz="1200" baseline="0" dirty="0">
                <a:solidFill>
                  <a:schemeClr val="bg1"/>
                </a:solidFill>
              </a:rPr>
              <a:t>205-348-8904</a:t>
            </a:r>
          </a:p>
          <a:p>
            <a:pPr algn="r"/>
            <a:r>
              <a:rPr lang="en-US" sz="1200" baseline="0" dirty="0" err="1">
                <a:solidFill>
                  <a:schemeClr val="bg1"/>
                </a:solidFill>
              </a:rPr>
              <a:t>www.culverhouse.ua.edu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429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119360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8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98308"/>
            <a:ext cx="10515600" cy="4878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      </a:t>
            </a:r>
            <a:fld id="{7D26CA5C-3480-764A-BA0E-09EB070985D9}" type="datetimeFigureOut">
              <a:rPr lang="en-US" smtClean="0"/>
              <a:pPr/>
              <a:t>11/10/2021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23C9B37-4DCD-A749-BC4A-BD74B37663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30817"/>
            <a:ext cx="216190" cy="21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6" r:id="rId4"/>
    <p:sldLayoutId id="2147483654" r:id="rId5"/>
    <p:sldLayoutId id="214748365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 Services</a:t>
            </a:r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Monolithic vs Micro Service Architecture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“architecture, in which functionally distinguishable aspects are all interwoven, rather than containing architecturally separate components”</a:t>
            </a:r>
          </a:p>
          <a:p>
            <a:r>
              <a:rPr lang="en-US" dirty="0"/>
              <a:t>No single definition of micro services in industry</a:t>
            </a:r>
          </a:p>
          <a:p>
            <a:pPr lvl="1"/>
            <a:r>
              <a:rPr lang="en-US" dirty="0"/>
              <a:t>Very hotly debated within the SOA community</a:t>
            </a:r>
          </a:p>
          <a:p>
            <a:r>
              <a:rPr lang="en-US" dirty="0"/>
              <a:t>We may not be able to define it, but we normally “know it when we see it”. </a:t>
            </a:r>
          </a:p>
          <a:p>
            <a:pPr lvl="1"/>
            <a:r>
              <a:rPr lang="en-US" dirty="0"/>
              <a:t>Several common traits (small teams, automated deployments, independently deployable, etc.)</a:t>
            </a:r>
          </a:p>
          <a:p>
            <a:r>
              <a:rPr lang="en-US" i="1" dirty="0"/>
              <a:t>“</a:t>
            </a:r>
            <a:r>
              <a:rPr lang="en-US" dirty="0"/>
              <a:t>style of architecture which puts the emphasis on dividing the system into small and lightweight services that are purposely built to perform a very cohesive business function, and is an evolution of the traditional service oriented architecture style” – Fowler (quoted in </a:t>
            </a:r>
            <a:r>
              <a:rPr lang="en-US" dirty="0" err="1"/>
              <a:t>ieee</a:t>
            </a:r>
            <a:r>
              <a:rPr lang="en-US" dirty="0"/>
              <a:t> article).</a:t>
            </a:r>
          </a:p>
          <a:p>
            <a:pPr marL="0" indent="0">
              <a:buNone/>
            </a:pPr>
            <a:endParaRPr lang="en-US" sz="4000" dirty="0"/>
          </a:p>
          <a:p>
            <a:endParaRPr lang="en-US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47367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</a:t>
            </a:r>
            <a:r>
              <a:rPr lang="en-US" dirty="0" err="1"/>
              <a:t>Microservices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232" y="1193606"/>
            <a:ext cx="9623535" cy="50607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flipH="1">
            <a:off x="3169668" y="6206487"/>
            <a:ext cx="6888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https://dzone.com/articles/what-are-microservices-actually</a:t>
            </a:r>
          </a:p>
        </p:txBody>
      </p:sp>
    </p:spTree>
    <p:extLst>
      <p:ext uri="{BB962C8B-B14F-4D97-AF65-F5344CB8AC3E}">
        <p14:creationId xmlns:p14="http://schemas.microsoft.com/office/powerpoint/2010/main" val="3961592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</a:t>
            </a:r>
            <a:r>
              <a:rPr lang="en-US"/>
              <a:t>Microservices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859" y="1561937"/>
            <a:ext cx="7465066" cy="44499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flipH="1">
            <a:off x="3674164" y="6190850"/>
            <a:ext cx="540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https://martinfowler.com/articles/microservices.html</a:t>
            </a:r>
          </a:p>
        </p:txBody>
      </p:sp>
    </p:spTree>
    <p:extLst>
      <p:ext uri="{BB962C8B-B14F-4D97-AF65-F5344CB8AC3E}">
        <p14:creationId xmlns:p14="http://schemas.microsoft.com/office/powerpoint/2010/main" val="594635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Real World Example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2" descr="Benefits of Microservices for Amazon&#10;Build Test Release&#10;Build Test Release&#10;• 50 Million Deployments a Year&#10;• Software enha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331" y="1344130"/>
            <a:ext cx="9180946" cy="5164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59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we trying to solve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Long build / test / release cycles</a:t>
            </a:r>
          </a:p>
          <a:p>
            <a:r>
              <a:rPr lang="en-US" dirty="0"/>
              <a:t>Scalability is compromised</a:t>
            </a:r>
          </a:p>
          <a:p>
            <a:r>
              <a:rPr lang="en-US" dirty="0"/>
              <a:t>Lack of agility (very long time to add new features)</a:t>
            </a:r>
          </a:p>
          <a:p>
            <a:r>
              <a:rPr lang="en-US" dirty="0"/>
              <a:t>Software architecture is hard to maintain and evolve</a:t>
            </a:r>
          </a:p>
          <a:p>
            <a:r>
              <a:rPr lang="en-US" dirty="0"/>
              <a:t>System operation is difficult (module X is failing, who’s the owner?)</a:t>
            </a:r>
          </a:p>
          <a:p>
            <a:r>
              <a:rPr lang="en-US" dirty="0"/>
              <a:t>Lack of innovation (team always fixing issues)</a:t>
            </a:r>
          </a:p>
          <a:p>
            <a:r>
              <a:rPr lang="en-US" dirty="0"/>
              <a:t>Slow development pace (team always fixing issues)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Quotes from recent IT engagement</a:t>
            </a:r>
          </a:p>
          <a:p>
            <a:pPr marL="0" indent="0">
              <a:buNone/>
            </a:pPr>
            <a:r>
              <a:rPr lang="en-US" dirty="0"/>
              <a:t>“I’m constantly having to resolve commit conflicts and merges.”</a:t>
            </a:r>
          </a:p>
          <a:p>
            <a:pPr marL="0" indent="0">
              <a:buNone/>
            </a:pPr>
            <a:r>
              <a:rPr lang="en-US" dirty="0"/>
              <a:t>“Our last build attempt failed after 4 hours.  We don’t know who broke the build as 30 commits were made”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070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Benefits of Micro Services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Improves fault isolation</a:t>
            </a:r>
          </a:p>
          <a:p>
            <a:r>
              <a:rPr lang="en-US" dirty="0"/>
              <a:t>Eliminates long-term commitment to a single technology stack</a:t>
            </a:r>
          </a:p>
          <a:p>
            <a:pPr lvl="1"/>
            <a:r>
              <a:rPr lang="en-US" dirty="0"/>
              <a:t>Reduces complexity of most “end of life” issues</a:t>
            </a:r>
          </a:p>
          <a:p>
            <a:r>
              <a:rPr lang="en-US" dirty="0"/>
              <a:t>Improved agility</a:t>
            </a:r>
          </a:p>
          <a:p>
            <a:pPr lvl="1"/>
            <a:r>
              <a:rPr lang="en-US" dirty="0"/>
              <a:t>Realize promised benefits of agile methodologies and continuous deployment</a:t>
            </a:r>
          </a:p>
          <a:p>
            <a:r>
              <a:rPr lang="en-US" dirty="0"/>
              <a:t>Provides the ability to “fail fast” and recover fast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275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Micro-Services Benefits at Amazon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489" y="1278082"/>
            <a:ext cx="10110189" cy="500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932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What’s the Down Side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en-US" sz="4000" dirty="0">
                <a:ea typeface="ＭＳ Ｐゴシック" panose="020B0600070205080204" pitchFamily="34" charset="-128"/>
              </a:rPr>
              <a:t>Can be complex</a:t>
            </a:r>
          </a:p>
          <a:p>
            <a:pPr lvl="1">
              <a:defRPr/>
            </a:pPr>
            <a:r>
              <a:rPr lang="en-US" altLang="en-US" sz="3600" dirty="0">
                <a:ea typeface="ＭＳ Ｐゴシック" panose="020B0600070205080204" pitchFamily="34" charset="-128"/>
              </a:rPr>
              <a:t>Have to handle calls between applications</a:t>
            </a:r>
          </a:p>
          <a:p>
            <a:pPr lvl="1">
              <a:defRPr/>
            </a:pPr>
            <a:r>
              <a:rPr lang="en-US" altLang="en-US" sz="3600" dirty="0">
                <a:ea typeface="ＭＳ Ｐゴシック" panose="020B0600070205080204" pitchFamily="34" charset="-128"/>
              </a:rPr>
              <a:t>Extra security concerns</a:t>
            </a:r>
          </a:p>
          <a:p>
            <a:pPr lvl="1">
              <a:defRPr/>
            </a:pPr>
            <a:r>
              <a:rPr lang="en-US" altLang="en-US" sz="3600" dirty="0">
                <a:ea typeface="ＭＳ Ｐゴシック" panose="020B0600070205080204" pitchFamily="34" charset="-128"/>
              </a:rPr>
              <a:t>Remote calls experience latency</a:t>
            </a:r>
          </a:p>
          <a:p>
            <a:pPr>
              <a:defRPr/>
            </a:pPr>
            <a:r>
              <a:rPr lang="en-US" altLang="en-US" sz="4000" dirty="0">
                <a:ea typeface="ＭＳ Ｐゴシック" panose="020B0600070205080204" pitchFamily="34" charset="-128"/>
              </a:rPr>
              <a:t>Premium placed on automated deployment</a:t>
            </a:r>
          </a:p>
          <a:p>
            <a:pPr lvl="1">
              <a:defRPr/>
            </a:pPr>
            <a:r>
              <a:rPr lang="en-US" altLang="en-US" sz="3600" dirty="0">
                <a:ea typeface="ＭＳ Ｐゴシック" panose="020B0600070205080204" pitchFamily="34" charset="-128"/>
              </a:rPr>
              <a:t>Increased infrastructure costs</a:t>
            </a:r>
          </a:p>
          <a:p>
            <a:pPr>
              <a:defRPr/>
            </a:pPr>
            <a:r>
              <a:rPr lang="en-US" altLang="en-US" sz="4000" dirty="0">
                <a:ea typeface="ＭＳ Ｐゴシック" panose="020B0600070205080204" pitchFamily="34" charset="-128"/>
              </a:rPr>
              <a:t>Increased security vulnerabilities</a:t>
            </a:r>
          </a:p>
          <a:p>
            <a:pPr>
              <a:defRPr/>
            </a:pPr>
            <a:r>
              <a:rPr lang="en-US" altLang="en-US" sz="4000" dirty="0">
                <a:ea typeface="ＭＳ Ｐゴシック" panose="020B0600070205080204" pitchFamily="34" charset="-128"/>
              </a:rPr>
              <a:t>More complex data management</a:t>
            </a:r>
          </a:p>
        </p:txBody>
      </p:sp>
    </p:spTree>
    <p:extLst>
      <p:ext uri="{BB962C8B-B14F-4D97-AF65-F5344CB8AC3E}">
        <p14:creationId xmlns:p14="http://schemas.microsoft.com/office/powerpoint/2010/main" val="2038114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0CD23D21CD2D45860F480864B9A058" ma:contentTypeVersion="6" ma:contentTypeDescription="Create a new document." ma:contentTypeScope="" ma:versionID="bbee1ff0cd08fd1b4a8371ebeeeb829f">
  <xsd:schema xmlns:xsd="http://www.w3.org/2001/XMLSchema" xmlns:xs="http://www.w3.org/2001/XMLSchema" xmlns:p="http://schemas.microsoft.com/office/2006/metadata/properties" xmlns:ns2="1ffc5cef-5e13-4ad0-ae05-c40db939f708" xmlns:ns3="e1d2bf11-960d-4bcf-9abd-a58bceb4bb98" targetNamespace="http://schemas.microsoft.com/office/2006/metadata/properties" ma:root="true" ma:fieldsID="1a7d1030bce16f7d3aa7ab20fbe03452" ns2:_="" ns3:_="">
    <xsd:import namespace="1ffc5cef-5e13-4ad0-ae05-c40db939f708"/>
    <xsd:import namespace="e1d2bf11-960d-4bcf-9abd-a58bceb4bb9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fc5cef-5e13-4ad0-ae05-c40db939f7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d2bf11-960d-4bcf-9abd-a58bceb4bb9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B6D9E92-3A5C-4A30-9169-9DE3D3E37556}"/>
</file>

<file path=customXml/itemProps2.xml><?xml version="1.0" encoding="utf-8"?>
<ds:datastoreItem xmlns:ds="http://schemas.openxmlformats.org/officeDocument/2006/customXml" ds:itemID="{C28BA7C9-63CE-4B38-BD78-6A854A770566}"/>
</file>

<file path=customXml/itemProps3.xml><?xml version="1.0" encoding="utf-8"?>
<ds:datastoreItem xmlns:ds="http://schemas.openxmlformats.org/officeDocument/2006/customXml" ds:itemID="{EB9702D1-168E-49CD-B7B0-DEA0CD01AB01}"/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355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Micro Services</vt:lpstr>
      <vt:lpstr>Monolithic vs Micro Service Architecture </vt:lpstr>
      <vt:lpstr>What Are Microservices </vt:lpstr>
      <vt:lpstr>What Are Microservices </vt:lpstr>
      <vt:lpstr>Real World Example </vt:lpstr>
      <vt:lpstr>What are we trying to solve </vt:lpstr>
      <vt:lpstr>Benefits of Micro Services </vt:lpstr>
      <vt:lpstr>Micro-Services Benefits at Amazon </vt:lpstr>
      <vt:lpstr>What’s the Down Side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Jeff Lucas</cp:lastModifiedBy>
  <cp:revision>42</cp:revision>
  <dcterms:created xsi:type="dcterms:W3CDTF">2018-05-11T20:59:43Z</dcterms:created>
  <dcterms:modified xsi:type="dcterms:W3CDTF">2021-11-10T14:59:22Z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0x010100580CD23D21CD2D45860F480864B9A058</vt:lpwstr>
  </property>
</Properties>
</file>