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69" r:id="rId6"/>
    <p:sldId id="284" r:id="rId7"/>
    <p:sldId id="268" r:id="rId8"/>
    <p:sldId id="292" r:id="rId9"/>
    <p:sldId id="294" r:id="rId10"/>
    <p:sldId id="291" r:id="rId11"/>
    <p:sldId id="295" r:id="rId12"/>
    <p:sldId id="296" r:id="rId13"/>
    <p:sldId id="293" r:id="rId14"/>
    <p:sldId id="297" r:id="rId15"/>
    <p:sldId id="271" r:id="rId16"/>
    <p:sldId id="298" r:id="rId17"/>
    <p:sldId id="299" r:id="rId18"/>
    <p:sldId id="300" r:id="rId19"/>
    <p:sldId id="302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695AF-4CA6-4B9C-8E65-67BCA068E9A0}" v="12" dt="2022-04-05T20:23:09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17" autoAdjust="0"/>
    <p:restoredTop sz="87592" autoAdjust="0"/>
  </p:normalViewPr>
  <p:slideViewPr>
    <p:cSldViewPr snapToGrid="0" snapToObjects="1">
      <p:cViewPr varScale="1">
        <p:scale>
          <a:sx n="54" d="100"/>
          <a:sy n="54" d="100"/>
        </p:scale>
        <p:origin x="6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Lucas" userId="S::jslucas@ua.edu::695de650-dad2-465f-a559-9ad0344f2d34" providerId="AD" clId="Web-{3F0695AF-4CA6-4B9C-8E65-67BCA068E9A0}"/>
    <pc:docChg chg="modSld">
      <pc:chgData name="Jeff Lucas" userId="S::jslucas@ua.edu::695de650-dad2-465f-a559-9ad0344f2d34" providerId="AD" clId="Web-{3F0695AF-4CA6-4B9C-8E65-67BCA068E9A0}" dt="2022-04-05T20:23:05.922" v="10" actId="20577"/>
      <pc:docMkLst>
        <pc:docMk/>
      </pc:docMkLst>
      <pc:sldChg chg="modSp">
        <pc:chgData name="Jeff Lucas" userId="S::jslucas@ua.edu::695de650-dad2-465f-a559-9ad0344f2d34" providerId="AD" clId="Web-{3F0695AF-4CA6-4B9C-8E65-67BCA068E9A0}" dt="2022-04-05T20:23:05.922" v="10" actId="20577"/>
        <pc:sldMkLst>
          <pc:docMk/>
          <pc:sldMk cId="1681692777" sldId="256"/>
        </pc:sldMkLst>
        <pc:spChg chg="mod">
          <ac:chgData name="Jeff Lucas" userId="S::jslucas@ua.edu::695de650-dad2-465f-a559-9ad0344f2d34" providerId="AD" clId="Web-{3F0695AF-4CA6-4B9C-8E65-67BCA068E9A0}" dt="2022-04-05T20:23:05.922" v="10" actId="20577"/>
          <ac:spMkLst>
            <pc:docMk/>
            <pc:sldMk cId="1681692777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Use This Slide for </a:t>
            </a:r>
            <a:br>
              <a:rPr lang="en-US" dirty="0"/>
            </a:br>
            <a:r>
              <a:rPr lang="en-US" dirty="0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This for Last Slide Only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*Make sure to edit contact info in </a:t>
            </a:r>
            <a:br>
              <a:rPr lang="en-US" dirty="0"/>
            </a:br>
            <a:r>
              <a:rPr lang="en-US" dirty="0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>
                <a:solidFill>
                  <a:schemeClr val="bg1"/>
                </a:solidFill>
              </a:rPr>
              <a:t>Culverhouse College of Business</a:t>
            </a:r>
            <a:endParaRPr lang="en-US" sz="1200" b="1" dirty="0">
              <a:solidFill>
                <a:schemeClr val="bg1"/>
              </a:solidFill>
            </a:endParaRP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Behavioral Design Pattern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Publisher - Subscriber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Have you ever subscribed to a service?  For example, if I subscribe to a podcast, when the publisher creates new content it is pushed to all of its subscribers, including me!  I also have the ability to unsubscribe if I did not like the content after all.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452" y="3101009"/>
            <a:ext cx="5211241" cy="35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0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Observer Pattern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/>
              <a:t>Defines a one – to – many dependency between objects so that when one object changes state, all of its dependents are notified and updated automatically.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Objects can decide if they want to be notified.  They can even make that decision at runtime!</a:t>
            </a:r>
          </a:p>
          <a:p>
            <a:r>
              <a:rPr lang="en-US" sz="4000" dirty="0"/>
              <a:t>Also know as the Publisher-Subscriber pattern.</a:t>
            </a:r>
          </a:p>
          <a:p>
            <a:r>
              <a:rPr lang="en-US" sz="4000" dirty="0"/>
              <a:t>Allows for consistent data across objects without tight coupling</a:t>
            </a:r>
          </a:p>
        </p:txBody>
      </p:sp>
    </p:spTree>
    <p:extLst>
      <p:ext uri="{BB962C8B-B14F-4D97-AF65-F5344CB8AC3E}">
        <p14:creationId xmlns:p14="http://schemas.microsoft.com/office/powerpoint/2010/main" val="22621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Pattern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74" y="1322815"/>
            <a:ext cx="6973052" cy="51779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27507" y="5448215"/>
            <a:ext cx="2291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i="1" dirty="0"/>
              <a:t>©</a:t>
            </a:r>
            <a:r>
              <a:rPr lang="en-US" dirty="0"/>
              <a:t>Head First Design Patterns, Freeman and Freeman</a:t>
            </a:r>
          </a:p>
        </p:txBody>
      </p:sp>
    </p:spTree>
    <p:extLst>
      <p:ext uri="{BB962C8B-B14F-4D97-AF65-F5344CB8AC3E}">
        <p14:creationId xmlns:p14="http://schemas.microsoft.com/office/powerpoint/2010/main" val="303327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Breaking Down The Pattern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Subject Interface</a:t>
            </a:r>
          </a:p>
          <a:p>
            <a:pPr lvl="1"/>
            <a:r>
              <a:rPr lang="en-US" sz="2800" dirty="0"/>
              <a:t>Needs to know its observers.  It provides an interface for attaching and detaching subjects</a:t>
            </a:r>
          </a:p>
          <a:p>
            <a:r>
              <a:rPr lang="en-US" sz="3200" dirty="0"/>
              <a:t>Observer Interface</a:t>
            </a:r>
          </a:p>
          <a:p>
            <a:pPr lvl="1"/>
            <a:r>
              <a:rPr lang="en-US" sz="2800" dirty="0"/>
              <a:t>Provides an interface to notify the subjects of changes</a:t>
            </a:r>
          </a:p>
          <a:p>
            <a:r>
              <a:rPr lang="en-US" sz="3200" dirty="0"/>
              <a:t>Concrete Subject</a:t>
            </a:r>
          </a:p>
          <a:p>
            <a:pPr lvl="1"/>
            <a:r>
              <a:rPr lang="en-US" sz="2800" dirty="0"/>
              <a:t>Implements subject interface to allow for subscribing and detaching.</a:t>
            </a:r>
          </a:p>
          <a:p>
            <a:pPr lvl="1"/>
            <a:r>
              <a:rPr lang="en-US" sz="2800" dirty="0"/>
              <a:t>Sends notifications to observers when changes occur</a:t>
            </a:r>
          </a:p>
          <a:p>
            <a:r>
              <a:rPr lang="en-US" sz="3200" dirty="0"/>
              <a:t>Concrete Observer</a:t>
            </a:r>
          </a:p>
          <a:p>
            <a:pPr lvl="1"/>
            <a:r>
              <a:rPr lang="en-US" sz="2800" dirty="0"/>
              <a:t>Implements the observer interface to receive updates</a:t>
            </a:r>
          </a:p>
        </p:txBody>
      </p:sp>
    </p:spTree>
    <p:extLst>
      <p:ext uri="{BB962C8B-B14F-4D97-AF65-F5344CB8AC3E}">
        <p14:creationId xmlns:p14="http://schemas.microsoft.com/office/powerpoint/2010/main" val="1706951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Loosely Coupled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Loosely coupled objects can interact, but have very little knowledge of each other</a:t>
            </a:r>
          </a:p>
          <a:p>
            <a:r>
              <a:rPr lang="en-US" sz="4000" dirty="0"/>
              <a:t>In the observer pattern:</a:t>
            </a:r>
          </a:p>
          <a:p>
            <a:pPr lvl="1"/>
            <a:r>
              <a:rPr lang="en-US" dirty="0"/>
              <a:t>The only thing the subject knows about the observer is that it implements the observer interface</a:t>
            </a:r>
          </a:p>
          <a:p>
            <a:pPr lvl="1"/>
            <a:r>
              <a:rPr lang="en-US" dirty="0"/>
              <a:t>We can add or remove observers at any time</a:t>
            </a:r>
          </a:p>
          <a:p>
            <a:pPr lvl="1"/>
            <a:r>
              <a:rPr lang="en-US" dirty="0"/>
              <a:t>We can extend to add new concrete class types without modifying the subject</a:t>
            </a:r>
          </a:p>
          <a:p>
            <a:pPr lvl="1"/>
            <a:r>
              <a:rPr lang="en-US" dirty="0"/>
              <a:t>We can reuse subjects or observers independently of each other</a:t>
            </a:r>
          </a:p>
          <a:p>
            <a:pPr lvl="1"/>
            <a:r>
              <a:rPr lang="en-US" dirty="0"/>
              <a:t>We can change either the subject or the observer without affecting the other</a:t>
            </a:r>
          </a:p>
        </p:txBody>
      </p:sp>
    </p:spTree>
    <p:extLst>
      <p:ext uri="{BB962C8B-B14F-4D97-AF65-F5344CB8AC3E}">
        <p14:creationId xmlns:p14="http://schemas.microsoft.com/office/powerpoint/2010/main" val="130766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Weather Station Solution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s://documents.app.lucidchart.com/documents/3fffbb53-3039-4f78-b90e-f0066d2e0391/pages/0_0?a=722&amp;x=185&amp;y=97&amp;w=1650&amp;h=710&amp;store=1&amp;accept=image%2F*&amp;auth=LCA%204f5a6ba176564eddf513c042307e1c76bd8bf12c-ts%3D16005304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86" y="1451988"/>
            <a:ext cx="11529427" cy="496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154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Drawbacks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C11BD8-8F8C-4B65-998B-60D469388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308"/>
            <a:ext cx="10515600" cy="4878655"/>
          </a:xfrm>
        </p:spPr>
        <p:txBody>
          <a:bodyPr>
            <a:normAutofit/>
          </a:bodyPr>
          <a:lstStyle/>
          <a:p>
            <a:r>
              <a:rPr lang="en-US" sz="4000" dirty="0"/>
              <a:t>Random order observers are updated</a:t>
            </a:r>
          </a:p>
          <a:p>
            <a:r>
              <a:rPr lang="en-US" sz="4000" dirty="0"/>
              <a:t>Repeated updates when there is a series of incremental changes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7855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Write Some Code!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8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GoF</a:t>
            </a:r>
            <a:r>
              <a:rPr lang="en-US" dirty="0"/>
              <a:t>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dirty="0"/>
              <a:t>Creational Patterns (5)</a:t>
            </a:r>
          </a:p>
          <a:p>
            <a:pPr lvl="1"/>
            <a:r>
              <a:rPr lang="en-US" sz="3600" dirty="0"/>
              <a:t>Deals with initializing and configuring classes and objects</a:t>
            </a:r>
          </a:p>
          <a:p>
            <a:r>
              <a:rPr lang="en-US" sz="4000" dirty="0"/>
              <a:t>Structural Patterns (7)</a:t>
            </a:r>
          </a:p>
          <a:p>
            <a:pPr lvl="1"/>
            <a:r>
              <a:rPr lang="en-US" sz="3600" dirty="0"/>
              <a:t>Deals with decoupling interface and implementation of classes and objects</a:t>
            </a:r>
          </a:p>
          <a:p>
            <a:r>
              <a:rPr lang="en-US" sz="4000" dirty="0"/>
              <a:t>Behavioral Patterns (11)</a:t>
            </a:r>
          </a:p>
          <a:p>
            <a:pPr lvl="1"/>
            <a:r>
              <a:rPr lang="en-US" sz="3600" dirty="0"/>
              <a:t>Deals with dynamic interactions among societies of classes and objects (i.e. how they distribute responsibilities)</a:t>
            </a:r>
          </a:p>
          <a:p>
            <a:pPr marL="457200" lvl="1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4000" dirty="0"/>
              <a:t>* The observer pattern is behavioral design pattern.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7705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Design Principles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Strive for loosely coupled designs between objects that interact.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Loosely coupled designs allow us to build flexible systems that can change over time since there is little interdependency between objects.</a:t>
            </a:r>
          </a:p>
        </p:txBody>
      </p:sp>
    </p:spTree>
    <p:extLst>
      <p:ext uri="{BB962C8B-B14F-4D97-AF65-F5344CB8AC3E}">
        <p14:creationId xmlns:p14="http://schemas.microsoft.com/office/powerpoint/2010/main" val="287053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need to know!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One of the most common requirements in a complex system is the ability of an object to know whenever an event happens or if the state of another object changes.</a:t>
            </a:r>
          </a:p>
          <a:p>
            <a:endParaRPr lang="en-US" sz="4000" dirty="0"/>
          </a:p>
          <a:p>
            <a:r>
              <a:rPr lang="en-US" sz="4000" dirty="0"/>
              <a:t>Stock price changed</a:t>
            </a:r>
          </a:p>
          <a:p>
            <a:r>
              <a:rPr lang="en-US" sz="4000" dirty="0"/>
              <a:t>Button clicked</a:t>
            </a:r>
          </a:p>
          <a:p>
            <a:r>
              <a:rPr lang="en-US" sz="4000" dirty="0"/>
              <a:t>Page closed</a:t>
            </a:r>
          </a:p>
        </p:txBody>
      </p:sp>
    </p:spTree>
    <p:extLst>
      <p:ext uri="{BB962C8B-B14F-4D97-AF65-F5344CB8AC3E}">
        <p14:creationId xmlns:p14="http://schemas.microsoft.com/office/powerpoint/2010/main" val="394800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need to know!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There are two methods commonly used to solve this problem.</a:t>
            </a:r>
          </a:p>
          <a:p>
            <a:pPr lvl="1"/>
            <a:r>
              <a:rPr lang="en-US" sz="3600" dirty="0"/>
              <a:t>Polling – This is the approach you likely took in 221.  If an object needed to know, it would periodically call to get the information.  How well would this work with a GUI application?</a:t>
            </a:r>
          </a:p>
          <a:p>
            <a:pPr lvl="1"/>
            <a:r>
              <a:rPr lang="en-US" sz="3600" dirty="0"/>
              <a:t>Notification – Objects register to receive a notification whenever state changes or an event occurs.</a:t>
            </a:r>
          </a:p>
        </p:txBody>
      </p:sp>
    </p:spTree>
    <p:extLst>
      <p:ext uri="{BB962C8B-B14F-4D97-AF65-F5344CB8AC3E}">
        <p14:creationId xmlns:p14="http://schemas.microsoft.com/office/powerpoint/2010/main" val="200913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displays need to be updated with weather data from a single weather station.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71" y="2234920"/>
            <a:ext cx="6001588" cy="3581900"/>
          </a:xfrm>
          <a:prstGeom prst="rect">
            <a:avLst/>
          </a:prstGeom>
        </p:spPr>
      </p:pic>
      <p:pic>
        <p:nvPicPr>
          <p:cNvPr id="7" name="Picture 2" descr="OtherWeatherDisplay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444" y="1994452"/>
            <a:ext cx="14382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73301" y="6265928"/>
            <a:ext cx="512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i="1" dirty="0"/>
              <a:t>©</a:t>
            </a:r>
            <a:r>
              <a:rPr lang="en-US" dirty="0"/>
              <a:t>Head First Design Patterns, Freeman and Freeman</a:t>
            </a:r>
          </a:p>
        </p:txBody>
      </p:sp>
    </p:spTree>
    <p:extLst>
      <p:ext uri="{BB962C8B-B14F-4D97-AF65-F5344CB8AC3E}">
        <p14:creationId xmlns:p14="http://schemas.microsoft.com/office/powerpoint/2010/main" val="137208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What we know</a:t>
            </a:r>
          </a:p>
          <a:p>
            <a:pPr lvl="1"/>
            <a:r>
              <a:rPr lang="en-US" sz="3600" dirty="0"/>
              <a:t>The weather station does it’s thing to collect data.  We don’t need to know or care how it does it.</a:t>
            </a:r>
          </a:p>
          <a:p>
            <a:pPr lvl="1"/>
            <a:r>
              <a:rPr lang="en-US" sz="3600" dirty="0"/>
              <a:t>When any of the data changes, the weather station is going to call the </a:t>
            </a:r>
            <a:r>
              <a:rPr lang="en-US" sz="3600" dirty="0" err="1"/>
              <a:t>measurmentsChanged</a:t>
            </a:r>
            <a:r>
              <a:rPr lang="en-US" sz="3600" dirty="0"/>
              <a:t> method on the </a:t>
            </a:r>
            <a:r>
              <a:rPr lang="en-US" sz="3600" dirty="0" err="1"/>
              <a:t>WeatherData</a:t>
            </a:r>
            <a:r>
              <a:rPr lang="en-US" sz="3600" dirty="0"/>
              <a:t> object</a:t>
            </a:r>
          </a:p>
          <a:p>
            <a:pPr lvl="1"/>
            <a:r>
              <a:rPr lang="en-US" sz="3600" dirty="0"/>
              <a:t>Again, we don’t need to know how</a:t>
            </a:r>
          </a:p>
          <a:p>
            <a:pPr lvl="1"/>
            <a:r>
              <a:rPr lang="en-US" sz="3600" dirty="0"/>
              <a:t>Our job is to implement </a:t>
            </a:r>
            <a:r>
              <a:rPr lang="en-US" sz="3600" dirty="0" err="1"/>
              <a:t>measurementsChanged</a:t>
            </a:r>
            <a:r>
              <a:rPr lang="en-US" sz="3600" dirty="0"/>
              <a:t> to update the 3 displays</a:t>
            </a:r>
          </a:p>
          <a:p>
            <a:pPr lvl="1"/>
            <a:r>
              <a:rPr lang="en-US" sz="3600" dirty="0"/>
              <a:t>We also have to keep future grown in mind</a:t>
            </a:r>
          </a:p>
        </p:txBody>
      </p:sp>
    </p:spTree>
    <p:extLst>
      <p:ext uri="{BB962C8B-B14F-4D97-AF65-F5344CB8AC3E}">
        <p14:creationId xmlns:p14="http://schemas.microsoft.com/office/powerpoint/2010/main" val="115998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First Attempt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85" y="1636113"/>
            <a:ext cx="9446629" cy="43449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2206" y="6081262"/>
            <a:ext cx="512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i="1" dirty="0"/>
              <a:t>©</a:t>
            </a:r>
            <a:r>
              <a:rPr lang="en-US" dirty="0"/>
              <a:t>Head First Design Patterns, Freeman and Freeman</a:t>
            </a:r>
          </a:p>
        </p:txBody>
      </p:sp>
    </p:spTree>
    <p:extLst>
      <p:ext uri="{BB962C8B-B14F-4D97-AF65-F5344CB8AC3E}">
        <p14:creationId xmlns:p14="http://schemas.microsoft.com/office/powerpoint/2010/main" val="383504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Design Principles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Let’s not forget our simplified designed principles.  Does this design:</a:t>
            </a:r>
          </a:p>
          <a:p>
            <a:pPr lvl="1"/>
            <a:r>
              <a:rPr lang="en-US" sz="3200" dirty="0"/>
              <a:t>Identify things that may change and separate them from what stays the same?</a:t>
            </a:r>
          </a:p>
          <a:p>
            <a:pPr lvl="1"/>
            <a:r>
              <a:rPr lang="en-US" sz="3200" dirty="0"/>
              <a:t>Code to a contract/interface and not to an implementation?</a:t>
            </a:r>
          </a:p>
          <a:p>
            <a:pPr lvl="1"/>
            <a:r>
              <a:rPr lang="en-US" sz="3200" dirty="0"/>
              <a:t>Have loosely coupled objects?</a:t>
            </a:r>
          </a:p>
        </p:txBody>
      </p:sp>
    </p:spTree>
    <p:extLst>
      <p:ext uri="{BB962C8B-B14F-4D97-AF65-F5344CB8AC3E}">
        <p14:creationId xmlns:p14="http://schemas.microsoft.com/office/powerpoint/2010/main" val="368601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9" ma:contentTypeDescription="Create a new document." ma:contentTypeScope="" ma:versionID="db8da5b3d37f8336120255794af2a55e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2f9a113cabab0256aaaf49ed6bebae0d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8D9BBB-35D7-40FC-AC51-9C1B97FACC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849ED8-E25C-4AFE-A8E9-A1FE011737FB}"/>
</file>

<file path=customXml/itemProps3.xml><?xml version="1.0" encoding="utf-8"?>
<ds:datastoreItem xmlns:ds="http://schemas.openxmlformats.org/officeDocument/2006/customXml" ds:itemID="{30CE55D7-6FFA-4777-B675-5D1B5906359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8687</TotalTime>
  <Words>689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Observer Pattern</vt:lpstr>
      <vt:lpstr>GoF Patterns</vt:lpstr>
      <vt:lpstr>Simplified Design Principles </vt:lpstr>
      <vt:lpstr>I need to know! </vt:lpstr>
      <vt:lpstr>I need to know!  </vt:lpstr>
      <vt:lpstr>Problem Statement </vt:lpstr>
      <vt:lpstr>Problem Statement </vt:lpstr>
      <vt:lpstr>A First Attempt </vt:lpstr>
      <vt:lpstr>Simplified Design Principles </vt:lpstr>
      <vt:lpstr>Publisher - Subscriber </vt:lpstr>
      <vt:lpstr>Observer Pattern </vt:lpstr>
      <vt:lpstr>Observer Pattern</vt:lpstr>
      <vt:lpstr>Breaking Down The Pattern </vt:lpstr>
      <vt:lpstr>Loosely Coupled </vt:lpstr>
      <vt:lpstr>Weather Station Solution </vt:lpstr>
      <vt:lpstr>Potential Drawbacks </vt:lpstr>
      <vt:lpstr>Let’s Write Some Code!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108</cp:revision>
  <dcterms:created xsi:type="dcterms:W3CDTF">2018-05-11T20:59:43Z</dcterms:created>
  <dcterms:modified xsi:type="dcterms:W3CDTF">2022-04-05T20:23:11Z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