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80" r:id="rId4"/>
    <p:sldId id="281" r:id="rId5"/>
    <p:sldId id="282" r:id="rId6"/>
    <p:sldId id="283" r:id="rId7"/>
    <p:sldId id="284" r:id="rId8"/>
    <p:sldId id="287" r:id="rId9"/>
    <p:sldId id="288" r:id="rId10"/>
    <p:sldId id="289" r:id="rId11"/>
    <p:sldId id="285" r:id="rId12"/>
    <p:sldId id="290" r:id="rId13"/>
    <p:sldId id="286" r:id="rId14"/>
    <p:sldId id="291" r:id="rId15"/>
    <p:sldId id="294" r:id="rId16"/>
    <p:sldId id="295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25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Two-Column Text/Graphic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Use This Slide for </a:t>
            </a:r>
            <a:br>
              <a:rPr lang="en-US" dirty="0" smtClean="0"/>
            </a:br>
            <a:r>
              <a:rPr lang="en-US" dirty="0" smtClean="0"/>
              <a:t>New Section 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Graphic Only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Use This for Last Slide Only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*Make sure to edit contact info in </a:t>
            </a:r>
            <a:br>
              <a:rPr lang="en-US" dirty="0" smtClean="0"/>
            </a:br>
            <a:r>
              <a:rPr lang="en-US" dirty="0" smtClean="0"/>
              <a:t>lower right-hand corner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 smtClean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 smtClean="0">
                <a:solidFill>
                  <a:schemeClr val="bg1"/>
                </a:solidFill>
              </a:rPr>
              <a:t>Culverhouse College of Business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 smtClean="0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      </a:t>
            </a:r>
            <a:fld id="{7D26CA5C-3480-764A-BA0E-09EB070985D9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321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Responsive Design / Twitter Bootstrap</a:t>
            </a:r>
          </a:p>
          <a:p>
            <a:r>
              <a:rPr lang="en-US" dirty="0" smtClean="0"/>
              <a:t>Fall - 2020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Grid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77" y="1292454"/>
            <a:ext cx="11171120" cy="505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Grid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91" y="1396973"/>
            <a:ext cx="6680486" cy="517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5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Grid Classes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&lt;div class="col-md-12"&gt;Span 12 columns&lt;/div&gt;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&lt;div class="col-md-6"&gt;Span 6&lt;/div&gt;&lt;div class="col-md-6"&gt;Span 6&lt;/div&gt;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&lt;div class="col-md-4"&gt;Span 4&lt;/div&gt;&lt;div class="col-md-8"&gt;Span 8&lt;/div&gt;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&lt;div class="col-md-4"&gt;Span 4&lt;/div&gt;&lt;div class="col-md-4"&gt;Span 4&lt;/div&gt; &lt;div class="col-md-4"&gt;Span 4&lt;/div&gt;</a:t>
            </a:r>
            <a:endParaRPr lang="en-US" alt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The Bootstrap grid system has four classes:</a:t>
            </a:r>
          </a:p>
          <a:p>
            <a:pPr lvl="2"/>
            <a:r>
              <a:rPr lang="en-US" dirty="0" err="1"/>
              <a:t>xs</a:t>
            </a:r>
            <a:r>
              <a:rPr lang="en-US" dirty="0"/>
              <a:t> (for phones)</a:t>
            </a:r>
          </a:p>
          <a:p>
            <a:pPr lvl="2"/>
            <a:r>
              <a:rPr lang="en-US" dirty="0" err="1"/>
              <a:t>sm</a:t>
            </a:r>
            <a:r>
              <a:rPr lang="en-US" dirty="0"/>
              <a:t> (for tablets)</a:t>
            </a:r>
          </a:p>
          <a:p>
            <a:pPr lvl="2"/>
            <a:r>
              <a:rPr lang="en-US" dirty="0"/>
              <a:t>md (for desktops)</a:t>
            </a:r>
          </a:p>
          <a:p>
            <a:pPr lvl="2"/>
            <a:r>
              <a:rPr lang="en-US" dirty="0" err="1"/>
              <a:t>lg</a:t>
            </a:r>
            <a:r>
              <a:rPr lang="en-US" dirty="0"/>
              <a:t> (for larger desktops)</a:t>
            </a:r>
          </a:p>
          <a:p>
            <a:pPr lvl="1"/>
            <a:r>
              <a:rPr lang="en-US" dirty="0"/>
              <a:t>The classes above can be combined to create more dynamic and flexible layouts.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53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Structure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500" dirty="0" smtClean="0"/>
              <a:t>Create a &lt;div&gt; with class = “row”</a:t>
            </a:r>
          </a:p>
          <a:p>
            <a:r>
              <a:rPr lang="en-US" sz="4500" dirty="0" smtClean="0"/>
              <a:t>Add nested &lt;div&gt; statements with class=“col-?-?”.  </a:t>
            </a:r>
          </a:p>
          <a:p>
            <a:pPr lvl="1"/>
            <a:r>
              <a:rPr lang="en-US" sz="4500" dirty="0" smtClean="0"/>
              <a:t>For example col-md-6</a:t>
            </a:r>
          </a:p>
          <a:p>
            <a:pPr lvl="1"/>
            <a:r>
              <a:rPr lang="en-US" sz="4500" dirty="0" smtClean="0"/>
              <a:t>Columns should add up to 12</a:t>
            </a:r>
          </a:p>
          <a:p>
            <a:r>
              <a:rPr lang="en-US" sz="4500" dirty="0" smtClean="0"/>
              <a:t>Example code for 3 equal columns.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500" dirty="0"/>
              <a:t>&lt;div class="container"&gt;</a:t>
            </a:r>
          </a:p>
          <a:p>
            <a:pPr marL="0" indent="0">
              <a:buNone/>
            </a:pPr>
            <a:r>
              <a:rPr lang="en-US" sz="2500" dirty="0"/>
              <a:t>  &lt;h1&gt;Three Equal Columns&lt;/h1&gt;</a:t>
            </a:r>
          </a:p>
          <a:p>
            <a:pPr marL="0" indent="0">
              <a:buNone/>
            </a:pPr>
            <a:r>
              <a:rPr lang="en-US" sz="2500" dirty="0"/>
              <a:t>  &lt;p&gt;Desktops version: .col-md-4&lt;/p&gt;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  &lt;div class="row"&gt;</a:t>
            </a:r>
          </a:p>
          <a:p>
            <a:pPr marL="0" indent="0">
              <a:buNone/>
            </a:pPr>
            <a:r>
              <a:rPr lang="en-US" sz="2500" dirty="0"/>
              <a:t>	&lt;div class="col-md-4"&gt;.col-md-4&lt;/div&gt;</a:t>
            </a:r>
          </a:p>
          <a:p>
            <a:pPr marL="0" indent="0">
              <a:buNone/>
            </a:pPr>
            <a:r>
              <a:rPr lang="en-US" sz="2500" dirty="0"/>
              <a:t>	&lt;div class="col-md-4"&gt;.col-md-4&lt;/div&gt;</a:t>
            </a:r>
          </a:p>
          <a:p>
            <a:pPr marL="0" indent="0">
              <a:buNone/>
            </a:pPr>
            <a:r>
              <a:rPr lang="en-US" sz="2500" dirty="0"/>
              <a:t>	&lt;div class="col-md-4"&gt;.col-md-4&lt;/div&gt;</a:t>
            </a:r>
          </a:p>
          <a:p>
            <a:pPr marL="0" indent="0">
              <a:buNone/>
            </a:pPr>
            <a:r>
              <a:rPr lang="en-US" sz="2500" dirty="0"/>
              <a:t>  &lt;/div&gt;</a:t>
            </a:r>
          </a:p>
          <a:p>
            <a:pPr marL="0" indent="0">
              <a:buNone/>
            </a:pPr>
            <a:r>
              <a:rPr lang="en-US" sz="2500" dirty="0"/>
              <a:t> </a:t>
            </a:r>
          </a:p>
          <a:p>
            <a:pPr marL="0" indent="0">
              <a:buNone/>
            </a:pPr>
            <a:r>
              <a:rPr lang="en-US" sz="2500" dirty="0"/>
              <a:t>&lt;/div&gt;</a:t>
            </a:r>
            <a:endParaRPr lang="en-US" sz="25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9879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Design Templates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Tables</a:t>
            </a:r>
          </a:p>
          <a:p>
            <a:pPr lvl="1"/>
            <a:r>
              <a:rPr lang="en-US" sz="2800" dirty="0" smtClean="0"/>
              <a:t>Basic table has light padding and only horizontal dividers.  class=“table”</a:t>
            </a:r>
          </a:p>
          <a:p>
            <a:pPr lvl="1"/>
            <a:r>
              <a:rPr lang="en-US" sz="2800" dirty="0" smtClean="0"/>
              <a:t>Striped table adds zebra-stripes to a table.  class=“table-striped”</a:t>
            </a:r>
          </a:p>
          <a:p>
            <a:pPr lvl="1"/>
            <a:r>
              <a:rPr lang="en-US" sz="2800" dirty="0" smtClean="0"/>
              <a:t>Bordered table adds borders on all sides of the table and cells. class=“table-bordered”</a:t>
            </a:r>
          </a:p>
          <a:p>
            <a:pPr lvl="1"/>
            <a:r>
              <a:rPr lang="en-US" sz="2800" dirty="0" smtClean="0"/>
              <a:t>Hover tables enables a hover state on table rows.  class=“table-hover”</a:t>
            </a:r>
          </a:p>
          <a:p>
            <a:pPr lvl="1"/>
            <a:endParaRPr lang="en-US" sz="28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688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Design Templates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Images</a:t>
            </a:r>
          </a:p>
          <a:p>
            <a:pPr lvl="1"/>
            <a:r>
              <a:rPr lang="en-US" sz="2800" dirty="0" smtClean="0"/>
              <a:t>Rounded corners will add rounded corners to an image. class=“</a:t>
            </a:r>
            <a:r>
              <a:rPr lang="en-US" sz="2800" dirty="0" err="1" smtClean="0"/>
              <a:t>img</a:t>
            </a:r>
            <a:r>
              <a:rPr lang="en-US" sz="2800" dirty="0" smtClean="0"/>
              <a:t>-rounded”</a:t>
            </a:r>
          </a:p>
          <a:p>
            <a:pPr lvl="1"/>
            <a:r>
              <a:rPr lang="en-US" sz="2800" dirty="0" smtClean="0"/>
              <a:t>class=“</a:t>
            </a:r>
            <a:r>
              <a:rPr lang="en-US" sz="2800" dirty="0" err="1" smtClean="0"/>
              <a:t>img</a:t>
            </a:r>
            <a:r>
              <a:rPr lang="en-US" sz="2800" dirty="0" smtClean="0"/>
              <a:t>-circle” will shape the image to a circle.</a:t>
            </a:r>
          </a:p>
          <a:p>
            <a:pPr lvl="1"/>
            <a:r>
              <a:rPr lang="en-US" sz="2800" dirty="0" smtClean="0"/>
              <a:t>class=“</a:t>
            </a:r>
            <a:r>
              <a:rPr lang="en-US" sz="2800" dirty="0" err="1" smtClean="0"/>
              <a:t>img</a:t>
            </a:r>
            <a:r>
              <a:rPr lang="en-US" sz="2800" dirty="0" smtClean="0"/>
              <a:t>-thumbnail” will turn the image into a thumbnail</a:t>
            </a:r>
          </a:p>
          <a:p>
            <a:r>
              <a:rPr lang="en-US" sz="3200" dirty="0" smtClean="0"/>
              <a:t>Responsive Images</a:t>
            </a:r>
          </a:p>
          <a:p>
            <a:pPr lvl="1"/>
            <a:r>
              <a:rPr lang="en-US" sz="2800" dirty="0" smtClean="0"/>
              <a:t>Images come in all sizes as do screens.</a:t>
            </a:r>
          </a:p>
          <a:p>
            <a:pPr lvl="1"/>
            <a:r>
              <a:rPr lang="en-US" sz="2800" dirty="0" smtClean="0"/>
              <a:t>class=“</a:t>
            </a:r>
            <a:r>
              <a:rPr lang="en-US" sz="2800" dirty="0" err="1" smtClean="0"/>
              <a:t>img</a:t>
            </a:r>
            <a:r>
              <a:rPr lang="en-US" sz="2800" dirty="0" smtClean="0"/>
              <a:t>-responsive” will automatically adjust to the fit of the screen and the parent element</a:t>
            </a:r>
          </a:p>
          <a:p>
            <a:pPr lvl="1"/>
            <a:endParaRPr lang="en-US" sz="28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341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Design Templates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There are 7 Button styles:</a:t>
            </a:r>
          </a:p>
          <a:p>
            <a:pPr lvl="1"/>
            <a:r>
              <a:rPr lang="en-US" sz="2800" dirty="0" smtClean="0"/>
              <a:t>.</a:t>
            </a:r>
            <a:r>
              <a:rPr lang="en-US" sz="2800" dirty="0" err="1" smtClean="0"/>
              <a:t>btn</a:t>
            </a:r>
            <a:r>
              <a:rPr lang="en-US" sz="2800" dirty="0" smtClean="0"/>
              <a:t>-default</a:t>
            </a:r>
          </a:p>
          <a:p>
            <a:pPr lvl="1"/>
            <a:r>
              <a:rPr lang="en-US" sz="2800" dirty="0" smtClean="0"/>
              <a:t>.</a:t>
            </a:r>
            <a:r>
              <a:rPr lang="en-US" sz="2800" dirty="0" err="1" smtClean="0"/>
              <a:t>btn</a:t>
            </a:r>
            <a:r>
              <a:rPr lang="en-US" sz="2800" dirty="0" smtClean="0"/>
              <a:t>-primary</a:t>
            </a:r>
          </a:p>
          <a:p>
            <a:pPr lvl="1"/>
            <a:r>
              <a:rPr lang="en-US" sz="2800" dirty="0" smtClean="0"/>
              <a:t>.</a:t>
            </a:r>
            <a:r>
              <a:rPr lang="en-US" sz="2800" dirty="0" err="1" smtClean="0"/>
              <a:t>btn</a:t>
            </a:r>
            <a:r>
              <a:rPr lang="en-US" sz="2800" dirty="0" smtClean="0"/>
              <a:t>-success</a:t>
            </a:r>
          </a:p>
          <a:p>
            <a:pPr lvl="1"/>
            <a:r>
              <a:rPr lang="en-US" sz="2800" dirty="0" smtClean="0"/>
              <a:t>.</a:t>
            </a:r>
            <a:r>
              <a:rPr lang="en-US" sz="2800" dirty="0" err="1" smtClean="0"/>
              <a:t>btn</a:t>
            </a:r>
            <a:r>
              <a:rPr lang="en-US" sz="2800" dirty="0" smtClean="0"/>
              <a:t>-info</a:t>
            </a:r>
          </a:p>
          <a:p>
            <a:pPr lvl="1"/>
            <a:r>
              <a:rPr lang="en-US" sz="2800" dirty="0" smtClean="0"/>
              <a:t>.</a:t>
            </a:r>
            <a:r>
              <a:rPr lang="en-US" sz="2800" dirty="0" err="1" smtClean="0"/>
              <a:t>btn</a:t>
            </a:r>
            <a:r>
              <a:rPr lang="en-US" sz="2800" dirty="0" smtClean="0"/>
              <a:t>-warning</a:t>
            </a:r>
          </a:p>
          <a:p>
            <a:pPr lvl="1"/>
            <a:r>
              <a:rPr lang="en-US" sz="2800" dirty="0" smtClean="0"/>
              <a:t>.</a:t>
            </a:r>
            <a:r>
              <a:rPr lang="en-US" sz="2800" dirty="0" err="1" smtClean="0"/>
              <a:t>btn</a:t>
            </a:r>
            <a:r>
              <a:rPr lang="en-US" sz="2800" dirty="0" smtClean="0"/>
              <a:t>-danger</a:t>
            </a:r>
          </a:p>
          <a:p>
            <a:pPr lvl="1"/>
            <a:r>
              <a:rPr lang="en-US" sz="2800" dirty="0" smtClean="0"/>
              <a:t>.</a:t>
            </a:r>
            <a:r>
              <a:rPr lang="en-US" sz="2800" dirty="0" err="1" smtClean="0"/>
              <a:t>btn</a:t>
            </a:r>
            <a:r>
              <a:rPr lang="en-US" sz="2800" dirty="0" smtClean="0"/>
              <a:t>-link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* Can be used with &lt;a&gt; &lt;button&gt; &lt;input&gt; elements</a:t>
            </a:r>
            <a:endParaRPr lang="en-US" sz="2800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3074" name="Picture 2" descr="https://www.c-sharpcorner.com/article/bootstrap-for-beginners-part-fourbootstrap-buttons/Images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322" y="4702629"/>
            <a:ext cx="8881355" cy="70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410996" y="1298308"/>
            <a:ext cx="3942804" cy="3125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dirty="0" smtClean="0"/>
              <a:t>4 Button Sizes:</a:t>
            </a:r>
          </a:p>
          <a:p>
            <a:pPr lvl="1"/>
            <a:r>
              <a:rPr lang="en-US" sz="2600" dirty="0" smtClean="0"/>
              <a:t>.</a:t>
            </a:r>
            <a:r>
              <a:rPr lang="en-US" sz="2600" dirty="0" err="1" smtClean="0"/>
              <a:t>btn-lg</a:t>
            </a:r>
            <a:endParaRPr lang="en-US" sz="2600" dirty="0" smtClean="0"/>
          </a:p>
          <a:p>
            <a:pPr lvl="1"/>
            <a:r>
              <a:rPr lang="en-US" sz="2600" dirty="0" smtClean="0"/>
              <a:t>.</a:t>
            </a:r>
            <a:r>
              <a:rPr lang="en-US" sz="2600" dirty="0" err="1" smtClean="0"/>
              <a:t>btn</a:t>
            </a:r>
            <a:r>
              <a:rPr lang="en-US" sz="2600" dirty="0" smtClean="0"/>
              <a:t>-md</a:t>
            </a:r>
          </a:p>
          <a:p>
            <a:pPr lvl="1"/>
            <a:r>
              <a:rPr lang="en-US" sz="2600" dirty="0" smtClean="0"/>
              <a:t>.</a:t>
            </a:r>
            <a:r>
              <a:rPr lang="en-US" sz="2600" dirty="0" err="1" smtClean="0"/>
              <a:t>btn-sm</a:t>
            </a:r>
            <a:endParaRPr lang="en-US" sz="2600" dirty="0" smtClean="0"/>
          </a:p>
          <a:p>
            <a:pPr lvl="1"/>
            <a:r>
              <a:rPr lang="en-US" sz="2600" dirty="0" smtClean="0"/>
              <a:t>.</a:t>
            </a:r>
            <a:r>
              <a:rPr lang="en-US" sz="2600" dirty="0" err="1" smtClean="0"/>
              <a:t>btn-xs</a:t>
            </a:r>
            <a:endParaRPr lang="en-US" sz="2600" dirty="0" smtClean="0"/>
          </a:p>
          <a:p>
            <a:pPr marL="457200" lvl="1" indent="0">
              <a:buFont typeface="Arial"/>
              <a:buNone/>
            </a:pPr>
            <a:endParaRPr lang="en-US" dirty="0" smtClean="0"/>
          </a:p>
          <a:p>
            <a:pPr marL="457200" lvl="1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594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Helpful Button Features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.</a:t>
            </a:r>
            <a:r>
              <a:rPr lang="en-US" sz="4000" dirty="0" err="1" smtClean="0"/>
              <a:t>btn</a:t>
            </a:r>
            <a:r>
              <a:rPr lang="en-US" sz="4000" dirty="0" smtClean="0"/>
              <a:t>-block will create a block level button that spans the entire width of the parent element.</a:t>
            </a:r>
          </a:p>
          <a:p>
            <a:r>
              <a:rPr lang="en-US" sz="4000" dirty="0" smtClean="0"/>
              <a:t>A button can be set to active or disabled state.</a:t>
            </a:r>
            <a:endParaRPr lang="en-US" sz="3600" dirty="0" smtClean="0"/>
          </a:p>
          <a:p>
            <a:pPr lvl="1"/>
            <a:r>
              <a:rPr lang="en-US" sz="3600" dirty="0" smtClean="0"/>
              <a:t>.active   and  .disabled</a:t>
            </a:r>
            <a:endParaRPr lang="en-US" sz="28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77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goal of responsive design is to create sites that adjust their view or “respond” based on the viewing size of the device.  </a:t>
            </a:r>
          </a:p>
          <a:p>
            <a:r>
              <a:rPr lang="en-US" sz="4000" dirty="0" smtClean="0"/>
              <a:t>Bootstrap is the most popular framework for developing responsive sites.</a:t>
            </a:r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0908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Bootstrap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/>
              <a:t>Bootstrap is an open source, available for public use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The full Bootstrap framework includes HTML, CSS, and JavaScript.</a:t>
            </a:r>
          </a:p>
          <a:p>
            <a:pPr lvl="1"/>
            <a:r>
              <a:rPr lang="en-US" sz="3600" dirty="0" smtClean="0"/>
              <a:t>Includes design templates for typography, forms, buttons, tables, navigation, modals, etc.</a:t>
            </a:r>
          </a:p>
          <a:p>
            <a:r>
              <a:rPr lang="en-US" sz="4000" dirty="0" smtClean="0"/>
              <a:t>Often referred to as “Twitter Bootstrap”</a:t>
            </a:r>
          </a:p>
          <a:p>
            <a:pPr lvl="1"/>
            <a:r>
              <a:rPr lang="en-US" sz="3600" dirty="0" smtClean="0"/>
              <a:t>Created by Mark Otto and Jacob Thornton at Twitter, and released as an open source project in </a:t>
            </a:r>
            <a:r>
              <a:rPr lang="en-US" sz="3600" dirty="0" smtClean="0"/>
              <a:t>2011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089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Use Bootstrap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Download and run locally</a:t>
            </a:r>
          </a:p>
          <a:p>
            <a:pPr lvl="1"/>
            <a:r>
              <a:rPr lang="en-US" dirty="0" smtClean="0"/>
              <a:t>Can be downloaded from getbootstrap.com</a:t>
            </a:r>
          </a:p>
          <a:p>
            <a:r>
              <a:rPr lang="en-US" sz="4000" dirty="0" smtClean="0"/>
              <a:t>Include Bootstrap from a Content Delivery Network (CDN)</a:t>
            </a:r>
          </a:p>
          <a:p>
            <a:pPr lvl="1"/>
            <a:r>
              <a:rPr lang="en-US" sz="3600" dirty="0" err="1" smtClean="0"/>
              <a:t>MaxCDN</a:t>
            </a:r>
            <a:r>
              <a:rPr lang="en-US" sz="3600" dirty="0" smtClean="0"/>
              <a:t> provides support for Bootstrap’s CSS and JavaScript.</a:t>
            </a:r>
          </a:p>
          <a:p>
            <a:pPr lvl="1"/>
            <a:r>
              <a:rPr lang="en-US" sz="3600" dirty="0" smtClean="0"/>
              <a:t>Must also include jQuery in project</a:t>
            </a:r>
          </a:p>
          <a:p>
            <a:pPr lvl="1"/>
            <a:r>
              <a:rPr lang="en-US" sz="3600" dirty="0" smtClean="0"/>
              <a:t>Using CDN may allow site to load faster for users that have records in cache from other sites that use the same CDN</a:t>
            </a:r>
          </a:p>
        </p:txBody>
      </p:sp>
    </p:spTree>
    <p:extLst>
      <p:ext uri="{BB962C8B-B14F-4D97-AF65-F5344CB8AC3E}">
        <p14:creationId xmlns:p14="http://schemas.microsoft.com/office/powerpoint/2010/main" val="168977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Bootstrap CND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Must include Bootstrap’s CSS, JavaScript, and jQuery from </a:t>
            </a:r>
            <a:r>
              <a:rPr lang="en-US" sz="4000" dirty="0" err="1" smtClean="0"/>
              <a:t>MaxCDN</a:t>
            </a: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 smtClean="0"/>
              <a:t>   &lt;!-- </a:t>
            </a:r>
            <a:r>
              <a:rPr lang="en-US" altLang="en-US" dirty="0"/>
              <a:t>Latest compiled and minified Bootstrap CSS --&gt;</a:t>
            </a:r>
            <a:br>
              <a:rPr lang="en-US" altLang="en-US" dirty="0"/>
            </a:br>
            <a:r>
              <a:rPr lang="en-US" altLang="en-US" dirty="0"/>
              <a:t>&lt;link </a:t>
            </a:r>
            <a:r>
              <a:rPr lang="en-US" altLang="en-US" dirty="0" err="1"/>
              <a:t>rel</a:t>
            </a:r>
            <a:r>
              <a:rPr lang="en-US" altLang="en-US" dirty="0"/>
              <a:t>="</a:t>
            </a:r>
            <a:r>
              <a:rPr lang="en-US" altLang="en-US" dirty="0" err="1"/>
              <a:t>stylesheet"href</a:t>
            </a:r>
            <a:r>
              <a:rPr lang="en-US" altLang="en-US" dirty="0"/>
              <a:t>="https://maxcdn.bootstrapcdn.com/bootstrap/3.3.7/</a:t>
            </a:r>
            <a:r>
              <a:rPr lang="en-US" altLang="en-US" dirty="0" err="1"/>
              <a:t>css</a:t>
            </a:r>
            <a:r>
              <a:rPr lang="en-US" altLang="en-US" dirty="0"/>
              <a:t>/bootstrap.min.css"&gt;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&lt;!-- Latest compiled Bootstrap JavaScript --&gt;</a:t>
            </a:r>
            <a:br>
              <a:rPr lang="en-US" altLang="en-US" dirty="0"/>
            </a:br>
            <a:r>
              <a:rPr lang="en-US" altLang="en-US" dirty="0"/>
              <a:t>&lt;script </a:t>
            </a:r>
            <a:r>
              <a:rPr lang="en-US" altLang="en-US" dirty="0" err="1"/>
              <a:t>src</a:t>
            </a:r>
            <a:r>
              <a:rPr lang="en-US" altLang="en-US" dirty="0"/>
              <a:t>="https://maxcdn.bootstrapcdn.com/bootstrap/3.3.7/</a:t>
            </a:r>
            <a:r>
              <a:rPr lang="en-US" altLang="en-US" dirty="0" err="1"/>
              <a:t>js</a:t>
            </a:r>
            <a:r>
              <a:rPr lang="en-US" altLang="en-US" dirty="0"/>
              <a:t>/bootstrap.min.js"&gt;&lt;/script&gt; 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&lt;!-- latest jQuery library --&gt;</a:t>
            </a:r>
            <a:br>
              <a:rPr lang="en-US" altLang="en-US" dirty="0"/>
            </a:br>
            <a:r>
              <a:rPr lang="en-US" altLang="en-US" dirty="0"/>
              <a:t>&lt;script </a:t>
            </a:r>
            <a:r>
              <a:rPr lang="en-US" altLang="en-US" dirty="0" err="1"/>
              <a:t>src</a:t>
            </a:r>
            <a:r>
              <a:rPr lang="en-US" altLang="en-US" dirty="0"/>
              <a:t>="https://code.jquery.com/jquery-latest.js"&gt;&lt;/script&gt;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80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- First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Bootstrap is mobile-first</a:t>
            </a:r>
          </a:p>
          <a:p>
            <a:pPr lvl="1"/>
            <a:r>
              <a:rPr lang="en-US" sz="2800" dirty="0" smtClean="0"/>
              <a:t>Designed to be responsive to mobile devices.</a:t>
            </a:r>
          </a:p>
          <a:p>
            <a:pPr lvl="1"/>
            <a:r>
              <a:rPr lang="en-US" sz="2800" dirty="0" smtClean="0"/>
              <a:t>Mobile-first styles are part of the core framework.</a:t>
            </a:r>
          </a:p>
          <a:p>
            <a:pPr lvl="1"/>
            <a:r>
              <a:rPr lang="en-US" sz="2800" dirty="0" smtClean="0"/>
              <a:t>To ensure proper rendering and touch zooming, you must have the following tag in the &lt;head&gt; element</a:t>
            </a:r>
          </a:p>
          <a:p>
            <a:pPr marL="457200" lvl="1" indent="0">
              <a:buNone/>
            </a:pPr>
            <a:r>
              <a:rPr lang="en-US" altLang="en-US" sz="2800" dirty="0"/>
              <a:t>&lt;meta name="viewport" content="width=device-width, initial-scale=1"&gt;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r>
              <a:rPr lang="en-US" sz="2800" dirty="0" smtClean="0"/>
              <a:t>This sets the width = the width of the screen on the device being used</a:t>
            </a:r>
          </a:p>
          <a:p>
            <a:pPr lvl="1"/>
            <a:r>
              <a:rPr lang="en-US" sz="2800" dirty="0" smtClean="0"/>
              <a:t>Also sets the initial zoom scale to 1 when the page is loaded</a:t>
            </a:r>
            <a:endParaRPr lang="en-US" sz="2800" dirty="0"/>
          </a:p>
          <a:p>
            <a:pPr lvl="1"/>
            <a:endParaRPr lang="en-US" sz="3600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602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 Container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Bootstrap requires a containing element to wrap site content.</a:t>
            </a:r>
          </a:p>
          <a:p>
            <a:r>
              <a:rPr lang="en-US" sz="4000" dirty="0" smtClean="0"/>
              <a:t>There are two container classes to choose from:</a:t>
            </a:r>
          </a:p>
          <a:p>
            <a:pPr lvl="1"/>
            <a:r>
              <a:rPr lang="en-US" sz="3200" dirty="0" smtClean="0"/>
              <a:t>.container provides a responsive fixed width container with some padding</a:t>
            </a:r>
          </a:p>
          <a:p>
            <a:pPr lvl="1"/>
            <a:r>
              <a:rPr lang="en-US" sz="3200" dirty="0" smtClean="0"/>
              <a:t>.container-fluid provides a full width container, spanning the entire width of the viewport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62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Bootstrap Grids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Bootstrap grid is what enables the responsive design</a:t>
            </a:r>
          </a:p>
          <a:p>
            <a:r>
              <a:rPr lang="en-US" sz="4000" dirty="0" smtClean="0"/>
              <a:t>Bootstrap breaks the page into 12 columns and any number of rows</a:t>
            </a:r>
          </a:p>
          <a:p>
            <a:r>
              <a:rPr lang="en-US" sz="4000" dirty="0" smtClean="0"/>
              <a:t>You can put content in a single column or group them together.</a:t>
            </a:r>
          </a:p>
          <a:p>
            <a:r>
              <a:rPr lang="en-US" sz="4000" dirty="0" smtClean="0"/>
              <a:t>The columns will re-arrange automatically depending on screen size</a:t>
            </a:r>
            <a:endParaRPr lang="en-US" sz="3200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42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Grid Layout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Working With Bootstrap 4 Grid System for Creating Responsive Layouts -  DZone Mob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1" y="1484812"/>
            <a:ext cx="11414504" cy="47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4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6" ma:contentTypeDescription="Create a new document." ma:contentTypeScope="" ma:versionID="bbee1ff0cd08fd1b4a8371ebeeeb829f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1a7d1030bce16f7d3aa7ab20fbe03452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325C22-8454-4A0A-9989-CE70EE151801}"/>
</file>

<file path=customXml/itemProps2.xml><?xml version="1.0" encoding="utf-8"?>
<ds:datastoreItem xmlns:ds="http://schemas.openxmlformats.org/officeDocument/2006/customXml" ds:itemID="{E152617B-EC04-44E9-B357-19C2489C2A4A}"/>
</file>

<file path=customXml/itemProps3.xml><?xml version="1.0" encoding="utf-8"?>
<ds:datastoreItem xmlns:ds="http://schemas.openxmlformats.org/officeDocument/2006/customXml" ds:itemID="{AFE0E301-D021-466C-ADD3-FDF8198A1F27}"/>
</file>

<file path=docProps/app.xml><?xml version="1.0" encoding="utf-8"?>
<Properties xmlns="http://schemas.openxmlformats.org/officeDocument/2006/extended-properties" xmlns:vt="http://schemas.openxmlformats.org/officeDocument/2006/docPropsVTypes">
  <TotalTime>17045</TotalTime>
  <Words>914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MIS 321</vt:lpstr>
      <vt:lpstr>Responsive Design</vt:lpstr>
      <vt:lpstr>Bootstrap </vt:lpstr>
      <vt:lpstr>How to Use Bootstrap </vt:lpstr>
      <vt:lpstr>Using Bootstrap CND </vt:lpstr>
      <vt:lpstr>Mobile - First </vt:lpstr>
      <vt:lpstr>Add a Container </vt:lpstr>
      <vt:lpstr>Bootstrap Grids </vt:lpstr>
      <vt:lpstr>Example Grid Layout </vt:lpstr>
      <vt:lpstr>Example Grid </vt:lpstr>
      <vt:lpstr>Example Grid </vt:lpstr>
      <vt:lpstr>Grid Classes </vt:lpstr>
      <vt:lpstr>Basic Structure </vt:lpstr>
      <vt:lpstr>Sample Design Templates </vt:lpstr>
      <vt:lpstr>Sample Design Templates </vt:lpstr>
      <vt:lpstr>Sample Design Templates </vt:lpstr>
      <vt:lpstr>Other Helpful Button Features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130</cp:revision>
  <dcterms:created xsi:type="dcterms:W3CDTF">2018-05-11T20:59:43Z</dcterms:created>
  <dcterms:modified xsi:type="dcterms:W3CDTF">2020-10-30T15:26:10Z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