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0" r:id="rId4"/>
    <p:sldId id="274" r:id="rId5"/>
    <p:sldId id="268" r:id="rId6"/>
    <p:sldId id="269" r:id="rId7"/>
    <p:sldId id="271" r:id="rId8"/>
    <p:sldId id="272" r:id="rId9"/>
    <p:sldId id="273" r:id="rId10"/>
    <p:sldId id="277" r:id="rId11"/>
    <p:sldId id="275" r:id="rId12"/>
    <p:sldId id="278" r:id="rId13"/>
    <p:sldId id="27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/>
    <p:restoredTop sz="87592" autoAdjust="0"/>
  </p:normalViewPr>
  <p:slideViewPr>
    <p:cSldViewPr snapToGrid="0" snapToObjects="1">
      <p:cViewPr varScale="1">
        <p:scale>
          <a:sx n="77" d="100"/>
          <a:sy n="77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SOLID Design Principles</a:t>
            </a:r>
          </a:p>
          <a:p>
            <a:r>
              <a:rPr lang="en-US" dirty="0" smtClean="0"/>
              <a:t>Fall - 2020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74" y="1427965"/>
            <a:ext cx="9169764" cy="5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Clients should not be forced to depend upon interfaces that they don’t use.</a:t>
            </a:r>
          </a:p>
          <a:p>
            <a:pPr lvl="1"/>
            <a:r>
              <a:rPr lang="en-US" sz="3600" dirty="0" smtClean="0"/>
              <a:t>“who cares if a client gets a bit more than it needs.  It can just ignore it…..”  - Made up developer</a:t>
            </a:r>
          </a:p>
          <a:p>
            <a:pPr lvl="1"/>
            <a:r>
              <a:rPr lang="en-US" sz="3600" dirty="0" smtClean="0"/>
              <a:t>Instead, break down interfaces into smaller pieces to make them easier to implement and offering more control over who sees what.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6166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047"/>
            <a:ext cx="10894763" cy="49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A) High-level modules should not depend on low-level modules.  Both should depend on abstractions.</a:t>
            </a:r>
          </a:p>
          <a:p>
            <a:pPr marL="0" indent="0">
              <a:buNone/>
            </a:pPr>
            <a:r>
              <a:rPr lang="en-US" sz="4000" dirty="0" smtClean="0"/>
              <a:t>B) Abstractions should not depend upon details.  Details should depend upon abstractions.</a:t>
            </a:r>
          </a:p>
          <a:p>
            <a:r>
              <a:rPr lang="en-US" sz="4000" dirty="0" smtClean="0"/>
              <a:t>Ensuring classes don’t depend on specific implementations, it becomes easy to change things around…….</a:t>
            </a:r>
            <a:endParaRPr lang="en-US" sz="36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977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86" y="1537662"/>
            <a:ext cx="6486525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22" y="3979498"/>
            <a:ext cx="7675453" cy="23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1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Design Principles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5 principles of OO Design</a:t>
            </a:r>
          </a:p>
          <a:p>
            <a:r>
              <a:rPr lang="en-US" sz="4000" dirty="0" smtClean="0"/>
              <a:t>Introduced by Robert Martin (Uncle Bob)</a:t>
            </a:r>
          </a:p>
          <a:p>
            <a:r>
              <a:rPr lang="en-US" sz="4000" dirty="0" smtClean="0"/>
              <a:t>Frequently referenced in design pattern literature</a:t>
            </a:r>
          </a:p>
          <a:p>
            <a:r>
              <a:rPr lang="en-US" sz="4000" dirty="0" smtClean="0"/>
              <a:t>Named my Michael Feathers</a:t>
            </a:r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– Why do we need it?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Make code more maintainable</a:t>
            </a:r>
          </a:p>
          <a:p>
            <a:r>
              <a:rPr lang="en-US" sz="4000" dirty="0" smtClean="0"/>
              <a:t>Make code easier to extend with new functionality without breaking existing functionality</a:t>
            </a:r>
          </a:p>
          <a:p>
            <a:r>
              <a:rPr lang="en-US" sz="4000" dirty="0" smtClean="0"/>
              <a:t>Make code easier to read, reducing ramp up time, providing more time to develop actual solutions</a:t>
            </a:r>
          </a:p>
          <a:p>
            <a:r>
              <a:rPr lang="en-US" sz="4000" dirty="0" smtClean="0"/>
              <a:t>Makes code more testable. </a:t>
            </a:r>
          </a:p>
          <a:p>
            <a:r>
              <a:rPr lang="en-US" sz="4000" dirty="0" smtClean="0"/>
              <a:t>WARNING… These are principles, not rules.  Use common sense….</a:t>
            </a:r>
          </a:p>
        </p:txBody>
      </p:sp>
    </p:spTree>
    <p:extLst>
      <p:ext uri="{BB962C8B-B14F-4D97-AF65-F5344CB8AC3E}">
        <p14:creationId xmlns:p14="http://schemas.microsoft.com/office/powerpoint/2010/main" val="36492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04203" y="2134014"/>
            <a:ext cx="1783080" cy="27432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</a:pPr>
            <a:r>
              <a:rPr lang="en-US" sz="6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20991" y="2135602"/>
            <a:ext cx="1783080" cy="2743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</a:pPr>
            <a:r>
              <a:rPr lang="en-US" sz="6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007418" y="2134014"/>
            <a:ext cx="1783080" cy="2743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</a:pPr>
            <a:r>
              <a:rPr lang="en-US" sz="6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</a:t>
            </a:r>
            <a:endParaRPr lang="en-US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50783" y="2135602"/>
            <a:ext cx="1783080" cy="27432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</a:pPr>
            <a:r>
              <a:rPr lang="en-US" sz="6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</a:t>
            </a:r>
            <a:endParaRPr lang="en-US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12351" y="2135602"/>
            <a:ext cx="1828800" cy="27432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12"/>
              </a:spcAft>
            </a:pPr>
            <a:r>
              <a:rPr lang="en-US" sz="6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</a:t>
            </a:r>
            <a:endParaRPr lang="en-US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1199" y="3170312"/>
            <a:ext cx="137158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198" y="3752304"/>
            <a:ext cx="1926236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Single</a:t>
            </a: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Responsibility</a:t>
            </a: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Principle</a:t>
            </a:r>
            <a:endParaRPr lang="sv-SE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0991" y="3170312"/>
            <a:ext cx="137158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OCP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0990" y="3752304"/>
            <a:ext cx="1926236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Open/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Closed</a:t>
            </a: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Principle</a:t>
            </a:r>
            <a:endParaRPr lang="sv-SE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4751" y="3170312"/>
            <a:ext cx="137158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LSP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4750" y="3752304"/>
            <a:ext cx="1926236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Liskovs</a:t>
            </a: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Substitution 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Principle</a:t>
            </a:r>
            <a:endParaRPr lang="sv-SE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77539" y="3170312"/>
            <a:ext cx="137158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7538" y="3752304"/>
            <a:ext cx="1926236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Interface Segregation 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Principle</a:t>
            </a:r>
            <a:endParaRPr lang="sv-SE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2336" y="3170312"/>
            <a:ext cx="1371585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12335" y="3752304"/>
            <a:ext cx="1926236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Dependency</a:t>
            </a:r>
            <a:r>
              <a:rPr lang="sv-SE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Inversion </a:t>
            </a:r>
            <a:r>
              <a:rPr lang="sv-SE" sz="20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Principle</a:t>
            </a:r>
            <a:endParaRPr lang="sv-SE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37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SOLID Design Principles – Single Responsibility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class should have one, and only one, reason to change.</a:t>
            </a:r>
          </a:p>
          <a:p>
            <a:r>
              <a:rPr lang="en-US" sz="4000" dirty="0" smtClean="0"/>
              <a:t>There is a place for everything and everything is in its place…. Uncle Bob…. Ben Franklin</a:t>
            </a:r>
          </a:p>
          <a:p>
            <a:r>
              <a:rPr lang="en-US" sz="4000" dirty="0" smtClean="0"/>
              <a:t>Find one reason to change and take everything else out of the class</a:t>
            </a:r>
          </a:p>
          <a:p>
            <a:r>
              <a:rPr lang="en-US" sz="4000" dirty="0" smtClean="0"/>
              <a:t>Very small classes with precise names &gt; Large classes with generic names</a:t>
            </a:r>
          </a:p>
        </p:txBody>
      </p:sp>
    </p:spTree>
    <p:extLst>
      <p:ext uri="{BB962C8B-B14F-4D97-AF65-F5344CB8AC3E}">
        <p14:creationId xmlns:p14="http://schemas.microsoft.com/office/powerpoint/2010/main" val="39480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Responsibility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class that keeps up with books</a:t>
            </a:r>
          </a:p>
          <a:p>
            <a:r>
              <a:rPr lang="en-US" sz="4000" dirty="0"/>
              <a:t>The same class keeps up with saving to a file</a:t>
            </a:r>
          </a:p>
          <a:p>
            <a:r>
              <a:rPr lang="en-US" sz="4000" dirty="0"/>
              <a:t>The same class loads data from a file</a:t>
            </a:r>
          </a:p>
          <a:p>
            <a:r>
              <a:rPr lang="en-US" sz="4000" dirty="0"/>
              <a:t>The same class loads </a:t>
            </a:r>
            <a:r>
              <a:rPr lang="en-US" sz="4000" dirty="0" smtClean="0"/>
              <a:t>data from </a:t>
            </a:r>
            <a:r>
              <a:rPr lang="en-US" sz="4000" dirty="0"/>
              <a:t>a </a:t>
            </a:r>
            <a:r>
              <a:rPr lang="en-US" sz="4000" dirty="0" err="1"/>
              <a:t>url</a:t>
            </a:r>
            <a:endParaRPr lang="en-US" sz="4000" dirty="0"/>
          </a:p>
          <a:p>
            <a:r>
              <a:rPr lang="en-US" sz="4000" dirty="0"/>
              <a:t>This would violate the Single Responsibility principle.  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7705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 – Open /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Software entities should be open for extension but closed for modification</a:t>
            </a:r>
          </a:p>
          <a:p>
            <a:r>
              <a:rPr lang="en-US" sz="4000" dirty="0" smtClean="0"/>
              <a:t>Extend functionality by adding new code instead of changing existing code</a:t>
            </a:r>
          </a:p>
          <a:p>
            <a:r>
              <a:rPr lang="en-US" sz="4000" dirty="0" smtClean="0"/>
              <a:t>Separate behaviors so the system can easily be extended and not broken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Overriding goal is to never break the core system as you add new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30332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/ Closed Principle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A </a:t>
            </a:r>
            <a:r>
              <a:rPr lang="en-US" sz="4000" dirty="0" err="1" smtClean="0"/>
              <a:t>SalaryCalculator</a:t>
            </a:r>
            <a:r>
              <a:rPr lang="en-US" sz="4000" dirty="0" smtClean="0"/>
              <a:t> class that takes in a list of developers with Level, Hourly Rate, and </a:t>
            </a:r>
            <a:r>
              <a:rPr lang="en-US" sz="4000" dirty="0" err="1" smtClean="0"/>
              <a:t>HoursWorked</a:t>
            </a:r>
            <a:endParaRPr lang="en-US" sz="4000" dirty="0" smtClean="0"/>
          </a:p>
          <a:p>
            <a:r>
              <a:rPr lang="en-US" sz="4000" dirty="0" smtClean="0"/>
              <a:t>Method in the class returns total salary for all developers relying on an instance method to </a:t>
            </a:r>
            <a:r>
              <a:rPr lang="en-US" sz="4000" dirty="0" err="1" smtClean="0"/>
              <a:t>calc</a:t>
            </a:r>
            <a:r>
              <a:rPr lang="en-US" sz="4000" dirty="0" smtClean="0"/>
              <a:t> individual salaries</a:t>
            </a:r>
          </a:p>
          <a:p>
            <a:r>
              <a:rPr lang="en-US" sz="4000" dirty="0" smtClean="0"/>
              <a:t>Management wants to give junior </a:t>
            </a:r>
            <a:r>
              <a:rPr lang="en-US" sz="4000" dirty="0" err="1" smtClean="0"/>
              <a:t>devs</a:t>
            </a:r>
            <a:r>
              <a:rPr lang="en-US" sz="4000" dirty="0" smtClean="0"/>
              <a:t> a bonus.  Can we accomplish this without changing the Salary Calculator class????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5057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A subclass should behave in such a way that it will not cause problems when used instead of the superclass.</a:t>
            </a:r>
          </a:p>
          <a:p>
            <a:r>
              <a:rPr lang="en-US" sz="4000" dirty="0" smtClean="0"/>
              <a:t>Derived class should be able to substitute its parent class without the consumer knowing it.</a:t>
            </a:r>
          </a:p>
          <a:p>
            <a:r>
              <a:rPr lang="en-US" sz="4000" dirty="0" smtClean="0"/>
              <a:t>Every class that implements an interface, must be able to substitute any reference throughout the code that implements that same interface</a:t>
            </a:r>
          </a:p>
          <a:p>
            <a:r>
              <a:rPr lang="en-US" sz="4000" dirty="0" smtClean="0"/>
              <a:t>Every part of the code should get the expected result no matter what instance of a class you send to it, given it implements the same interface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7325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C1F3F-77D7-4F27-BE10-D806F0BAB49D}"/>
</file>

<file path=customXml/itemProps2.xml><?xml version="1.0" encoding="utf-8"?>
<ds:datastoreItem xmlns:ds="http://schemas.openxmlformats.org/officeDocument/2006/customXml" ds:itemID="{3F6DA687-F8B9-43BB-8728-7FCC09AAEFD0}"/>
</file>

<file path=customXml/itemProps3.xml><?xml version="1.0" encoding="utf-8"?>
<ds:datastoreItem xmlns:ds="http://schemas.openxmlformats.org/officeDocument/2006/customXml" ds:itemID="{6B9EAA86-BC73-4989-B350-366B0284629E}"/>
</file>

<file path=docProps/app.xml><?xml version="1.0" encoding="utf-8"?>
<Properties xmlns="http://schemas.openxmlformats.org/officeDocument/2006/extended-properties" xmlns:vt="http://schemas.openxmlformats.org/officeDocument/2006/docPropsVTypes">
  <TotalTime>8247</TotalTime>
  <Words>561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MIS 321</vt:lpstr>
      <vt:lpstr>SOLID Design Principles </vt:lpstr>
      <vt:lpstr>SOLID – Why do we need it? </vt:lpstr>
      <vt:lpstr>SOLID</vt:lpstr>
      <vt:lpstr>SOLID Design Principles – Single Responsibility </vt:lpstr>
      <vt:lpstr>Single Responsibility Example</vt:lpstr>
      <vt:lpstr>SOLID – Open / Closed Principle</vt:lpstr>
      <vt:lpstr>Open / Closed Principle - Example</vt:lpstr>
      <vt:lpstr>Liskov Substitution Principle</vt:lpstr>
      <vt:lpstr>Liskov Substitution Principle</vt:lpstr>
      <vt:lpstr>Interface Segregation Principle</vt:lpstr>
      <vt:lpstr>Interface Segregation Principle</vt:lpstr>
      <vt:lpstr>Dependency Inversion Principle</vt:lpstr>
      <vt:lpstr>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73</cp:revision>
  <dcterms:created xsi:type="dcterms:W3CDTF">2018-05-11T20:59:43Z</dcterms:created>
  <dcterms:modified xsi:type="dcterms:W3CDTF">2021-04-15T09:23:56Z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