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325" r:id="rId6"/>
    <p:sldId id="326" r:id="rId7"/>
    <p:sldId id="277" r:id="rId8"/>
    <p:sldId id="352" r:id="rId9"/>
    <p:sldId id="353" r:id="rId10"/>
    <p:sldId id="354" r:id="rId11"/>
    <p:sldId id="355" r:id="rId12"/>
    <p:sldId id="343" r:id="rId13"/>
    <p:sldId id="328" r:id="rId14"/>
    <p:sldId id="330" r:id="rId15"/>
    <p:sldId id="331" r:id="rId16"/>
    <p:sldId id="344" r:id="rId17"/>
    <p:sldId id="270" r:id="rId18"/>
    <p:sldId id="282" r:id="rId19"/>
    <p:sldId id="283" r:id="rId20"/>
    <p:sldId id="271" r:id="rId21"/>
    <p:sldId id="345" r:id="rId22"/>
    <p:sldId id="346" r:id="rId23"/>
    <p:sldId id="347" r:id="rId24"/>
    <p:sldId id="348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4" autoAdjust="0"/>
    <p:restoredTop sz="87621" autoAdjust="0"/>
  </p:normalViewPr>
  <p:slideViewPr>
    <p:cSldViewPr snapToGrid="0" snapToObjects="1">
      <p:cViewPr varScale="1">
        <p:scale>
          <a:sx n="126" d="100"/>
          <a:sy n="126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Hillman" userId="5fbd52df-0e84-49d6-9250-2ec6f5fead15" providerId="ADAL" clId="{1DAF80C3-9AB6-0C4B-AED7-02F0EC3B4E1E}"/>
    <pc:docChg chg="modSld">
      <pc:chgData name="Jamie Hillman" userId="5fbd52df-0e84-49d6-9250-2ec6f5fead15" providerId="ADAL" clId="{1DAF80C3-9AB6-0C4B-AED7-02F0EC3B4E1E}" dt="2022-02-02T15:46:55.482" v="90" actId="20577"/>
      <pc:docMkLst>
        <pc:docMk/>
      </pc:docMkLst>
      <pc:sldChg chg="modNotesTx">
        <pc:chgData name="Jamie Hillman" userId="5fbd52df-0e84-49d6-9250-2ec6f5fead15" providerId="ADAL" clId="{1DAF80C3-9AB6-0C4B-AED7-02F0EC3B4E1E}" dt="2022-02-02T15:45:40.980" v="0" actId="20577"/>
        <pc:sldMkLst>
          <pc:docMk/>
          <pc:sldMk cId="1280207739" sldId="277"/>
        </pc:sldMkLst>
      </pc:sldChg>
      <pc:sldChg chg="modSp mod">
        <pc:chgData name="Jamie Hillman" userId="5fbd52df-0e84-49d6-9250-2ec6f5fead15" providerId="ADAL" clId="{1DAF80C3-9AB6-0C4B-AED7-02F0EC3B4E1E}" dt="2022-02-02T15:46:55.482" v="90" actId="20577"/>
        <pc:sldMkLst>
          <pc:docMk/>
          <pc:sldMk cId="2977543050" sldId="349"/>
        </pc:sldMkLst>
        <pc:graphicFrameChg chg="modGraphic">
          <ac:chgData name="Jamie Hillman" userId="5fbd52df-0e84-49d6-9250-2ec6f5fead15" providerId="ADAL" clId="{1DAF80C3-9AB6-0C4B-AED7-02F0EC3B4E1E}" dt="2022-02-02T15:46:29.864" v="38" actId="20577"/>
          <ac:graphicFrameMkLst>
            <pc:docMk/>
            <pc:sldMk cId="2977543050" sldId="349"/>
            <ac:graphicFrameMk id="6" creationId="{3AE647E8-A0A5-4441-A4B9-82EEFAB8C177}"/>
          </ac:graphicFrameMkLst>
        </pc:graphicFrameChg>
        <pc:graphicFrameChg chg="modGraphic">
          <ac:chgData name="Jamie Hillman" userId="5fbd52df-0e84-49d6-9250-2ec6f5fead15" providerId="ADAL" clId="{1DAF80C3-9AB6-0C4B-AED7-02F0EC3B4E1E}" dt="2022-02-02T15:46:55.482" v="90" actId="20577"/>
          <ac:graphicFrameMkLst>
            <pc:docMk/>
            <pc:sldMk cId="2977543050" sldId="349"/>
            <ac:graphicFrameMk id="7" creationId="{1BFECCC9-58DF-C24D-A75B-BEB1E68C0FC3}"/>
          </ac:graphicFrameMkLst>
        </pc:graphicFrameChg>
      </pc:sldChg>
      <pc:sldChg chg="modNotesTx">
        <pc:chgData name="Jamie Hillman" userId="5fbd52df-0e84-49d6-9250-2ec6f5fead15" providerId="ADAL" clId="{1DAF80C3-9AB6-0C4B-AED7-02F0EC3B4E1E}" dt="2022-02-02T15:45:44.715" v="1" actId="20577"/>
        <pc:sldMkLst>
          <pc:docMk/>
          <pc:sldMk cId="1421759039" sldId="352"/>
        </pc:sldMkLst>
      </pc:sldChg>
      <pc:sldChg chg="modNotesTx">
        <pc:chgData name="Jamie Hillman" userId="5fbd52df-0e84-49d6-9250-2ec6f5fead15" providerId="ADAL" clId="{1DAF80C3-9AB6-0C4B-AED7-02F0EC3B4E1E}" dt="2022-02-02T15:45:47.245" v="2" actId="20577"/>
        <pc:sldMkLst>
          <pc:docMk/>
          <pc:sldMk cId="1259325456" sldId="353"/>
        </pc:sldMkLst>
      </pc:sldChg>
      <pc:sldChg chg="modNotesTx">
        <pc:chgData name="Jamie Hillman" userId="5fbd52df-0e84-49d6-9250-2ec6f5fead15" providerId="ADAL" clId="{1DAF80C3-9AB6-0C4B-AED7-02F0EC3B4E1E}" dt="2022-02-02T15:45:49.967" v="3" actId="20577"/>
        <pc:sldMkLst>
          <pc:docMk/>
          <pc:sldMk cId="2190461277" sldId="35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A13D1-6528-D046-A350-A70C35825AC7}" type="doc">
      <dgm:prSet loTypeId="urn:microsoft.com/office/officeart/2005/8/layout/cycle4" loCatId="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0B3F2B06-0DD4-7845-B4B5-17212A1F540C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What</a:t>
          </a:r>
        </a:p>
      </dgm:t>
    </dgm:pt>
    <dgm:pt modelId="{D1A0D447-30E0-2947-8B4E-E0EC8B0D64F0}" type="parTrans" cxnId="{4E0C8E41-9B82-0B46-A101-4B78CF6A6192}">
      <dgm:prSet/>
      <dgm:spPr/>
      <dgm:t>
        <a:bodyPr/>
        <a:lstStyle/>
        <a:p>
          <a:endParaRPr lang="en-US"/>
        </a:p>
      </dgm:t>
    </dgm:pt>
    <dgm:pt modelId="{DD21BEE8-FE23-4449-A21E-7ABCDC15392D}" type="sibTrans" cxnId="{4E0C8E41-9B82-0B46-A101-4B78CF6A6192}">
      <dgm:prSet/>
      <dgm:spPr/>
      <dgm:t>
        <a:bodyPr/>
        <a:lstStyle/>
        <a:p>
          <a:endParaRPr lang="en-US"/>
        </a:p>
      </dgm:t>
    </dgm:pt>
    <dgm:pt modelId="{09EB4436-3F7D-A149-A6E3-7B4178CB4687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Why</a:t>
          </a:r>
        </a:p>
      </dgm:t>
    </dgm:pt>
    <dgm:pt modelId="{AC638A38-6DB4-5242-90BB-84F64B5C9B3F}" type="parTrans" cxnId="{6555B201-0909-4A42-9CF2-06FAD2D6F637}">
      <dgm:prSet/>
      <dgm:spPr/>
      <dgm:t>
        <a:bodyPr/>
        <a:lstStyle/>
        <a:p>
          <a:endParaRPr lang="en-US"/>
        </a:p>
      </dgm:t>
    </dgm:pt>
    <dgm:pt modelId="{8E81C89A-73CD-064B-B0A8-72241B2820A6}" type="sibTrans" cxnId="{6555B201-0909-4A42-9CF2-06FAD2D6F637}">
      <dgm:prSet/>
      <dgm:spPr/>
      <dgm:t>
        <a:bodyPr/>
        <a:lstStyle/>
        <a:p>
          <a:endParaRPr lang="en-US"/>
        </a:p>
      </dgm:t>
    </dgm:pt>
    <dgm:pt modelId="{2F7E4FCE-480B-7448-B5B7-54A864BA4203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Who</a:t>
          </a:r>
        </a:p>
      </dgm:t>
    </dgm:pt>
    <dgm:pt modelId="{F99F1D6F-AA62-0C4C-92EA-FB88567F1492}" type="parTrans" cxnId="{BC51F276-2EA4-1F4F-930A-9640D10AF69C}">
      <dgm:prSet/>
      <dgm:spPr/>
      <dgm:t>
        <a:bodyPr/>
        <a:lstStyle/>
        <a:p>
          <a:endParaRPr lang="en-US"/>
        </a:p>
      </dgm:t>
    </dgm:pt>
    <dgm:pt modelId="{71FB69F6-D772-EF4A-9AF9-8C0D49541F58}" type="sibTrans" cxnId="{BC51F276-2EA4-1F4F-930A-9640D10AF69C}">
      <dgm:prSet/>
      <dgm:spPr/>
      <dgm:t>
        <a:bodyPr/>
        <a:lstStyle/>
        <a:p>
          <a:endParaRPr lang="en-US"/>
        </a:p>
      </dgm:t>
    </dgm:pt>
    <dgm:pt modelId="{D1A8BB41-8003-064C-B037-F71871736E47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How</a:t>
          </a:r>
        </a:p>
      </dgm:t>
    </dgm:pt>
    <dgm:pt modelId="{E617E1DF-0DB3-764A-A4D5-7B8299252062}" type="parTrans" cxnId="{8F8474B0-F3E3-1043-90B4-4C0830A9BEEC}">
      <dgm:prSet/>
      <dgm:spPr/>
      <dgm:t>
        <a:bodyPr/>
        <a:lstStyle/>
        <a:p>
          <a:endParaRPr lang="en-US"/>
        </a:p>
      </dgm:t>
    </dgm:pt>
    <dgm:pt modelId="{EB303488-3D87-B746-A620-DF460449B0D0}" type="sibTrans" cxnId="{8F8474B0-F3E3-1043-90B4-4C0830A9BEEC}">
      <dgm:prSet/>
      <dgm:spPr/>
      <dgm:t>
        <a:bodyPr/>
        <a:lstStyle/>
        <a:p>
          <a:endParaRPr lang="en-US"/>
        </a:p>
      </dgm:t>
    </dgm:pt>
    <dgm:pt modelId="{6A3CA450-3CC2-8F4E-B795-741242CD1542}" type="pres">
      <dgm:prSet presAssocID="{267A13D1-6528-D046-A350-A70C35825AC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091C118-603A-6247-9BB8-DCB91D747616}" type="pres">
      <dgm:prSet presAssocID="{267A13D1-6528-D046-A350-A70C35825AC7}" presName="children" presStyleCnt="0"/>
      <dgm:spPr/>
    </dgm:pt>
    <dgm:pt modelId="{49F58D42-AB81-AD49-BCF9-0914875D2A18}" type="pres">
      <dgm:prSet presAssocID="{267A13D1-6528-D046-A350-A70C35825AC7}" presName="childPlaceholder" presStyleCnt="0"/>
      <dgm:spPr/>
    </dgm:pt>
    <dgm:pt modelId="{F097BE7A-B09B-3645-AD47-7072B854A9E6}" type="pres">
      <dgm:prSet presAssocID="{267A13D1-6528-D046-A350-A70C35825AC7}" presName="circle" presStyleCnt="0"/>
      <dgm:spPr/>
    </dgm:pt>
    <dgm:pt modelId="{719ACAA0-B055-BD4E-92A8-D0460223992F}" type="pres">
      <dgm:prSet presAssocID="{267A13D1-6528-D046-A350-A70C35825AC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0AC36B0-A92D-7D4D-B125-7298ECFD2BFF}" type="pres">
      <dgm:prSet presAssocID="{267A13D1-6528-D046-A350-A70C35825AC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6078842-4C18-B948-8DCA-2FE01D940516}" type="pres">
      <dgm:prSet presAssocID="{267A13D1-6528-D046-A350-A70C35825AC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3DFBA6A-853C-DC41-8116-73A014771B9F}" type="pres">
      <dgm:prSet presAssocID="{267A13D1-6528-D046-A350-A70C35825AC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DE3CECF-0CBB-7848-A19F-44DF7184362F}" type="pres">
      <dgm:prSet presAssocID="{267A13D1-6528-D046-A350-A70C35825AC7}" presName="quadrantPlaceholder" presStyleCnt="0"/>
      <dgm:spPr/>
    </dgm:pt>
    <dgm:pt modelId="{680AAE4F-D872-B347-9903-FF192E7C7FCA}" type="pres">
      <dgm:prSet presAssocID="{267A13D1-6528-D046-A350-A70C35825AC7}" presName="center1" presStyleLbl="fgShp" presStyleIdx="0" presStyleCnt="2"/>
      <dgm:spPr/>
    </dgm:pt>
    <dgm:pt modelId="{6F57ED35-A38E-0D40-81C1-F647DAA6BE55}" type="pres">
      <dgm:prSet presAssocID="{267A13D1-6528-D046-A350-A70C35825AC7}" presName="center2" presStyleLbl="fgShp" presStyleIdx="1" presStyleCnt="2"/>
      <dgm:spPr/>
    </dgm:pt>
  </dgm:ptLst>
  <dgm:cxnLst>
    <dgm:cxn modelId="{6555B201-0909-4A42-9CF2-06FAD2D6F637}" srcId="{267A13D1-6528-D046-A350-A70C35825AC7}" destId="{09EB4436-3F7D-A149-A6E3-7B4178CB4687}" srcOrd="1" destOrd="0" parTransId="{AC638A38-6DB4-5242-90BB-84F64B5C9B3F}" sibTransId="{8E81C89A-73CD-064B-B0A8-72241B2820A6}"/>
    <dgm:cxn modelId="{6DA07229-B11E-C14E-931C-B3E1EF311139}" type="presOf" srcId="{09EB4436-3F7D-A149-A6E3-7B4178CB4687}" destId="{80AC36B0-A92D-7D4D-B125-7298ECFD2BFF}" srcOrd="0" destOrd="0" presId="urn:microsoft.com/office/officeart/2005/8/layout/cycle4"/>
    <dgm:cxn modelId="{D979F037-74BB-874B-9E3D-067189AD669B}" type="presOf" srcId="{267A13D1-6528-D046-A350-A70C35825AC7}" destId="{6A3CA450-3CC2-8F4E-B795-741242CD1542}" srcOrd="0" destOrd="0" presId="urn:microsoft.com/office/officeart/2005/8/layout/cycle4"/>
    <dgm:cxn modelId="{4E0C8E41-9B82-0B46-A101-4B78CF6A6192}" srcId="{267A13D1-6528-D046-A350-A70C35825AC7}" destId="{0B3F2B06-0DD4-7845-B4B5-17212A1F540C}" srcOrd="0" destOrd="0" parTransId="{D1A0D447-30E0-2947-8B4E-E0EC8B0D64F0}" sibTransId="{DD21BEE8-FE23-4449-A21E-7ABCDC15392D}"/>
    <dgm:cxn modelId="{57D2175B-250E-E44B-A94F-84B2A6527430}" type="presOf" srcId="{0B3F2B06-0DD4-7845-B4B5-17212A1F540C}" destId="{719ACAA0-B055-BD4E-92A8-D0460223992F}" srcOrd="0" destOrd="0" presId="urn:microsoft.com/office/officeart/2005/8/layout/cycle4"/>
    <dgm:cxn modelId="{BC51F276-2EA4-1F4F-930A-9640D10AF69C}" srcId="{267A13D1-6528-D046-A350-A70C35825AC7}" destId="{2F7E4FCE-480B-7448-B5B7-54A864BA4203}" srcOrd="2" destOrd="0" parTransId="{F99F1D6F-AA62-0C4C-92EA-FB88567F1492}" sibTransId="{71FB69F6-D772-EF4A-9AF9-8C0D49541F58}"/>
    <dgm:cxn modelId="{8F8474B0-F3E3-1043-90B4-4C0830A9BEEC}" srcId="{267A13D1-6528-D046-A350-A70C35825AC7}" destId="{D1A8BB41-8003-064C-B037-F71871736E47}" srcOrd="3" destOrd="0" parTransId="{E617E1DF-0DB3-764A-A4D5-7B8299252062}" sibTransId="{EB303488-3D87-B746-A620-DF460449B0D0}"/>
    <dgm:cxn modelId="{11F34BBD-6967-5A41-A155-BF314DA21D4F}" type="presOf" srcId="{2F7E4FCE-480B-7448-B5B7-54A864BA4203}" destId="{46078842-4C18-B948-8DCA-2FE01D940516}" srcOrd="0" destOrd="0" presId="urn:microsoft.com/office/officeart/2005/8/layout/cycle4"/>
    <dgm:cxn modelId="{C865C6BE-80DD-1D48-AED9-0EB905F10FE8}" type="presOf" srcId="{D1A8BB41-8003-064C-B037-F71871736E47}" destId="{33DFBA6A-853C-DC41-8116-73A014771B9F}" srcOrd="0" destOrd="0" presId="urn:microsoft.com/office/officeart/2005/8/layout/cycle4"/>
    <dgm:cxn modelId="{5D443F74-1242-BA48-ACF5-AB1403C8C056}" type="presParOf" srcId="{6A3CA450-3CC2-8F4E-B795-741242CD1542}" destId="{2091C118-603A-6247-9BB8-DCB91D747616}" srcOrd="0" destOrd="0" presId="urn:microsoft.com/office/officeart/2005/8/layout/cycle4"/>
    <dgm:cxn modelId="{9C3D3426-0963-A64B-8B15-DCDEC87157DB}" type="presParOf" srcId="{2091C118-603A-6247-9BB8-DCB91D747616}" destId="{49F58D42-AB81-AD49-BCF9-0914875D2A18}" srcOrd="0" destOrd="0" presId="urn:microsoft.com/office/officeart/2005/8/layout/cycle4"/>
    <dgm:cxn modelId="{B652C1B7-2FFE-3E46-9935-165E69B962FC}" type="presParOf" srcId="{6A3CA450-3CC2-8F4E-B795-741242CD1542}" destId="{F097BE7A-B09B-3645-AD47-7072B854A9E6}" srcOrd="1" destOrd="0" presId="urn:microsoft.com/office/officeart/2005/8/layout/cycle4"/>
    <dgm:cxn modelId="{10E1DEF2-8F45-FE41-BAD3-FD40602F426E}" type="presParOf" srcId="{F097BE7A-B09B-3645-AD47-7072B854A9E6}" destId="{719ACAA0-B055-BD4E-92A8-D0460223992F}" srcOrd="0" destOrd="0" presId="urn:microsoft.com/office/officeart/2005/8/layout/cycle4"/>
    <dgm:cxn modelId="{9A171A22-66C6-EA4E-B9E4-278E9200C155}" type="presParOf" srcId="{F097BE7A-B09B-3645-AD47-7072B854A9E6}" destId="{80AC36B0-A92D-7D4D-B125-7298ECFD2BFF}" srcOrd="1" destOrd="0" presId="urn:microsoft.com/office/officeart/2005/8/layout/cycle4"/>
    <dgm:cxn modelId="{349B2E31-EDC9-8B49-B20E-D21CF281A99B}" type="presParOf" srcId="{F097BE7A-B09B-3645-AD47-7072B854A9E6}" destId="{46078842-4C18-B948-8DCA-2FE01D940516}" srcOrd="2" destOrd="0" presId="urn:microsoft.com/office/officeart/2005/8/layout/cycle4"/>
    <dgm:cxn modelId="{C4F2DBF7-5D8E-5E48-9A38-A5192A253108}" type="presParOf" srcId="{F097BE7A-B09B-3645-AD47-7072B854A9E6}" destId="{33DFBA6A-853C-DC41-8116-73A014771B9F}" srcOrd="3" destOrd="0" presId="urn:microsoft.com/office/officeart/2005/8/layout/cycle4"/>
    <dgm:cxn modelId="{D9BAE821-B0BA-9749-8195-E7BACFF1FB01}" type="presParOf" srcId="{F097BE7A-B09B-3645-AD47-7072B854A9E6}" destId="{3DE3CECF-0CBB-7848-A19F-44DF7184362F}" srcOrd="4" destOrd="0" presId="urn:microsoft.com/office/officeart/2005/8/layout/cycle4"/>
    <dgm:cxn modelId="{66430A09-4E4B-184A-81C0-B8165A0C98A6}" type="presParOf" srcId="{6A3CA450-3CC2-8F4E-B795-741242CD1542}" destId="{680AAE4F-D872-B347-9903-FF192E7C7FCA}" srcOrd="2" destOrd="0" presId="urn:microsoft.com/office/officeart/2005/8/layout/cycle4"/>
    <dgm:cxn modelId="{C09BD180-2754-A343-83B7-9D81EBA3B834}" type="presParOf" srcId="{6A3CA450-3CC2-8F4E-B795-741242CD1542}" destId="{6F57ED35-A38E-0D40-81C1-F647DAA6BE5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ACAA0-B055-BD4E-92A8-D0460223992F}">
      <dsp:nvSpPr>
        <dsp:cNvPr id="0" name=""/>
        <dsp:cNvSpPr/>
      </dsp:nvSpPr>
      <dsp:spPr>
        <a:xfrm>
          <a:off x="1025619" y="184721"/>
          <a:ext cx="1403233" cy="1403233"/>
        </a:xfrm>
        <a:prstGeom prst="pieWedg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ysClr val="windowText" lastClr="000000"/>
              </a:solidFill>
            </a:rPr>
            <a:t>What</a:t>
          </a:r>
        </a:p>
      </dsp:txBody>
      <dsp:txXfrm>
        <a:off x="1436616" y="595718"/>
        <a:ext cx="992236" cy="992236"/>
      </dsp:txXfrm>
    </dsp:sp>
    <dsp:sp modelId="{80AC36B0-A92D-7D4D-B125-7298ECFD2BFF}">
      <dsp:nvSpPr>
        <dsp:cNvPr id="0" name=""/>
        <dsp:cNvSpPr/>
      </dsp:nvSpPr>
      <dsp:spPr>
        <a:xfrm rot="5400000">
          <a:off x="2493667" y="184721"/>
          <a:ext cx="1403233" cy="1403233"/>
        </a:xfrm>
        <a:prstGeom prst="pieWedg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ysClr val="windowText" lastClr="000000"/>
              </a:solidFill>
            </a:rPr>
            <a:t>Why</a:t>
          </a:r>
        </a:p>
      </dsp:txBody>
      <dsp:txXfrm rot="-5400000">
        <a:off x="2493667" y="595718"/>
        <a:ext cx="992236" cy="992236"/>
      </dsp:txXfrm>
    </dsp:sp>
    <dsp:sp modelId="{46078842-4C18-B948-8DCA-2FE01D940516}">
      <dsp:nvSpPr>
        <dsp:cNvPr id="0" name=""/>
        <dsp:cNvSpPr/>
      </dsp:nvSpPr>
      <dsp:spPr>
        <a:xfrm rot="10800000">
          <a:off x="2493667" y="1652768"/>
          <a:ext cx="1403233" cy="1403233"/>
        </a:xfrm>
        <a:prstGeom prst="pieWedg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ysClr val="windowText" lastClr="000000"/>
              </a:solidFill>
            </a:rPr>
            <a:t>Who</a:t>
          </a:r>
        </a:p>
      </dsp:txBody>
      <dsp:txXfrm rot="10800000">
        <a:off x="2493667" y="1652768"/>
        <a:ext cx="992236" cy="992236"/>
      </dsp:txXfrm>
    </dsp:sp>
    <dsp:sp modelId="{33DFBA6A-853C-DC41-8116-73A014771B9F}">
      <dsp:nvSpPr>
        <dsp:cNvPr id="0" name=""/>
        <dsp:cNvSpPr/>
      </dsp:nvSpPr>
      <dsp:spPr>
        <a:xfrm rot="16200000">
          <a:off x="1025619" y="1652768"/>
          <a:ext cx="1403233" cy="1403233"/>
        </a:xfrm>
        <a:prstGeom prst="pieWedg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ysClr val="windowText" lastClr="000000"/>
              </a:solidFill>
            </a:rPr>
            <a:t>How</a:t>
          </a:r>
        </a:p>
      </dsp:txBody>
      <dsp:txXfrm rot="5400000">
        <a:off x="1436616" y="1652768"/>
        <a:ext cx="992236" cy="992236"/>
      </dsp:txXfrm>
    </dsp:sp>
    <dsp:sp modelId="{680AAE4F-D872-B347-9903-FF192E7C7FCA}">
      <dsp:nvSpPr>
        <dsp:cNvPr id="0" name=""/>
        <dsp:cNvSpPr/>
      </dsp:nvSpPr>
      <dsp:spPr>
        <a:xfrm>
          <a:off x="2219015" y="1328696"/>
          <a:ext cx="484488" cy="421293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57ED35-A38E-0D40-81C1-F647DAA6BE55}">
      <dsp:nvSpPr>
        <dsp:cNvPr id="0" name=""/>
        <dsp:cNvSpPr/>
      </dsp:nvSpPr>
      <dsp:spPr>
        <a:xfrm rot="10800000">
          <a:off x="2219015" y="1490732"/>
          <a:ext cx="484488" cy="421293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2/2/22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Management, SOW, Communication Plan, Risks &amp;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Management Triangle</a:t>
            </a:r>
          </a:p>
        </p:txBody>
      </p:sp>
      <p:pic>
        <p:nvPicPr>
          <p:cNvPr id="2050" name="Picture 2" descr="http://www.ambysoft.com/artwork/ironTria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29" y="1548433"/>
            <a:ext cx="7137141" cy="44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7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PM Tasks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A7CF99E-ECEE-5E47-BF7E-03ED9AE6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308"/>
            <a:ext cx="10515600" cy="3883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Often the lead of a team, managing tasks and people to ensure work gets done on time</a:t>
            </a:r>
          </a:p>
          <a:p>
            <a:pPr lvl="1"/>
            <a:r>
              <a:rPr lang="en-US" dirty="0"/>
              <a:t>Team lead vs Project manager</a:t>
            </a:r>
          </a:p>
          <a:p>
            <a:r>
              <a:rPr lang="en-US" dirty="0"/>
              <a:t>Removes roadblocks</a:t>
            </a:r>
          </a:p>
          <a:p>
            <a:r>
              <a:rPr lang="en-US" dirty="0"/>
              <a:t>Coordinates, facilitates, and recaps meetings</a:t>
            </a:r>
          </a:p>
          <a:p>
            <a:pPr lvl="1"/>
            <a:r>
              <a:rPr lang="en-US" dirty="0"/>
              <a:t>PMs don’t have the answers: they have to bring together the people with the answer, ask them the question, then communicate out the answer</a:t>
            </a:r>
          </a:p>
          <a:p>
            <a:r>
              <a:rPr lang="en-US" dirty="0"/>
              <a:t>Responsible for communicating status and health of project</a:t>
            </a:r>
          </a:p>
          <a:p>
            <a:r>
              <a:rPr lang="en-US" dirty="0"/>
              <a:t>Manages risks, issues, decisions needed &amp; made</a:t>
            </a:r>
          </a:p>
        </p:txBody>
      </p:sp>
    </p:spTree>
    <p:extLst>
      <p:ext uri="{BB962C8B-B14F-4D97-AF65-F5344CB8AC3E}">
        <p14:creationId xmlns:p14="http://schemas.microsoft.com/office/powerpoint/2010/main" val="351722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Tools of PMs</a:t>
            </a:r>
          </a:p>
        </p:txBody>
      </p:sp>
      <p:pic>
        <p:nvPicPr>
          <p:cNvPr id="3078" name="Picture 6" descr="Trello: Manage Team Projects - Apps on Google Play">
            <a:extLst>
              <a:ext uri="{FF2B5EF4-FFF2-40B4-BE49-F238E27FC236}">
                <a16:creationId xmlns:a16="http://schemas.microsoft.com/office/drawing/2014/main" id="{865677AB-2486-BC4A-98A5-C3E68A8F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88044"/>
            <a:ext cx="2657507" cy="12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tlassian Jira Integration | Symbio Business Connectors">
            <a:extLst>
              <a:ext uri="{FF2B5EF4-FFF2-40B4-BE49-F238E27FC236}">
                <a16:creationId xmlns:a16="http://schemas.microsoft.com/office/drawing/2014/main" id="{B1EE44BC-D747-3145-8333-1E48EADF9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3335049"/>
            <a:ext cx="2657507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asy Guide To Creating Accessible Content With Microsoft Office Products -  Assistive Technology Blog">
            <a:extLst>
              <a:ext uri="{FF2B5EF4-FFF2-40B4-BE49-F238E27FC236}">
                <a16:creationId xmlns:a16="http://schemas.microsoft.com/office/drawing/2014/main" id="{10112524-CAC5-3F42-A7ED-F53F87B9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893" y="2736849"/>
            <a:ext cx="412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e 5 Components of Azure DevOps - ParkMyCloud">
            <a:extLst>
              <a:ext uri="{FF2B5EF4-FFF2-40B4-BE49-F238E27FC236}">
                <a16:creationId xmlns:a16="http://schemas.microsoft.com/office/drawing/2014/main" id="{7698E071-CE2B-544B-8C6A-5495B43C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8" y="4903499"/>
            <a:ext cx="2720800" cy="17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5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165A-7529-A746-83A7-135DF29A5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Statement of Work</a:t>
            </a:r>
          </a:p>
        </p:txBody>
      </p:sp>
    </p:spTree>
    <p:extLst>
      <p:ext uri="{BB962C8B-B14F-4D97-AF65-F5344CB8AC3E}">
        <p14:creationId xmlns:p14="http://schemas.microsoft.com/office/powerpoint/2010/main" val="286917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Statement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purpose is to define and document scope</a:t>
            </a:r>
          </a:p>
          <a:p>
            <a:pPr lvl="1"/>
            <a:r>
              <a:rPr lang="en-US" dirty="0"/>
              <a:t>Who are we solving this for</a:t>
            </a:r>
          </a:p>
          <a:p>
            <a:pPr lvl="1"/>
            <a:r>
              <a:rPr lang="en-US" dirty="0"/>
              <a:t>What is the primary issue to be solved</a:t>
            </a:r>
          </a:p>
          <a:p>
            <a:pPr lvl="1"/>
            <a:r>
              <a:rPr lang="en-US" dirty="0"/>
              <a:t>What is the proposed solution (scope)</a:t>
            </a:r>
          </a:p>
          <a:p>
            <a:pPr lvl="2"/>
            <a:r>
              <a:rPr lang="en-US" dirty="0"/>
              <a:t>Describe the actual work to be accomplished</a:t>
            </a:r>
          </a:p>
          <a:p>
            <a:pPr lvl="2"/>
            <a:r>
              <a:rPr lang="en-US" dirty="0"/>
              <a:t>Epics or HLRs</a:t>
            </a:r>
          </a:p>
          <a:p>
            <a:pPr lvl="1"/>
            <a:r>
              <a:rPr lang="en-US" dirty="0"/>
              <a:t>What is not in (out of scope)</a:t>
            </a:r>
          </a:p>
          <a:p>
            <a:pPr lvl="2"/>
            <a:r>
              <a:rPr lang="en-US" dirty="0"/>
              <a:t>Edge cases</a:t>
            </a:r>
          </a:p>
          <a:p>
            <a:pPr lvl="2"/>
            <a:r>
              <a:rPr lang="en-US" dirty="0"/>
              <a:t>System interactions</a:t>
            </a:r>
          </a:p>
          <a:p>
            <a:pPr lvl="1"/>
            <a:r>
              <a:rPr lang="en-US" dirty="0"/>
              <a:t>What resources do we have access to</a:t>
            </a:r>
          </a:p>
          <a:p>
            <a:pPr lvl="2"/>
            <a:r>
              <a:rPr lang="en-US" dirty="0"/>
              <a:t>Who, what, and when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D9A1EE9-D9D6-C943-AB85-D78F63500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030175"/>
              </p:ext>
            </p:extLst>
          </p:nvPr>
        </p:nvGraphicFramePr>
        <p:xfrm>
          <a:off x="7391400" y="3429000"/>
          <a:ext cx="4922520" cy="3240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32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Statement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Successes</a:t>
            </a:r>
          </a:p>
          <a:p>
            <a:pPr lvl="1"/>
            <a:r>
              <a:rPr lang="en-US" dirty="0"/>
              <a:t>Requires the problem to be solved is clearly stated</a:t>
            </a:r>
          </a:p>
          <a:p>
            <a:pPr lvl="1"/>
            <a:r>
              <a:rPr lang="en-US" dirty="0"/>
              <a:t>How is success measured</a:t>
            </a:r>
          </a:p>
          <a:p>
            <a:pPr lvl="2"/>
            <a:r>
              <a:rPr lang="en-US" dirty="0"/>
              <a:t>Use numbers!</a:t>
            </a:r>
          </a:p>
          <a:p>
            <a:pPr lvl="2"/>
            <a:r>
              <a:rPr lang="en-US" dirty="0"/>
              <a:t>Think project values first, specific features second</a:t>
            </a:r>
          </a:p>
          <a:p>
            <a:pPr lvl="2"/>
            <a:r>
              <a:rPr lang="en-US" dirty="0"/>
              <a:t>Focus on the impact to the organization</a:t>
            </a:r>
          </a:p>
          <a:p>
            <a:pPr lvl="2"/>
            <a:r>
              <a:rPr lang="en-US" dirty="0"/>
              <a:t>Should tie directly to the problem to be solved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Statement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risk mitigation communications in the SOW</a:t>
            </a:r>
          </a:p>
          <a:p>
            <a:pPr lvl="1"/>
            <a:r>
              <a:rPr lang="en-US" dirty="0"/>
              <a:t>How is status communicated to each level of the organization</a:t>
            </a:r>
          </a:p>
          <a:p>
            <a:pPr lvl="1"/>
            <a:r>
              <a:rPr lang="en-US" dirty="0"/>
              <a:t>How are risks communicated</a:t>
            </a:r>
          </a:p>
          <a:p>
            <a:pPr lvl="1"/>
            <a:r>
              <a:rPr lang="en-US" dirty="0"/>
              <a:t>What is the escalation process</a:t>
            </a:r>
          </a:p>
          <a:p>
            <a:r>
              <a:rPr lang="en-US" dirty="0"/>
              <a:t>Your full communication plan is outside the SOW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8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Statement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Tips</a:t>
            </a:r>
          </a:p>
          <a:p>
            <a:pPr lvl="1"/>
            <a:r>
              <a:rPr lang="en-US" dirty="0"/>
              <a:t>Remember your audience</a:t>
            </a:r>
          </a:p>
          <a:p>
            <a:pPr lvl="2"/>
            <a:r>
              <a:rPr lang="en-US" dirty="0"/>
              <a:t>Match their language: Terms, phrases, etc.</a:t>
            </a:r>
          </a:p>
          <a:p>
            <a:pPr lvl="2"/>
            <a:r>
              <a:rPr lang="en-US" dirty="0"/>
              <a:t>Tell the story: give the current state, solution, impact (before, during, after)</a:t>
            </a:r>
          </a:p>
          <a:p>
            <a:pPr lvl="1"/>
            <a:r>
              <a:rPr lang="en-US" dirty="0"/>
              <a:t>Avoid the thud factor</a:t>
            </a:r>
          </a:p>
          <a:p>
            <a:pPr lvl="1"/>
            <a:r>
              <a:rPr lang="en-US" dirty="0"/>
              <a:t>Focus on their challenges and the problem to be solved</a:t>
            </a:r>
          </a:p>
          <a:p>
            <a:pPr lvl="1"/>
            <a:r>
              <a:rPr lang="en-US" dirty="0"/>
              <a:t>Use an active voice</a:t>
            </a:r>
          </a:p>
          <a:p>
            <a:pPr lvl="1"/>
            <a:r>
              <a:rPr lang="en-US" dirty="0"/>
              <a:t>Use diagrams and charts as needed to convey complex information</a:t>
            </a:r>
          </a:p>
        </p:txBody>
      </p:sp>
    </p:spTree>
    <p:extLst>
      <p:ext uri="{BB962C8B-B14F-4D97-AF65-F5344CB8AC3E}">
        <p14:creationId xmlns:p14="http://schemas.microsoft.com/office/powerpoint/2010/main" val="132709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165A-7529-A746-83A7-135DF29A5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Plan</a:t>
            </a:r>
          </a:p>
        </p:txBody>
      </p:sp>
    </p:spTree>
    <p:extLst>
      <p:ext uri="{BB962C8B-B14F-4D97-AF65-F5344CB8AC3E}">
        <p14:creationId xmlns:p14="http://schemas.microsoft.com/office/powerpoint/2010/main" val="411792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Communication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plan should answer these questions: </a:t>
            </a:r>
          </a:p>
          <a:p>
            <a:pPr lvl="1"/>
            <a:r>
              <a:rPr lang="en-US" dirty="0"/>
              <a:t>What is being communicated? </a:t>
            </a:r>
          </a:p>
          <a:p>
            <a:pPr lvl="1"/>
            <a:r>
              <a:rPr lang="en-US" dirty="0"/>
              <a:t>To whom? </a:t>
            </a:r>
          </a:p>
          <a:p>
            <a:pPr lvl="1"/>
            <a:r>
              <a:rPr lang="en-US" dirty="0"/>
              <a:t>How often/at what cadence/prompted from what? </a:t>
            </a:r>
          </a:p>
          <a:p>
            <a:pPr lvl="1"/>
            <a:r>
              <a:rPr lang="en-US" dirty="0"/>
              <a:t>Through what medium? </a:t>
            </a:r>
          </a:p>
          <a:p>
            <a:r>
              <a:rPr lang="en-US" dirty="0"/>
              <a:t>Examples of topics to include in your plan:</a:t>
            </a:r>
          </a:p>
          <a:p>
            <a:pPr lvl="1"/>
            <a:r>
              <a:rPr lang="en-US" dirty="0"/>
              <a:t>Scheduling Meetings</a:t>
            </a:r>
          </a:p>
          <a:p>
            <a:pPr lvl="1"/>
            <a:r>
              <a:rPr lang="en-US" dirty="0"/>
              <a:t>New Risks/Issues</a:t>
            </a:r>
          </a:p>
          <a:p>
            <a:pPr lvl="1"/>
            <a:r>
              <a:rPr lang="en-US" dirty="0"/>
              <a:t>Scope changes</a:t>
            </a:r>
          </a:p>
          <a:p>
            <a:pPr lvl="1"/>
            <a:r>
              <a:rPr lang="en-US" dirty="0"/>
              <a:t>Stage Gate Completion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165A-7529-A746-83A7-135DF29A5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Jobs</a:t>
            </a:r>
          </a:p>
        </p:txBody>
      </p:sp>
    </p:spTree>
    <p:extLst>
      <p:ext uri="{BB962C8B-B14F-4D97-AF65-F5344CB8AC3E}">
        <p14:creationId xmlns:p14="http://schemas.microsoft.com/office/powerpoint/2010/main" val="2597799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165A-7529-A746-83A7-135DF29A5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RAID Log:</a:t>
            </a:r>
            <a:br>
              <a:rPr lang="en-US" dirty="0"/>
            </a:br>
            <a:r>
              <a:rPr lang="en-US" dirty="0"/>
              <a:t>Risks, Actions, Issues, Decisions</a:t>
            </a:r>
          </a:p>
        </p:txBody>
      </p:sp>
    </p:spTree>
    <p:extLst>
      <p:ext uri="{BB962C8B-B14F-4D97-AF65-F5344CB8AC3E}">
        <p14:creationId xmlns:p14="http://schemas.microsoft.com/office/powerpoint/2010/main" val="23710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RAID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– a possible scenario that threatens the successful completion of the project on time, on budget, with full scope and high quality</a:t>
            </a:r>
          </a:p>
          <a:p>
            <a:r>
              <a:rPr lang="en-US" dirty="0"/>
              <a:t>Issue – a risk that has been realized</a:t>
            </a:r>
          </a:p>
          <a:p>
            <a:r>
              <a:rPr lang="en-US" dirty="0"/>
              <a:t>Action Items – tasks that are assigned as next steps, often resulting from a meeting. They follow the format Who/What/By When</a:t>
            </a:r>
          </a:p>
          <a:p>
            <a:r>
              <a:rPr lang="en-US" dirty="0"/>
              <a:t>Decision Tracker – </a:t>
            </a:r>
          </a:p>
          <a:p>
            <a:pPr lvl="1"/>
            <a:r>
              <a:rPr lang="en-US" dirty="0"/>
              <a:t>Decision Needed – outlines what decision is needed, by whom, by when. Should also include a high-level description of the impact and the recommended path</a:t>
            </a:r>
          </a:p>
          <a:p>
            <a:pPr lvl="1"/>
            <a:r>
              <a:rPr lang="en-US" dirty="0"/>
              <a:t>Decision Made – documents what decision was made, when, by whom</a:t>
            </a:r>
          </a:p>
        </p:txBody>
      </p:sp>
    </p:spTree>
    <p:extLst>
      <p:ext uri="{BB962C8B-B14F-4D97-AF65-F5344CB8AC3E}">
        <p14:creationId xmlns:p14="http://schemas.microsoft.com/office/powerpoint/2010/main" val="346321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Communicating Risks &amp; Issues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AE647E8-A0A5-4441-A4B9-82EEFAB8C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361246"/>
              </p:ext>
            </p:extLst>
          </p:nvPr>
        </p:nvGraphicFramePr>
        <p:xfrm>
          <a:off x="838200" y="1547957"/>
          <a:ext cx="1090228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705">
                  <a:extLst>
                    <a:ext uri="{9D8B030D-6E8A-4147-A177-3AD203B41FA5}">
                      <a16:colId xmlns:a16="http://schemas.microsoft.com/office/drawing/2014/main" val="1072903413"/>
                    </a:ext>
                  </a:extLst>
                </a:gridCol>
                <a:gridCol w="1086525">
                  <a:extLst>
                    <a:ext uri="{9D8B030D-6E8A-4147-A177-3AD203B41FA5}">
                      <a16:colId xmlns:a16="http://schemas.microsoft.com/office/drawing/2014/main" val="3297507332"/>
                    </a:ext>
                  </a:extLst>
                </a:gridCol>
                <a:gridCol w="2742578">
                  <a:extLst>
                    <a:ext uri="{9D8B030D-6E8A-4147-A177-3AD203B41FA5}">
                      <a16:colId xmlns:a16="http://schemas.microsoft.com/office/drawing/2014/main" val="343591654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val="2664647823"/>
                    </a:ext>
                  </a:extLst>
                </a:gridCol>
                <a:gridCol w="1584539">
                  <a:extLst>
                    <a:ext uri="{9D8B030D-6E8A-4147-A177-3AD203B41FA5}">
                      <a16:colId xmlns:a16="http://schemas.microsoft.com/office/drawing/2014/main" val="365064101"/>
                    </a:ext>
                  </a:extLst>
                </a:gridCol>
                <a:gridCol w="1597532">
                  <a:extLst>
                    <a:ext uri="{9D8B030D-6E8A-4147-A177-3AD203B41FA5}">
                      <a16:colId xmlns:a16="http://schemas.microsoft.com/office/drawing/2014/main" val="4241052167"/>
                    </a:ext>
                  </a:extLst>
                </a:gridCol>
                <a:gridCol w="1014737">
                  <a:extLst>
                    <a:ext uri="{9D8B030D-6E8A-4147-A177-3AD203B41FA5}">
                      <a16:colId xmlns:a16="http://schemas.microsoft.com/office/drawing/2014/main" val="2994309716"/>
                    </a:ext>
                  </a:extLst>
                </a:gridCol>
                <a:gridCol w="1014737">
                  <a:extLst>
                    <a:ext uri="{9D8B030D-6E8A-4147-A177-3AD203B41FA5}">
                      <a16:colId xmlns:a16="http://schemas.microsoft.com/office/drawing/2014/main" val="4168063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Here are more details about the risk, why it exists, and what the impact could be to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High/Med/</a:t>
                      </a:r>
                    </a:p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High/Med/</a:t>
                      </a:r>
                    </a:p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are you doing to mitigate this risk?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</a:t>
                      </a:r>
                    </a:p>
                    <a:p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09564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BFECCC9-58DF-C24D-A75B-BEB1E68C0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985562"/>
              </p:ext>
            </p:extLst>
          </p:nvPr>
        </p:nvGraphicFramePr>
        <p:xfrm>
          <a:off x="838200" y="4009217"/>
          <a:ext cx="1090229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375">
                  <a:extLst>
                    <a:ext uri="{9D8B030D-6E8A-4147-A177-3AD203B41FA5}">
                      <a16:colId xmlns:a16="http://schemas.microsoft.com/office/drawing/2014/main" val="1072903413"/>
                    </a:ext>
                  </a:extLst>
                </a:gridCol>
                <a:gridCol w="1209656">
                  <a:extLst>
                    <a:ext uri="{9D8B030D-6E8A-4147-A177-3AD203B41FA5}">
                      <a16:colId xmlns:a16="http://schemas.microsoft.com/office/drawing/2014/main" val="3297507332"/>
                    </a:ext>
                  </a:extLst>
                </a:gridCol>
                <a:gridCol w="3053379">
                  <a:extLst>
                    <a:ext uri="{9D8B030D-6E8A-4147-A177-3AD203B41FA5}">
                      <a16:colId xmlns:a16="http://schemas.microsoft.com/office/drawing/2014/main" val="343591654"/>
                    </a:ext>
                  </a:extLst>
                </a:gridCol>
                <a:gridCol w="1763950">
                  <a:extLst>
                    <a:ext uri="{9D8B030D-6E8A-4147-A177-3AD203B41FA5}">
                      <a16:colId xmlns:a16="http://schemas.microsoft.com/office/drawing/2014/main" val="2664647823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4241052167"/>
                    </a:ext>
                  </a:extLst>
                </a:gridCol>
                <a:gridCol w="1313340">
                  <a:extLst>
                    <a:ext uri="{9D8B030D-6E8A-4147-A177-3AD203B41FA5}">
                      <a16:colId xmlns:a16="http://schemas.microsoft.com/office/drawing/2014/main" val="2529236246"/>
                    </a:ext>
                  </a:extLst>
                </a:gridCol>
                <a:gridCol w="1557470">
                  <a:extLst>
                    <a:ext uri="{9D8B030D-6E8A-4147-A177-3AD203B41FA5}">
                      <a16:colId xmlns:a16="http://schemas.microsoft.com/office/drawing/2014/main" val="196287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Issue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Here are more details about the issue, why it exists, and what the impact is to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High/Med/Low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are you doing to resolve the issue?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095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D417BF-9BC7-A846-92C0-465F5BAF73BE}"/>
              </a:ext>
            </a:extLst>
          </p:cNvPr>
          <p:cNvSpPr txBox="1"/>
          <p:nvPr/>
        </p:nvSpPr>
        <p:spPr>
          <a:xfrm>
            <a:off x="838200" y="1193606"/>
            <a:ext cx="64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FB1E8-384E-024C-A3E8-49E8A94A63CA}"/>
              </a:ext>
            </a:extLst>
          </p:cNvPr>
          <p:cNvSpPr txBox="1"/>
          <p:nvPr/>
        </p:nvSpPr>
        <p:spPr>
          <a:xfrm>
            <a:off x="838200" y="363988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9775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MIS 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EEDAC-7BF8-6F45-A02E-BE5D61562354}"/>
              </a:ext>
            </a:extLst>
          </p:cNvPr>
          <p:cNvSpPr/>
          <p:nvPr/>
        </p:nvSpPr>
        <p:spPr>
          <a:xfrm>
            <a:off x="1035050" y="2194560"/>
            <a:ext cx="9865360" cy="1960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15C8D-3AEB-EB49-A298-676D3E0B9E16}"/>
              </a:ext>
            </a:extLst>
          </p:cNvPr>
          <p:cNvSpPr txBox="1"/>
          <p:nvPr/>
        </p:nvSpPr>
        <p:spPr>
          <a:xfrm>
            <a:off x="1035050" y="182522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07C6E-6659-1042-8A17-68F9A1100AE3}"/>
              </a:ext>
            </a:extLst>
          </p:cNvPr>
          <p:cNvSpPr txBox="1"/>
          <p:nvPr/>
        </p:nvSpPr>
        <p:spPr>
          <a:xfrm>
            <a:off x="9759950" y="18252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235AF9-BC56-9D4B-801A-CF5F17D8FE56}"/>
              </a:ext>
            </a:extLst>
          </p:cNvPr>
          <p:cNvCxnSpPr/>
          <p:nvPr/>
        </p:nvCxnSpPr>
        <p:spPr>
          <a:xfrm>
            <a:off x="4309110" y="1825228"/>
            <a:ext cx="0" cy="277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A6F35-53E5-6D47-9842-78CE6CFC25C1}"/>
              </a:ext>
            </a:extLst>
          </p:cNvPr>
          <p:cNvCxnSpPr/>
          <p:nvPr/>
        </p:nvCxnSpPr>
        <p:spPr>
          <a:xfrm>
            <a:off x="7490460" y="1825228"/>
            <a:ext cx="0" cy="277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E1217C-BDFA-9E4D-9C34-F0F680F6F385}"/>
              </a:ext>
            </a:extLst>
          </p:cNvPr>
          <p:cNvSpPr txBox="1"/>
          <p:nvPr/>
        </p:nvSpPr>
        <p:spPr>
          <a:xfrm>
            <a:off x="4837433" y="1825228"/>
            <a:ext cx="210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Tech-based Business</a:t>
            </a:r>
          </a:p>
        </p:txBody>
      </p:sp>
    </p:spTree>
    <p:extLst>
      <p:ext uri="{BB962C8B-B14F-4D97-AF65-F5344CB8AC3E}">
        <p14:creationId xmlns:p14="http://schemas.microsoft.com/office/powerpoint/2010/main" val="13948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Roles within the Methodology: Developer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4" y="1972509"/>
            <a:ext cx="4080786" cy="41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84265-249F-214E-927B-BC554B89BF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342" y="1745943"/>
            <a:ext cx="5902273" cy="3934848"/>
          </a:xfrm>
          <a:prstGeom prst="rect">
            <a:avLst/>
          </a:prstGeom>
        </p:spPr>
      </p:pic>
      <p:sp>
        <p:nvSpPr>
          <p:cNvPr id="9" name="5-Point Star 8">
            <a:extLst>
              <a:ext uri="{FF2B5EF4-FFF2-40B4-BE49-F238E27FC236}">
                <a16:creationId xmlns:a16="http://schemas.microsoft.com/office/drawing/2014/main" id="{19E96806-CCD6-1F49-B347-C82ABB5E3872}"/>
              </a:ext>
            </a:extLst>
          </p:cNvPr>
          <p:cNvSpPr/>
          <p:nvPr/>
        </p:nvSpPr>
        <p:spPr>
          <a:xfrm>
            <a:off x="2753360" y="3997051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978B8880-5DE7-5B48-8AB4-773008FE1E01}"/>
              </a:ext>
            </a:extLst>
          </p:cNvPr>
          <p:cNvSpPr/>
          <p:nvPr/>
        </p:nvSpPr>
        <p:spPr>
          <a:xfrm>
            <a:off x="3253875" y="4701526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519E27C8-F926-AA44-9F72-D823663F1660}"/>
              </a:ext>
            </a:extLst>
          </p:cNvPr>
          <p:cNvSpPr/>
          <p:nvPr/>
        </p:nvSpPr>
        <p:spPr>
          <a:xfrm>
            <a:off x="9120502" y="3723131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EDAA6C41-5BC7-3F40-BC14-E14AA1350B32}"/>
              </a:ext>
            </a:extLst>
          </p:cNvPr>
          <p:cNvSpPr/>
          <p:nvPr/>
        </p:nvSpPr>
        <p:spPr>
          <a:xfrm>
            <a:off x="2960051" y="3283948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3FF6F676-071E-C548-85CE-167595909345}"/>
              </a:ext>
            </a:extLst>
          </p:cNvPr>
          <p:cNvSpPr/>
          <p:nvPr/>
        </p:nvSpPr>
        <p:spPr>
          <a:xfrm>
            <a:off x="2301509" y="1658581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59C02-AB1F-F542-A166-4356FA2C24A1}"/>
              </a:ext>
            </a:extLst>
          </p:cNvPr>
          <p:cNvSpPr txBox="1"/>
          <p:nvPr/>
        </p:nvSpPr>
        <p:spPr>
          <a:xfrm>
            <a:off x="2680104" y="1689489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2802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Roles within the Methodology: Business Analyst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4" y="1972509"/>
            <a:ext cx="4080786" cy="41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84265-249F-214E-927B-BC554B89BF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342" y="1745943"/>
            <a:ext cx="5902273" cy="3934848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7ACF944E-FEDB-3B49-A7AB-2FC6301226EC}"/>
              </a:ext>
            </a:extLst>
          </p:cNvPr>
          <p:cNvSpPr/>
          <p:nvPr/>
        </p:nvSpPr>
        <p:spPr>
          <a:xfrm>
            <a:off x="1209040" y="1972509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841CD268-CD58-BE47-AC2D-FE2BF8AC9117}"/>
              </a:ext>
            </a:extLst>
          </p:cNvPr>
          <p:cNvSpPr/>
          <p:nvPr/>
        </p:nvSpPr>
        <p:spPr>
          <a:xfrm>
            <a:off x="1838960" y="2612589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525731E8-C39F-D942-8BF6-CDEBE3A95CB7}"/>
              </a:ext>
            </a:extLst>
          </p:cNvPr>
          <p:cNvSpPr/>
          <p:nvPr/>
        </p:nvSpPr>
        <p:spPr>
          <a:xfrm>
            <a:off x="8281186" y="4158876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88DD8A5C-D26F-A648-9FC3-F5834C0F1F5D}"/>
              </a:ext>
            </a:extLst>
          </p:cNvPr>
          <p:cNvSpPr/>
          <p:nvPr/>
        </p:nvSpPr>
        <p:spPr>
          <a:xfrm>
            <a:off x="8464066" y="4880236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F4E833C8-FF9C-504C-96B7-5DF9B810DCD5}"/>
              </a:ext>
            </a:extLst>
          </p:cNvPr>
          <p:cNvSpPr/>
          <p:nvPr/>
        </p:nvSpPr>
        <p:spPr>
          <a:xfrm>
            <a:off x="2335984" y="3267174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1C74F4-AE18-F64A-95EA-2D3E30047A24}"/>
              </a:ext>
            </a:extLst>
          </p:cNvPr>
          <p:cNvSpPr/>
          <p:nvPr/>
        </p:nvSpPr>
        <p:spPr>
          <a:xfrm>
            <a:off x="2301510" y="1324860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E4B51-E53D-504B-9BD5-AC9DA7E92539}"/>
              </a:ext>
            </a:extLst>
          </p:cNvPr>
          <p:cNvSpPr txBox="1"/>
          <p:nvPr/>
        </p:nvSpPr>
        <p:spPr>
          <a:xfrm>
            <a:off x="2667270" y="1310097"/>
            <a:ext cx="17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14217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Roles within the Methodology: QA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4" y="1972509"/>
            <a:ext cx="4080786" cy="41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84265-249F-214E-927B-BC554B89BF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342" y="1745943"/>
            <a:ext cx="5902273" cy="3934848"/>
          </a:xfrm>
          <a:prstGeom prst="rect">
            <a:avLst/>
          </a:prstGeom>
        </p:spPr>
      </p:pic>
      <p:sp>
        <p:nvSpPr>
          <p:cNvPr id="17" name="5-Point Star 16">
            <a:extLst>
              <a:ext uri="{FF2B5EF4-FFF2-40B4-BE49-F238E27FC236}">
                <a16:creationId xmlns:a16="http://schemas.microsoft.com/office/drawing/2014/main" id="{D800CAA5-7AA8-EE4E-B051-CA731F473380}"/>
              </a:ext>
            </a:extLst>
          </p:cNvPr>
          <p:cNvSpPr/>
          <p:nvPr/>
        </p:nvSpPr>
        <p:spPr>
          <a:xfrm>
            <a:off x="3623126" y="4701526"/>
            <a:ext cx="365760" cy="32365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47AA76A9-7E85-2243-B39A-F1757EFFADB6}"/>
              </a:ext>
            </a:extLst>
          </p:cNvPr>
          <p:cNvSpPr/>
          <p:nvPr/>
        </p:nvSpPr>
        <p:spPr>
          <a:xfrm>
            <a:off x="9438640" y="4283400"/>
            <a:ext cx="365760" cy="32365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E4B51-E53D-504B-9BD5-AC9DA7E92539}"/>
              </a:ext>
            </a:extLst>
          </p:cNvPr>
          <p:cNvSpPr txBox="1"/>
          <p:nvPr/>
        </p:nvSpPr>
        <p:spPr>
          <a:xfrm>
            <a:off x="2667270" y="1310097"/>
            <a:ext cx="271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Assurance / Testers</a:t>
            </a:r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77C1F2A5-9044-114C-B6F3-85ECD65E2F42}"/>
              </a:ext>
            </a:extLst>
          </p:cNvPr>
          <p:cNvSpPr/>
          <p:nvPr/>
        </p:nvSpPr>
        <p:spPr>
          <a:xfrm>
            <a:off x="2301510" y="1307949"/>
            <a:ext cx="365760" cy="32365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Roles within the Methodology: Project Manager &amp; Executives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4" y="1972509"/>
            <a:ext cx="4080786" cy="41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84265-249F-214E-927B-BC554B89BF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342" y="1745943"/>
            <a:ext cx="5902273" cy="3934848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7ACF944E-FEDB-3B49-A7AB-2FC6301226EC}"/>
              </a:ext>
            </a:extLst>
          </p:cNvPr>
          <p:cNvSpPr/>
          <p:nvPr/>
        </p:nvSpPr>
        <p:spPr>
          <a:xfrm>
            <a:off x="1624054" y="1973230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841CD268-CD58-BE47-AC2D-FE2BF8AC9117}"/>
              </a:ext>
            </a:extLst>
          </p:cNvPr>
          <p:cNvSpPr/>
          <p:nvPr/>
        </p:nvSpPr>
        <p:spPr>
          <a:xfrm>
            <a:off x="1838960" y="2612589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19E96806-CCD6-1F49-B347-C82ABB5E3872}"/>
              </a:ext>
            </a:extLst>
          </p:cNvPr>
          <p:cNvSpPr/>
          <p:nvPr/>
        </p:nvSpPr>
        <p:spPr>
          <a:xfrm>
            <a:off x="2753360" y="3997051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978B8880-5DE7-5B48-8AB4-773008FE1E01}"/>
              </a:ext>
            </a:extLst>
          </p:cNvPr>
          <p:cNvSpPr/>
          <p:nvPr/>
        </p:nvSpPr>
        <p:spPr>
          <a:xfrm>
            <a:off x="3253875" y="4701526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26F81DF4-9679-5245-9D17-150B3C7803A4}"/>
              </a:ext>
            </a:extLst>
          </p:cNvPr>
          <p:cNvSpPr/>
          <p:nvPr/>
        </p:nvSpPr>
        <p:spPr>
          <a:xfrm>
            <a:off x="838200" y="1777774"/>
            <a:ext cx="635000" cy="421983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1B43248-B51D-9645-AAF3-8F8249DAA0A5}"/>
              </a:ext>
            </a:extLst>
          </p:cNvPr>
          <p:cNvSpPr/>
          <p:nvPr/>
        </p:nvSpPr>
        <p:spPr>
          <a:xfrm rot="5400000">
            <a:off x="8512326" y="-785515"/>
            <a:ext cx="635000" cy="5761579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525731E8-C39F-D942-8BF6-CDEBE3A95CB7}"/>
              </a:ext>
            </a:extLst>
          </p:cNvPr>
          <p:cNvSpPr/>
          <p:nvPr/>
        </p:nvSpPr>
        <p:spPr>
          <a:xfrm>
            <a:off x="8281186" y="4158876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88DD8A5C-D26F-A648-9FC3-F5834C0F1F5D}"/>
              </a:ext>
            </a:extLst>
          </p:cNvPr>
          <p:cNvSpPr/>
          <p:nvPr/>
        </p:nvSpPr>
        <p:spPr>
          <a:xfrm>
            <a:off x="8464066" y="4880236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519E27C8-F926-AA44-9F72-D823663F1660}"/>
              </a:ext>
            </a:extLst>
          </p:cNvPr>
          <p:cNvSpPr/>
          <p:nvPr/>
        </p:nvSpPr>
        <p:spPr>
          <a:xfrm>
            <a:off x="9120502" y="3723131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D800CAA5-7AA8-EE4E-B051-CA731F473380}"/>
              </a:ext>
            </a:extLst>
          </p:cNvPr>
          <p:cNvSpPr/>
          <p:nvPr/>
        </p:nvSpPr>
        <p:spPr>
          <a:xfrm>
            <a:off x="3623126" y="4701526"/>
            <a:ext cx="365760" cy="32365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EDAA6C41-5BC7-3F40-BC14-E14AA1350B32}"/>
              </a:ext>
            </a:extLst>
          </p:cNvPr>
          <p:cNvSpPr/>
          <p:nvPr/>
        </p:nvSpPr>
        <p:spPr>
          <a:xfrm>
            <a:off x="2705235" y="3267173"/>
            <a:ext cx="365760" cy="32365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F4E833C8-FF9C-504C-96B7-5DF9B810DCD5}"/>
              </a:ext>
            </a:extLst>
          </p:cNvPr>
          <p:cNvSpPr/>
          <p:nvPr/>
        </p:nvSpPr>
        <p:spPr>
          <a:xfrm>
            <a:off x="2335984" y="3267174"/>
            <a:ext cx="365760" cy="323651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47AA76A9-7E85-2243-B39A-F1757EFFADB6}"/>
              </a:ext>
            </a:extLst>
          </p:cNvPr>
          <p:cNvSpPr/>
          <p:nvPr/>
        </p:nvSpPr>
        <p:spPr>
          <a:xfrm>
            <a:off x="9438640" y="4283400"/>
            <a:ext cx="365760" cy="32365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1C74F4-AE18-F64A-95EA-2D3E30047A24}"/>
              </a:ext>
            </a:extLst>
          </p:cNvPr>
          <p:cNvSpPr/>
          <p:nvPr/>
        </p:nvSpPr>
        <p:spPr>
          <a:xfrm>
            <a:off x="3138938" y="1287261"/>
            <a:ext cx="250409" cy="255085"/>
          </a:xfrm>
          <a:prstGeom prst="star5">
            <a:avLst/>
          </a:prstGeom>
          <a:solidFill>
            <a:srgbClr val="D4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E4B51-E53D-504B-9BD5-AC9DA7E92539}"/>
              </a:ext>
            </a:extLst>
          </p:cNvPr>
          <p:cNvSpPr txBox="1"/>
          <p:nvPr/>
        </p:nvSpPr>
        <p:spPr>
          <a:xfrm>
            <a:off x="3504699" y="1282176"/>
            <a:ext cx="1183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Business Analyst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3FF6F676-071E-C548-85CE-167595909345}"/>
              </a:ext>
            </a:extLst>
          </p:cNvPr>
          <p:cNvSpPr/>
          <p:nvPr/>
        </p:nvSpPr>
        <p:spPr>
          <a:xfrm>
            <a:off x="3138937" y="1620982"/>
            <a:ext cx="250409" cy="255085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59C02-AB1F-F542-A166-4356FA2C24A1}"/>
              </a:ext>
            </a:extLst>
          </p:cNvPr>
          <p:cNvSpPr txBox="1"/>
          <p:nvPr/>
        </p:nvSpPr>
        <p:spPr>
          <a:xfrm>
            <a:off x="3517532" y="1661568"/>
            <a:ext cx="788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Developer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E3B657-AADE-7C4E-BC38-79E8027CDC7A}"/>
              </a:ext>
            </a:extLst>
          </p:cNvPr>
          <p:cNvSpPr txBox="1"/>
          <p:nvPr/>
        </p:nvSpPr>
        <p:spPr>
          <a:xfrm>
            <a:off x="7888502" y="1359377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ABCD0-27C2-1346-B6E8-F31582B6D09E}"/>
              </a:ext>
            </a:extLst>
          </p:cNvPr>
          <p:cNvSpPr txBox="1"/>
          <p:nvPr/>
        </p:nvSpPr>
        <p:spPr>
          <a:xfrm rot="16200000">
            <a:off x="-268438" y="3369997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C22ABA49-4ABF-2846-A635-4BBAEA5BC57F}"/>
              </a:ext>
            </a:extLst>
          </p:cNvPr>
          <p:cNvSpPr/>
          <p:nvPr/>
        </p:nvSpPr>
        <p:spPr>
          <a:xfrm>
            <a:off x="3144112" y="2030800"/>
            <a:ext cx="267404" cy="256733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91CFF-EBEF-B44B-AC43-5907E7968C5C}"/>
              </a:ext>
            </a:extLst>
          </p:cNvPr>
          <p:cNvSpPr txBox="1"/>
          <p:nvPr/>
        </p:nvSpPr>
        <p:spPr>
          <a:xfrm>
            <a:off x="3540596" y="2035271"/>
            <a:ext cx="788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QA</a:t>
            </a:r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2E28A763-CC38-9A48-B733-D6EEE01223BB}"/>
              </a:ext>
            </a:extLst>
          </p:cNvPr>
          <p:cNvSpPr/>
          <p:nvPr/>
        </p:nvSpPr>
        <p:spPr>
          <a:xfrm>
            <a:off x="3144112" y="2408304"/>
            <a:ext cx="267404" cy="256733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2B50B-F8B8-D94D-B9A0-F94CF067086A}"/>
              </a:ext>
            </a:extLst>
          </p:cNvPr>
          <p:cNvSpPr txBox="1"/>
          <p:nvPr/>
        </p:nvSpPr>
        <p:spPr>
          <a:xfrm>
            <a:off x="3540596" y="2412775"/>
            <a:ext cx="788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Executives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A5B36B96-298A-0E41-B68F-2F8D97B210D0}"/>
              </a:ext>
            </a:extLst>
          </p:cNvPr>
          <p:cNvSpPr/>
          <p:nvPr/>
        </p:nvSpPr>
        <p:spPr>
          <a:xfrm>
            <a:off x="1219079" y="1973230"/>
            <a:ext cx="365760" cy="323651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0CC4B831-F098-7144-9DE2-5977E1E4CEBF}"/>
              </a:ext>
            </a:extLst>
          </p:cNvPr>
          <p:cNvSpPr/>
          <p:nvPr/>
        </p:nvSpPr>
        <p:spPr>
          <a:xfrm>
            <a:off x="9201143" y="4880236"/>
            <a:ext cx="365760" cy="323651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1D00CA88-C28A-304C-B503-559666E9EF82}"/>
              </a:ext>
            </a:extLst>
          </p:cNvPr>
          <p:cNvSpPr/>
          <p:nvPr/>
        </p:nvSpPr>
        <p:spPr>
          <a:xfrm>
            <a:off x="3806006" y="5356392"/>
            <a:ext cx="365760" cy="323651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165A-7529-A746-83A7-135DF29A5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4243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project management?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9797E2B-3ECA-4E44-9C09-44A8317F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308"/>
            <a:ext cx="10515600" cy="4878655"/>
          </a:xfrm>
        </p:spPr>
        <p:txBody>
          <a:bodyPr>
            <a:normAutofit/>
          </a:bodyPr>
          <a:lstStyle/>
          <a:p>
            <a:r>
              <a:rPr lang="en-US" dirty="0"/>
              <a:t>As defined by PMI, a project is a temporary endeavor undertaken to create a unique product, service, or result</a:t>
            </a:r>
          </a:p>
          <a:p>
            <a:r>
              <a:rPr lang="en-US" dirty="0"/>
              <a:t>A project has a defined beginning and end in time</a:t>
            </a:r>
          </a:p>
          <a:p>
            <a:pPr lvl="1"/>
            <a:r>
              <a:rPr lang="en-US" dirty="0"/>
              <a:t>Consequence means it must have bound scope and resources</a:t>
            </a:r>
          </a:p>
          <a:p>
            <a:r>
              <a:rPr lang="en-US" dirty="0"/>
              <a:t>Project management is the application of knowledge, skills, tools, and techniques to project activities to meet the project requirements</a:t>
            </a:r>
          </a:p>
          <a:p>
            <a:r>
              <a:rPr lang="en-US" dirty="0"/>
              <a:t>Not just an MIS or IT concept, but most technology roles are project-based</a:t>
            </a:r>
          </a:p>
        </p:txBody>
      </p:sp>
    </p:spTree>
    <p:extLst>
      <p:ext uri="{BB962C8B-B14F-4D97-AF65-F5344CB8AC3E}">
        <p14:creationId xmlns:p14="http://schemas.microsoft.com/office/powerpoint/2010/main" val="29721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1d2bf11-960d-4bcf-9abd-a58bceb4bb98">
      <UserInfo>
        <DisplayName>MIS321-Spring-2022-Info Systems/Statistics/Mgt Science-CBA [copy]-Info Systems/Statistics/Mgt Science-CBA [copy]-Info Systems/Statistics/Mgt Science-CBA-Info Systems/Statistics/Mgt Science-CBA-STUDENT Members</DisplayName>
        <AccountId>606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F7D6614-069A-44EA-9057-9417BDA6D1C5}"/>
</file>

<file path=customXml/itemProps2.xml><?xml version="1.0" encoding="utf-8"?>
<ds:datastoreItem xmlns:ds="http://schemas.openxmlformats.org/officeDocument/2006/customXml" ds:itemID="{1A62E1E3-F729-4B12-9EEA-BED971568B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070BDD-8494-49FE-8087-F87FAA44DB78}">
  <ds:schemaRefs>
    <ds:schemaRef ds:uri="http://purl.org/dc/elements/1.1/"/>
    <ds:schemaRef ds:uri="http://purl.org/dc/dcmitype/"/>
    <ds:schemaRef ds:uri="http://schemas.microsoft.com/office/2006/documentManagement/types"/>
    <ds:schemaRef ds:uri="53b86e3f-86dc-4bc2-8524-fb7cc5e34100"/>
    <ds:schemaRef ds:uri="http://purl.org/dc/terms/"/>
    <ds:schemaRef ds:uri="http://www.w3.org/XML/1998/namespace"/>
    <ds:schemaRef ds:uri="75ec7486-12ba-40f2-a577-91164f637e9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750</Words>
  <Application>Microsoft Macintosh PowerPoint</Application>
  <PresentationFormat>Widescreen</PresentationFormat>
  <Paragraphs>137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MIS321</vt:lpstr>
      <vt:lpstr>MIS Jobs</vt:lpstr>
      <vt:lpstr>MIS Jobs</vt:lpstr>
      <vt:lpstr>Roles within the Methodology: Developer</vt:lpstr>
      <vt:lpstr>Roles within the Methodology: Business Analyst</vt:lpstr>
      <vt:lpstr>Roles within the Methodology: QA</vt:lpstr>
      <vt:lpstr>Roles within the Methodology: Project Manager &amp; Executives</vt:lpstr>
      <vt:lpstr>Project Management</vt:lpstr>
      <vt:lpstr>What is project management?</vt:lpstr>
      <vt:lpstr>Project Management Triangle</vt:lpstr>
      <vt:lpstr>Other PM Tasks</vt:lpstr>
      <vt:lpstr>Primary Tools of PMs</vt:lpstr>
      <vt:lpstr>Statement of Work</vt:lpstr>
      <vt:lpstr>Statement Of Work</vt:lpstr>
      <vt:lpstr>Statement Of Work</vt:lpstr>
      <vt:lpstr>Statement Of Work</vt:lpstr>
      <vt:lpstr>Statement of Work</vt:lpstr>
      <vt:lpstr>Communication Plan</vt:lpstr>
      <vt:lpstr>Communication Plan</vt:lpstr>
      <vt:lpstr>RAID Log: Risks, Actions, Issues, Decisions</vt:lpstr>
      <vt:lpstr>RAID Log</vt:lpstr>
      <vt:lpstr>Communicating Risks &amp;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Jamie Hillman</cp:lastModifiedBy>
  <cp:revision>45</cp:revision>
  <dcterms:created xsi:type="dcterms:W3CDTF">2018-05-11T20:59:43Z</dcterms:created>
  <dcterms:modified xsi:type="dcterms:W3CDTF">2022-02-02T15:46:57Z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