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1"/>
  </p:notesMasterIdLst>
  <p:sldIdLst>
    <p:sldId id="256" r:id="rId5"/>
    <p:sldId id="270" r:id="rId6"/>
    <p:sldId id="282" r:id="rId7"/>
    <p:sldId id="283" r:id="rId8"/>
    <p:sldId id="271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 varScale="1">
        <p:scale>
          <a:sx n="83" d="100"/>
          <a:sy n="83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A946-B8A6-49D0-8A4F-5EDC5F8C973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72FD4-AB9E-4EA1-B046-941FD3CB2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72FD4-AB9E-4EA1-B046-941FD3CB20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7FD4-83BA-478E-810F-175758159C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lverhouse_Powerpoint_Cover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MIS 321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Statement of Work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purpose is to </a:t>
            </a:r>
            <a:r>
              <a:rPr lang="en-US" dirty="0" smtClean="0"/>
              <a:t>define and document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Who are we solving this for</a:t>
            </a:r>
          </a:p>
          <a:p>
            <a:pPr lvl="1"/>
            <a:r>
              <a:rPr lang="en-US" dirty="0" smtClean="0"/>
              <a:t>What is the primary issue to be solved</a:t>
            </a:r>
          </a:p>
          <a:p>
            <a:pPr lvl="1"/>
            <a:r>
              <a:rPr lang="en-US" dirty="0" smtClean="0"/>
              <a:t>What is the proposed solution (scope)</a:t>
            </a:r>
          </a:p>
          <a:p>
            <a:pPr lvl="2"/>
            <a:r>
              <a:rPr lang="en-US" dirty="0" smtClean="0"/>
              <a:t>Describe the actual work to be accomplished</a:t>
            </a:r>
          </a:p>
          <a:p>
            <a:pPr lvl="2"/>
            <a:r>
              <a:rPr lang="en-US" dirty="0" smtClean="0"/>
              <a:t>Epics or HLRs</a:t>
            </a:r>
          </a:p>
          <a:p>
            <a:pPr lvl="1"/>
            <a:r>
              <a:rPr lang="en-US" dirty="0" smtClean="0"/>
              <a:t>What is not in (out of scope)</a:t>
            </a:r>
          </a:p>
          <a:p>
            <a:pPr lvl="2"/>
            <a:r>
              <a:rPr lang="en-US" dirty="0" smtClean="0"/>
              <a:t>Edge cases</a:t>
            </a:r>
          </a:p>
          <a:p>
            <a:pPr lvl="2"/>
            <a:r>
              <a:rPr lang="en-US" dirty="0" smtClean="0"/>
              <a:t>System interactions</a:t>
            </a:r>
          </a:p>
          <a:p>
            <a:pPr lvl="1"/>
            <a:r>
              <a:rPr lang="en-US" dirty="0" smtClean="0"/>
              <a:t>What resources do we have access to</a:t>
            </a:r>
          </a:p>
          <a:p>
            <a:pPr lvl="2"/>
            <a:r>
              <a:rPr lang="en-US" dirty="0" smtClean="0"/>
              <a:t>Who, what, and when</a:t>
            </a:r>
          </a:p>
          <a:p>
            <a:pPr lvl="2"/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Successes</a:t>
            </a:r>
          </a:p>
          <a:p>
            <a:pPr lvl="1"/>
            <a:r>
              <a:rPr lang="en-US" dirty="0" smtClean="0"/>
              <a:t>Requires the problem to be solved is clearly stated</a:t>
            </a:r>
          </a:p>
          <a:p>
            <a:pPr lvl="1"/>
            <a:r>
              <a:rPr lang="en-US" dirty="0" smtClean="0"/>
              <a:t>How is success measured</a:t>
            </a:r>
          </a:p>
          <a:p>
            <a:pPr lvl="2"/>
            <a:r>
              <a:rPr lang="en-US" dirty="0" smtClean="0"/>
              <a:t>Use numbers!</a:t>
            </a:r>
          </a:p>
          <a:p>
            <a:pPr lvl="2"/>
            <a:r>
              <a:rPr lang="en-US" dirty="0" smtClean="0"/>
              <a:t>Think project values first, specific features second</a:t>
            </a:r>
          </a:p>
          <a:p>
            <a:pPr lvl="2"/>
            <a:r>
              <a:rPr lang="en-US" dirty="0" smtClean="0"/>
              <a:t>Focus on the impact to the organization</a:t>
            </a:r>
          </a:p>
          <a:p>
            <a:pPr lvl="2"/>
            <a:r>
              <a:rPr lang="en-US" dirty="0" smtClean="0"/>
              <a:t>Should tie directly to the problem to be solved</a:t>
            </a:r>
          </a:p>
          <a:p>
            <a:pPr lvl="2"/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communicate</a:t>
            </a:r>
          </a:p>
          <a:p>
            <a:pPr lvl="1"/>
            <a:r>
              <a:rPr lang="en-US" dirty="0" smtClean="0"/>
              <a:t>Likely have a full communication plan outside of the SOW</a:t>
            </a:r>
          </a:p>
          <a:p>
            <a:pPr lvl="1"/>
            <a:r>
              <a:rPr lang="en-US" dirty="0" smtClean="0"/>
              <a:t>Focus on risk mitigation communications in the SOW</a:t>
            </a:r>
          </a:p>
          <a:p>
            <a:pPr lvl="2"/>
            <a:r>
              <a:rPr lang="en-US" dirty="0" smtClean="0"/>
              <a:t>How is status communicated to each level of the organization</a:t>
            </a:r>
          </a:p>
          <a:p>
            <a:pPr lvl="2"/>
            <a:r>
              <a:rPr lang="en-US" dirty="0" smtClean="0"/>
              <a:t>How are risks communicated</a:t>
            </a:r>
          </a:p>
          <a:p>
            <a:pPr lvl="2"/>
            <a:r>
              <a:rPr lang="en-US" dirty="0" smtClean="0"/>
              <a:t>What is the escalation process</a:t>
            </a:r>
          </a:p>
          <a:p>
            <a:pPr lvl="2"/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Tips</a:t>
            </a:r>
          </a:p>
          <a:p>
            <a:pPr lvl="1"/>
            <a:r>
              <a:rPr lang="en-US" dirty="0" smtClean="0"/>
              <a:t>Remember your audience</a:t>
            </a:r>
          </a:p>
          <a:p>
            <a:pPr lvl="2"/>
            <a:r>
              <a:rPr lang="en-US" dirty="0" smtClean="0"/>
              <a:t>Terms, phrases, etc.</a:t>
            </a:r>
          </a:p>
          <a:p>
            <a:pPr lvl="2"/>
            <a:r>
              <a:rPr lang="en-US" dirty="0" smtClean="0"/>
              <a:t>TELL THE STORY!!!</a:t>
            </a:r>
          </a:p>
          <a:p>
            <a:pPr lvl="1"/>
            <a:r>
              <a:rPr lang="en-US" dirty="0" smtClean="0"/>
              <a:t>The thud factor</a:t>
            </a:r>
          </a:p>
          <a:p>
            <a:pPr lvl="1"/>
            <a:r>
              <a:rPr lang="en-US" dirty="0" smtClean="0"/>
              <a:t>Focus on their challenges and the problem to be solved</a:t>
            </a:r>
          </a:p>
          <a:p>
            <a:pPr lvl="1"/>
            <a:r>
              <a:rPr lang="en-US" dirty="0" smtClean="0"/>
              <a:t>Use an active voice</a:t>
            </a:r>
          </a:p>
          <a:p>
            <a:pPr lvl="1"/>
            <a:r>
              <a:rPr lang="en-US" dirty="0" smtClean="0"/>
              <a:t>Use diagrams and charts to convey complex information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Questions??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540FBE-84F6-4A35-B5E1-FDC8AA812F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61BE5F-78C4-41F3-BE99-FC0621A5F7C1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C96B22B-57F0-4613-8044-A645F76BDA9F}"/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209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MIS 321</vt:lpstr>
      <vt:lpstr>Statement Of Work</vt:lpstr>
      <vt:lpstr>Statement Of Work</vt:lpstr>
      <vt:lpstr>Statement Of Work</vt:lpstr>
      <vt:lpstr>Statement of Work</vt:lpstr>
      <vt:lpstr>Questions??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Luncheon</dc:title>
  <dc:creator>Lindsey Blumenthal</dc:creator>
  <cp:lastModifiedBy>Lucas, Jeff S</cp:lastModifiedBy>
  <cp:revision>41</cp:revision>
  <dcterms:created xsi:type="dcterms:W3CDTF">2012-08-17T14:05:58Z</dcterms:created>
  <dcterms:modified xsi:type="dcterms:W3CDTF">2020-08-22T20:28:11Z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