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64" r:id="rId6"/>
    <p:sldId id="287" r:id="rId7"/>
    <p:sldId id="280" r:id="rId8"/>
    <p:sldId id="281" r:id="rId9"/>
    <p:sldId id="284" r:id="rId10"/>
    <p:sldId id="285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C3FA30-47E5-4434-928A-B15048F1742B}" v="1" dt="2021-11-02T12:33:34.9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25" autoAdjust="0"/>
    <p:restoredTop sz="95332" autoAdjust="0"/>
  </p:normalViewPr>
  <p:slideViewPr>
    <p:cSldViewPr snapToGrid="0" snapToObjects="1">
      <p:cViewPr varScale="1">
        <p:scale>
          <a:sx n="88" d="100"/>
          <a:sy n="88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Lucas" userId="S::jslucas@ua.edu::695de650-dad2-465f-a559-9ad0344f2d34" providerId="AD" clId="Web-{5DC3FA30-47E5-4434-928A-B15048F1742B}"/>
    <pc:docChg chg="modSld">
      <pc:chgData name="Jeff Lucas" userId="S::jslucas@ua.edu::695de650-dad2-465f-a559-9ad0344f2d34" providerId="AD" clId="Web-{5DC3FA30-47E5-4434-928A-B15048F1742B}" dt="2021-11-02T12:33:34.991" v="0" actId="20577"/>
      <pc:docMkLst>
        <pc:docMk/>
      </pc:docMkLst>
      <pc:sldChg chg="modSp">
        <pc:chgData name="Jeff Lucas" userId="S::jslucas@ua.edu::695de650-dad2-465f-a559-9ad0344f2d34" providerId="AD" clId="Web-{5DC3FA30-47E5-4434-928A-B15048F1742B}" dt="2021-11-02T12:33:34.991" v="0" actId="20577"/>
        <pc:sldMkLst>
          <pc:docMk/>
          <pc:sldMk cId="1681692777" sldId="256"/>
        </pc:sldMkLst>
        <pc:spChg chg="mod">
          <ac:chgData name="Jeff Lucas" userId="S::jslucas@ua.edu::695de650-dad2-465f-a559-9ad0344f2d34" providerId="AD" clId="Web-{5DC3FA30-47E5-4434-928A-B15048F1742B}" dt="2021-11-02T12:33:34.991" v="0" actId="20577"/>
          <ac:spMkLst>
            <pc:docMk/>
            <pc:sldMk cId="1681692777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68791-C618-4B68-838F-78F8E74D2EE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21F-45F2-4F4E-B291-0743D8C8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691929"/>
            <a:chOff x="0" y="0"/>
            <a:chExt cx="12192000" cy="6691929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12192000" cy="4794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288" y="4361291"/>
              <a:ext cx="849424" cy="8494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186" y="5454650"/>
              <a:ext cx="6241629" cy="123727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833" y="299300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TEXT/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Two-Column Text/Graphic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7940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88" y="4361291"/>
            <a:ext cx="849424" cy="84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Use This Slide for </a:t>
            </a:r>
            <a:br>
              <a:rPr lang="en-US" dirty="0"/>
            </a:br>
            <a:r>
              <a:rPr lang="en-US" dirty="0"/>
              <a:t>New Section 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IC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Graphic Only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40804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This for Last Slide Only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*Make sure to edit contact info in </a:t>
            </a:r>
            <a:br>
              <a:rPr lang="en-US" dirty="0"/>
            </a:br>
            <a:r>
              <a:rPr lang="en-US" dirty="0"/>
              <a:t>lower right-hand corner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840448"/>
            <a:ext cx="12192000" cy="20175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0" y="5094937"/>
            <a:ext cx="3190797" cy="15085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405942" y="5156727"/>
            <a:ext cx="4623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</a:rPr>
              <a:t>Information Systems,</a:t>
            </a:r>
            <a:r>
              <a:rPr lang="en-US" sz="1200" b="1" baseline="0" dirty="0">
                <a:solidFill>
                  <a:schemeClr val="bg1"/>
                </a:solidFill>
              </a:rPr>
              <a:t> Statistics, and Management Science</a:t>
            </a:r>
          </a:p>
          <a:p>
            <a:pPr algn="r"/>
            <a:r>
              <a:rPr lang="en-US" sz="1200" b="1" baseline="0" dirty="0">
                <a:solidFill>
                  <a:schemeClr val="bg1"/>
                </a:solidFill>
              </a:rPr>
              <a:t>Culverhouse College of Business</a:t>
            </a:r>
            <a:endParaRPr lang="en-US" sz="1200" b="1" dirty="0">
              <a:solidFill>
                <a:schemeClr val="bg1"/>
              </a:solidFill>
            </a:endParaRP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The University of Alabama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300 Alston Hall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Box 870226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205-348-8904</a:t>
            </a:r>
          </a:p>
          <a:p>
            <a:pPr algn="r"/>
            <a:r>
              <a:rPr lang="en-US" sz="1200" baseline="0" dirty="0" err="1">
                <a:solidFill>
                  <a:schemeClr val="bg1"/>
                </a:solidFill>
              </a:rPr>
              <a:t>www.culverhouse.ua.edu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936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8308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      </a:t>
            </a:r>
            <a:fld id="{7D26CA5C-3480-764A-BA0E-09EB070985D9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3C9B37-4DCD-A749-BC4A-BD74B37663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0817"/>
            <a:ext cx="216190" cy="2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 321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Singleton Design Pattern - Lab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Problem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Sometimes we only need (or want) one instance of a class.</a:t>
            </a:r>
          </a:p>
          <a:p>
            <a:pPr lvl="1"/>
            <a:r>
              <a:rPr lang="en-US" sz="3600" dirty="0"/>
              <a:t>Example – Keyboard, drivers, in some cases database connections, etc.</a:t>
            </a:r>
          </a:p>
          <a:p>
            <a:pPr lvl="1"/>
            <a:r>
              <a:rPr lang="en-US" sz="3600" dirty="0"/>
              <a:t>We want to make it impossible to get a 2</a:t>
            </a:r>
            <a:r>
              <a:rPr lang="en-US" sz="3600" baseline="30000" dirty="0"/>
              <a:t>nd</a:t>
            </a:r>
            <a:r>
              <a:rPr lang="en-US" sz="3600" dirty="0"/>
              <a:t> one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908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Can we just create, destroy, then recreate</a:t>
            </a:r>
          </a:p>
          <a:p>
            <a:pPr lvl="1"/>
            <a:r>
              <a:rPr lang="en-US" sz="3600" dirty="0"/>
              <a:t>Creating some objects can take a lot of time</a:t>
            </a:r>
          </a:p>
          <a:p>
            <a:pPr lvl="1"/>
            <a:r>
              <a:rPr lang="en-US" sz="3600" dirty="0"/>
              <a:t>Extra object can take up memory if they are not “cleaned up” properly</a:t>
            </a:r>
          </a:p>
          <a:p>
            <a:pPr lvl="1"/>
            <a:r>
              <a:rPr lang="en-US" sz="3600" dirty="0"/>
              <a:t>If you end up with multiple objects that should be unique, you could have bugs</a:t>
            </a:r>
          </a:p>
          <a:p>
            <a:pPr lvl="1"/>
            <a:endParaRPr lang="en-US" sz="3600" dirty="0"/>
          </a:p>
          <a:p>
            <a:pPr lvl="1"/>
            <a:endParaRPr lang="en-US" sz="36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4208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Singleton Pattern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Ensures a class has no more than one instance, and provides a global point of access to it.</a:t>
            </a:r>
            <a:endParaRPr lang="en-US" sz="3600" dirty="0"/>
          </a:p>
          <a:p>
            <a:pPr lvl="1"/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2628973"/>
            <a:ext cx="9327780" cy="354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9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Classic Singleton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344507"/>
            <a:ext cx="8007350" cy="52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26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Multithreading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Feature provided by the operating system that enables your application to have more than one execution path at the same time.  </a:t>
            </a:r>
          </a:p>
          <a:p>
            <a:r>
              <a:rPr lang="en-US" sz="4000" dirty="0"/>
              <a:t>Example</a:t>
            </a:r>
          </a:p>
          <a:p>
            <a:pPr lvl="1"/>
            <a:r>
              <a:rPr lang="en-US" sz="3200" dirty="0"/>
              <a:t>MS word can take input from the user and display it on the screen in one thread while it continues to check spelling in another thread.</a:t>
            </a:r>
          </a:p>
          <a:p>
            <a:r>
              <a:rPr lang="en-US" sz="3600" dirty="0"/>
              <a:t>If multiple threads are running, how do you know one thing will happen before the other?  How do we know our object wasn’t created in another thread?</a:t>
            </a:r>
          </a:p>
          <a:p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9624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Lock Keyword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Lock keyword ensures that one thread is executing a piece of code at any one time.  The lock keyword ensures that one thread does not enter a section of code while another thread is in that same section.</a:t>
            </a:r>
          </a:p>
          <a:p>
            <a:r>
              <a:rPr lang="en-US" sz="4000" dirty="0"/>
              <a:t>From MS docs – acquires a mutual-exclusion lock for a given object, executes a statement block, then releases the lock.</a:t>
            </a:r>
            <a:endParaRPr lang="en-US" sz="36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7242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Reworked Code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820" y="1323702"/>
            <a:ext cx="7161535" cy="538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94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0CD23D21CD2D45860F480864B9A058" ma:contentTypeVersion="6" ma:contentTypeDescription="Create a new document." ma:contentTypeScope="" ma:versionID="bbee1ff0cd08fd1b4a8371ebeeeb829f">
  <xsd:schema xmlns:xsd="http://www.w3.org/2001/XMLSchema" xmlns:xs="http://www.w3.org/2001/XMLSchema" xmlns:p="http://schemas.microsoft.com/office/2006/metadata/properties" xmlns:ns2="1ffc5cef-5e13-4ad0-ae05-c40db939f708" xmlns:ns3="e1d2bf11-960d-4bcf-9abd-a58bceb4bb98" targetNamespace="http://schemas.microsoft.com/office/2006/metadata/properties" ma:root="true" ma:fieldsID="1a7d1030bce16f7d3aa7ab20fbe03452" ns2:_="" ns3:_="">
    <xsd:import namespace="1ffc5cef-5e13-4ad0-ae05-c40db939f708"/>
    <xsd:import namespace="e1d2bf11-960d-4bcf-9abd-a58bceb4b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5cef-5e13-4ad0-ae05-c40db939f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2bf11-960d-4bcf-9abd-a58bceb4bb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317CDF-19EA-4EEE-80AC-507A54DF3B0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CCE423C-E948-4E78-B233-82F20AE374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EFBC03-C67C-47C4-8AB2-D3E533F936AF}"/>
</file>

<file path=docProps/app.xml><?xml version="1.0" encoding="utf-8"?>
<Properties xmlns="http://schemas.openxmlformats.org/officeDocument/2006/extended-properties" xmlns:vt="http://schemas.openxmlformats.org/officeDocument/2006/docPropsVTypes">
  <TotalTime>12949</TotalTime>
  <Words>280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MIS 321</vt:lpstr>
      <vt:lpstr>The Problem </vt:lpstr>
      <vt:lpstr>The Problem</vt:lpstr>
      <vt:lpstr>Singleton Pattern </vt:lpstr>
      <vt:lpstr>Classic Singleton </vt:lpstr>
      <vt:lpstr>Multithreading </vt:lpstr>
      <vt:lpstr>Lock Keyword </vt:lpstr>
      <vt:lpstr>Reworked Code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Lucas</dc:creator>
  <cp:lastModifiedBy>Lucas, Jeff S</cp:lastModifiedBy>
  <cp:revision>101</cp:revision>
  <dcterms:created xsi:type="dcterms:W3CDTF">2018-05-11T20:59:43Z</dcterms:created>
  <dcterms:modified xsi:type="dcterms:W3CDTF">2021-11-02T12:33:38Z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0x010100580CD23D21CD2D45860F480864B9A058</vt:lpwstr>
  </property>
</Properties>
</file>