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93" r:id="rId4"/>
    <p:sldId id="264" r:id="rId5"/>
    <p:sldId id="294" r:id="rId6"/>
    <p:sldId id="290" r:id="rId7"/>
    <p:sldId id="289" r:id="rId8"/>
    <p:sldId id="295" r:id="rId9"/>
    <p:sldId id="296" r:id="rId10"/>
    <p:sldId id="297" r:id="rId11"/>
    <p:sldId id="2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5"/>
    <p:restoredTop sz="87592" autoAdjust="0"/>
  </p:normalViewPr>
  <p:slideViewPr>
    <p:cSldViewPr snapToGrid="0" snapToObjects="1">
      <p:cViewPr varScale="1">
        <p:scale>
          <a:sx n="77" d="100"/>
          <a:sy n="77" d="100"/>
        </p:scale>
        <p:origin x="77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68791-C618-4B68-838F-78F8E74D2EEE}"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5021F-45F2-4F4E-B291-0743D8C84C7F}" type="slidenum">
              <a:rPr lang="en-US" smtClean="0"/>
              <a:t>‹#›</a:t>
            </a:fld>
            <a:endParaRPr lang="en-US"/>
          </a:p>
        </p:txBody>
      </p:sp>
    </p:spTree>
    <p:extLst>
      <p:ext uri="{BB962C8B-B14F-4D97-AF65-F5344CB8AC3E}">
        <p14:creationId xmlns:p14="http://schemas.microsoft.com/office/powerpoint/2010/main" val="18430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userDrawn="1"/>
        </p:nvGrpSpPr>
        <p:grpSpPr>
          <a:xfrm>
            <a:off x="0" y="0"/>
            <a:ext cx="12192000" cy="6691929"/>
            <a:chOff x="0" y="0"/>
            <a:chExt cx="12192000" cy="6691929"/>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5186" y="5454650"/>
              <a:ext cx="6241629" cy="1237279"/>
            </a:xfrm>
            <a:prstGeom prst="rect">
              <a:avLst/>
            </a:prstGeom>
          </p:spPr>
        </p:pic>
      </p:grpSp>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dirty="0" smtClean="0"/>
              <a:t>Presentation Title</a:t>
            </a:r>
            <a:endParaRPr lang="en-US" dirty="0"/>
          </a:p>
        </p:txBody>
      </p:sp>
      <p:sp>
        <p:nvSpPr>
          <p:cNvPr id="3" name="Subtitle 2"/>
          <p:cNvSpPr>
            <a:spLocks noGrp="1"/>
          </p:cNvSpPr>
          <p:nvPr>
            <p:ph type="subTitle" idx="1"/>
          </p:nvPr>
        </p:nvSpPr>
        <p:spPr>
          <a:xfrm>
            <a:off x="1533833" y="2993000"/>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84693088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Text</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      </a:t>
            </a:r>
            <a:fld id="{7D26CA5C-3480-764A-BA0E-09EB070985D9}" type="datetimeFigureOut">
              <a:rPr lang="en-US" smtClean="0"/>
              <a:t>2/2/2021</a:t>
            </a:fld>
            <a:endParaRPr lang="en-US" dirty="0"/>
          </a:p>
        </p:txBody>
      </p:sp>
      <p:sp>
        <p:nvSpPr>
          <p:cNvPr id="6" name="Slide Number Placeholder 5"/>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TEXT/GRAPH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Two-Column Text/Graphic</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      </a:t>
            </a:r>
            <a:fld id="{7D26CA5C-3480-764A-BA0E-09EB070985D9}" type="datetimeFigureOut">
              <a:rPr lang="en-US" smtClean="0"/>
              <a:t>2/2/2021</a:t>
            </a:fld>
            <a:endParaRPr lang="en-US" dirty="0"/>
          </a:p>
        </p:txBody>
      </p:sp>
      <p:sp>
        <p:nvSpPr>
          <p:cNvPr id="7" name="Slide Number Placeholder 6"/>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71988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W SECTION SLIDE">
    <p:spTree>
      <p:nvGrpSpPr>
        <p:cNvPr id="1" name=""/>
        <p:cNvGrpSpPr/>
        <p:nvPr/>
      </p:nvGrpSpPr>
      <p:grpSpPr>
        <a:xfrm>
          <a:off x="0" y="0"/>
          <a:ext cx="0" cy="0"/>
          <a:chOff x="0" y="0"/>
          <a:chExt cx="0" cy="0"/>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sp>
        <p:nvSpPr>
          <p:cNvPr id="2" name="Title 1"/>
          <p:cNvSpPr>
            <a:spLocks noGrp="1"/>
          </p:cNvSpPr>
          <p:nvPr userDrawn="1">
            <p:ph type="ctrTitle" hasCustomPrompt="1"/>
          </p:nvPr>
        </p:nvSpPr>
        <p:spPr>
          <a:xfrm>
            <a:off x="1524000" y="1122363"/>
            <a:ext cx="9144000" cy="2306637"/>
          </a:xfrm>
        </p:spPr>
        <p:txBody>
          <a:bodyPr anchor="ctr"/>
          <a:lstStyle>
            <a:lvl1pPr algn="ctr">
              <a:defRPr sz="6000"/>
            </a:lvl1pPr>
          </a:lstStyle>
          <a:p>
            <a:r>
              <a:rPr lang="en-US" dirty="0" smtClean="0"/>
              <a:t>Use This Slide for </a:t>
            </a:r>
            <a:br>
              <a:rPr lang="en-US" dirty="0" smtClean="0"/>
            </a:br>
            <a:r>
              <a:rPr lang="en-US" dirty="0" smtClean="0"/>
              <a:t>New Section </a:t>
            </a:r>
            <a:endParaRPr lang="en-US" dirty="0"/>
          </a:p>
        </p:txBody>
      </p:sp>
      <p:sp>
        <p:nvSpPr>
          <p:cNvPr id="11" name="Date Placeholder 6"/>
          <p:cNvSpPr>
            <a:spLocks noGrp="1"/>
          </p:cNvSpPr>
          <p:nvPr>
            <p:ph type="dt" sz="half" idx="10"/>
          </p:nvPr>
        </p:nvSpPr>
        <p:spPr>
          <a:xfrm>
            <a:off x="838200" y="6356350"/>
            <a:ext cx="2743200" cy="365125"/>
          </a:xfrm>
        </p:spPr>
        <p:txBody>
          <a:bodyPr/>
          <a:lstStyle/>
          <a:p>
            <a:r>
              <a:rPr lang="en-US" dirty="0" smtClean="0"/>
              <a:t>      </a:t>
            </a:r>
            <a:fld id="{7D26CA5C-3480-764A-BA0E-09EB070985D9}" type="datetimeFigureOut">
              <a:rPr lang="en-US" smtClean="0"/>
              <a:t>2/2/2021</a:t>
            </a:fld>
            <a:endParaRPr lang="en-US" dirty="0"/>
          </a:p>
        </p:txBody>
      </p:sp>
      <p:sp>
        <p:nvSpPr>
          <p:cNvPr id="12" name="Slide Number Placeholder 8"/>
          <p:cNvSpPr>
            <a:spLocks noGrp="1"/>
          </p:cNvSpPr>
          <p:nvPr>
            <p:ph type="sldNum" sz="quarter" idx="12"/>
          </p:nvPr>
        </p:nvSpPr>
        <p:spPr>
          <a:xfrm>
            <a:off x="8610600" y="6356350"/>
            <a:ext cx="2743200" cy="365125"/>
          </a:xfrm>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20079057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IC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Graphic Only</a:t>
            </a:r>
            <a:endParaRPr lang="en-US" dirty="0"/>
          </a:p>
        </p:txBody>
      </p:sp>
      <p:sp>
        <p:nvSpPr>
          <p:cNvPr id="3" name="Date Placeholder 2"/>
          <p:cNvSpPr>
            <a:spLocks noGrp="1"/>
          </p:cNvSpPr>
          <p:nvPr>
            <p:ph type="dt" sz="half" idx="10"/>
          </p:nvPr>
        </p:nvSpPr>
        <p:spPr/>
        <p:txBody>
          <a:bodyPr/>
          <a:lstStyle/>
          <a:p>
            <a:r>
              <a:rPr lang="en-US" dirty="0" smtClean="0"/>
              <a:t>      </a:t>
            </a:r>
            <a:fld id="{7D26CA5C-3480-764A-BA0E-09EB070985D9}" type="datetimeFigureOut">
              <a:rPr lang="en-US" smtClean="0"/>
              <a:t>2/2/2021</a:t>
            </a:fld>
            <a:endParaRPr lang="en-US" dirty="0"/>
          </a:p>
        </p:txBody>
      </p:sp>
      <p:sp>
        <p:nvSpPr>
          <p:cNvPr id="5" name="Slide Number Placeholder 4"/>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59651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ND OF PRESENTA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4080472"/>
          </a:xfrm>
        </p:spPr>
        <p:txBody>
          <a:bodyPr anchor="ctr"/>
          <a:lstStyle>
            <a:lvl1pPr algn="ctr">
              <a:defRPr baseline="0">
                <a:solidFill>
                  <a:schemeClr val="tx1"/>
                </a:solidFill>
              </a:defRPr>
            </a:lvl1pPr>
          </a:lstStyle>
          <a:p>
            <a:r>
              <a:rPr lang="en-US" dirty="0" smtClean="0"/>
              <a:t>Use This for Last Slide Only</a:t>
            </a:r>
            <a:br>
              <a:rPr lang="en-US" dirty="0" smtClean="0"/>
            </a:br>
            <a:r>
              <a:rPr lang="en-US" dirty="0" smtClean="0"/>
              <a:t/>
            </a:r>
            <a:br>
              <a:rPr lang="en-US" dirty="0" smtClean="0"/>
            </a:br>
            <a:r>
              <a:rPr lang="en-US" dirty="0" smtClean="0"/>
              <a:t>*Make sure to edit contact info in </a:t>
            </a:r>
            <a:br>
              <a:rPr lang="en-US" dirty="0" smtClean="0"/>
            </a:br>
            <a:r>
              <a:rPr lang="en-US" dirty="0" smtClean="0"/>
              <a:t>lower right-hand corner</a:t>
            </a:r>
            <a:endParaRPr lang="en-US" dirty="0"/>
          </a:p>
        </p:txBody>
      </p:sp>
      <p:sp>
        <p:nvSpPr>
          <p:cNvPr id="5" name="Rectangle 4"/>
          <p:cNvSpPr/>
          <p:nvPr userDrawn="1"/>
        </p:nvSpPr>
        <p:spPr>
          <a:xfrm>
            <a:off x="0" y="4840448"/>
            <a:ext cx="12192000" cy="2017552"/>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650" y="5094937"/>
            <a:ext cx="3190797" cy="1508574"/>
          </a:xfrm>
          <a:prstGeom prst="rect">
            <a:avLst/>
          </a:prstGeom>
        </p:spPr>
      </p:pic>
      <p:sp>
        <p:nvSpPr>
          <p:cNvPr id="7" name="TextBox 6"/>
          <p:cNvSpPr txBox="1"/>
          <p:nvPr userDrawn="1"/>
        </p:nvSpPr>
        <p:spPr>
          <a:xfrm>
            <a:off x="7405942" y="5156727"/>
            <a:ext cx="4623871" cy="1384995"/>
          </a:xfrm>
          <a:prstGeom prst="rect">
            <a:avLst/>
          </a:prstGeom>
          <a:noFill/>
        </p:spPr>
        <p:txBody>
          <a:bodyPr wrap="square" rtlCol="0">
            <a:spAutoFit/>
          </a:bodyPr>
          <a:lstStyle/>
          <a:p>
            <a:pPr algn="r"/>
            <a:r>
              <a:rPr lang="en-US" sz="1200" b="1" dirty="0" smtClean="0">
                <a:solidFill>
                  <a:schemeClr val="bg1"/>
                </a:solidFill>
              </a:rPr>
              <a:t>Information Systems,</a:t>
            </a:r>
            <a:r>
              <a:rPr lang="en-US" sz="1200" b="1" baseline="0" dirty="0" smtClean="0">
                <a:solidFill>
                  <a:schemeClr val="bg1"/>
                </a:solidFill>
              </a:rPr>
              <a:t> Statistics, and Management Science</a:t>
            </a:r>
          </a:p>
          <a:p>
            <a:pPr algn="r"/>
            <a:r>
              <a:rPr lang="en-US" sz="1200" b="1" baseline="0" dirty="0" smtClean="0">
                <a:solidFill>
                  <a:schemeClr val="bg1"/>
                </a:solidFill>
              </a:rPr>
              <a:t>Culverhouse College of Business</a:t>
            </a:r>
            <a:endParaRPr lang="en-US" sz="1200" b="1" dirty="0" smtClean="0">
              <a:solidFill>
                <a:schemeClr val="bg1"/>
              </a:solidFill>
            </a:endParaRPr>
          </a:p>
          <a:p>
            <a:pPr algn="r"/>
            <a:r>
              <a:rPr lang="en-US" sz="1200" baseline="0" dirty="0" smtClean="0">
                <a:solidFill>
                  <a:schemeClr val="bg1"/>
                </a:solidFill>
              </a:rPr>
              <a:t>The University of Alabama</a:t>
            </a:r>
          </a:p>
          <a:p>
            <a:pPr algn="r"/>
            <a:r>
              <a:rPr lang="en-US" sz="1200" baseline="0" dirty="0" smtClean="0">
                <a:solidFill>
                  <a:schemeClr val="bg1"/>
                </a:solidFill>
              </a:rPr>
              <a:t>300 Alston Hall</a:t>
            </a:r>
          </a:p>
          <a:p>
            <a:pPr algn="r"/>
            <a:r>
              <a:rPr lang="en-US" sz="1200" baseline="0" dirty="0" smtClean="0">
                <a:solidFill>
                  <a:schemeClr val="bg1"/>
                </a:solidFill>
              </a:rPr>
              <a:t>Box 870226</a:t>
            </a:r>
          </a:p>
          <a:p>
            <a:pPr algn="r"/>
            <a:r>
              <a:rPr lang="en-US" sz="1200" baseline="0" dirty="0" smtClean="0">
                <a:solidFill>
                  <a:schemeClr val="bg1"/>
                </a:solidFill>
              </a:rPr>
              <a:t>205-348-8904</a:t>
            </a:r>
          </a:p>
          <a:p>
            <a:pPr algn="r"/>
            <a:r>
              <a:rPr lang="en-US" sz="1200" baseline="0" dirty="0" err="1" smtClean="0">
                <a:solidFill>
                  <a:schemeClr val="bg1"/>
                </a:solidFill>
              </a:rPr>
              <a:t>www.culverhouse.ua.edu</a:t>
            </a:r>
            <a:endParaRPr lang="en-US" sz="1200" dirty="0">
              <a:solidFill>
                <a:schemeClr val="bg1"/>
              </a:solidFill>
            </a:endParaRPr>
          </a:p>
        </p:txBody>
      </p:sp>
    </p:spTree>
    <p:extLst>
      <p:ext uri="{BB962C8B-B14F-4D97-AF65-F5344CB8AC3E}">
        <p14:creationId xmlns:p14="http://schemas.microsoft.com/office/powerpoint/2010/main" val="89442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193606"/>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sp>
        <p:nvSpPr>
          <p:cNvPr id="2" name="Title Placeholder 1"/>
          <p:cNvSpPr>
            <a:spLocks noGrp="1"/>
          </p:cNvSpPr>
          <p:nvPr>
            <p:ph type="title"/>
          </p:nvPr>
        </p:nvSpPr>
        <p:spPr>
          <a:xfrm>
            <a:off x="838200" y="365125"/>
            <a:ext cx="10515600" cy="828481"/>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298308"/>
            <a:ext cx="10515600" cy="4878655"/>
          </a:xfrm>
          <a:prstGeom prst="rect">
            <a:avLst/>
          </a:prstGeom>
        </p:spPr>
        <p:txBody>
          <a:bodyPr vert="horz" lIns="91440" tIns="45720" rIns="91440" bIns="45720" rtlCol="0">
            <a:normAutofit/>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      </a:t>
            </a:r>
            <a:fld id="{7D26CA5C-3480-764A-BA0E-09EB070985D9}" type="datetimeFigureOut">
              <a:rPr lang="en-US" smtClean="0"/>
              <a:pPr/>
              <a:t>2/2/2021</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solidFill>
              </a:defRPr>
            </a:lvl1pPr>
          </a:lstStyle>
          <a:p>
            <a:fld id="{623C9B37-4DCD-A749-BC4A-BD74B376638A}" type="slidenum">
              <a:rPr lang="en-US" smtClean="0"/>
              <a:pPr/>
              <a:t>‹#›</a:t>
            </a:fld>
            <a:endParaRPr lang="en-US"/>
          </a:p>
        </p:txBody>
      </p:sp>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38200" y="6430817"/>
            <a:ext cx="216190" cy="216190"/>
          </a:xfrm>
          <a:prstGeom prst="rect">
            <a:avLst/>
          </a:prstGeom>
        </p:spPr>
      </p:pic>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4" r:id="rId5"/>
    <p:sldLayoutId id="2147483655" r:id="rId6"/>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MIS 321</a:t>
            </a:r>
            <a:endParaRPr lang="en-US" dirty="0"/>
          </a:p>
        </p:txBody>
      </p:sp>
      <p:sp>
        <p:nvSpPr>
          <p:cNvPr id="3" name="Subtitle 2"/>
          <p:cNvSpPr>
            <a:spLocks noGrp="1"/>
          </p:cNvSpPr>
          <p:nvPr>
            <p:ph type="subTitle" idx="1"/>
          </p:nvPr>
        </p:nvSpPr>
        <p:spPr/>
        <p:txBody>
          <a:bodyPr/>
          <a:lstStyle/>
          <a:p>
            <a:r>
              <a:rPr lang="en-US" dirty="0" smtClean="0"/>
              <a:t>Strategy Practice</a:t>
            </a:r>
            <a:endParaRPr lang="en-US" dirty="0" smtClean="0"/>
          </a:p>
          <a:p>
            <a:endParaRPr lang="en-US" dirty="0"/>
          </a:p>
        </p:txBody>
      </p:sp>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5</a:t>
            </a:r>
            <a:br>
              <a:rPr lang="en-US" dirty="0" smtClean="0"/>
            </a:br>
            <a:endParaRPr lang="en-US" dirty="0"/>
          </a:p>
        </p:txBody>
      </p:sp>
      <p:sp>
        <p:nvSpPr>
          <p:cNvPr id="3" name="Content Placeholder 2"/>
          <p:cNvSpPr>
            <a:spLocks noGrp="1"/>
          </p:cNvSpPr>
          <p:nvPr>
            <p:ph idx="1"/>
          </p:nvPr>
        </p:nvSpPr>
        <p:spPr/>
        <p:txBody>
          <a:bodyPr>
            <a:normAutofit/>
          </a:bodyPr>
          <a:lstStyle/>
          <a:p>
            <a:r>
              <a:rPr lang="en-US" sz="3600" dirty="0" smtClean="0"/>
              <a:t>Let’s simulate an at bat!</a:t>
            </a:r>
          </a:p>
          <a:p>
            <a:pPr lvl="1"/>
            <a:r>
              <a:rPr lang="en-US" dirty="0" smtClean="0"/>
              <a:t>Let’s start main from scratch</a:t>
            </a:r>
          </a:p>
          <a:p>
            <a:pPr lvl="1"/>
            <a:r>
              <a:rPr lang="en-US" dirty="0" smtClean="0"/>
              <a:t>Create temp variables for a fastball, curveball, and slider in main</a:t>
            </a:r>
          </a:p>
          <a:p>
            <a:pPr lvl="1"/>
            <a:r>
              <a:rPr lang="en-US" dirty="0" smtClean="0"/>
              <a:t>Instantiate the </a:t>
            </a:r>
            <a:r>
              <a:rPr lang="en-US" dirty="0" err="1" smtClean="0"/>
              <a:t>craftyLefty</a:t>
            </a:r>
            <a:r>
              <a:rPr lang="en-US" dirty="0" smtClean="0"/>
              <a:t> pitcher</a:t>
            </a:r>
          </a:p>
          <a:p>
            <a:pPr lvl="1"/>
            <a:r>
              <a:rPr lang="en-US" dirty="0" smtClean="0"/>
              <a:t>Throw the curve, then write that was a strike!</a:t>
            </a:r>
          </a:p>
          <a:p>
            <a:pPr lvl="1"/>
            <a:r>
              <a:rPr lang="en-US" dirty="0" smtClean="0"/>
              <a:t>Throw a fastball, then write that was a strike!</a:t>
            </a:r>
          </a:p>
          <a:p>
            <a:pPr lvl="1"/>
            <a:r>
              <a:rPr lang="en-US" dirty="0" smtClean="0"/>
              <a:t>Throw a slider, then write that was a ball</a:t>
            </a:r>
          </a:p>
          <a:p>
            <a:pPr lvl="1"/>
            <a:r>
              <a:rPr lang="en-US" dirty="0" smtClean="0"/>
              <a:t>Throw a curve, then write strike 3, batters out!</a:t>
            </a:r>
          </a:p>
          <a:p>
            <a:pPr marL="0" indent="0">
              <a:buNone/>
            </a:pPr>
            <a:endParaRPr lang="en-US" dirty="0" smtClean="0"/>
          </a:p>
          <a:p>
            <a:pPr marL="0" indent="0">
              <a:buNone/>
            </a:pPr>
            <a:endParaRPr lang="en-US" dirty="0" smtClean="0"/>
          </a:p>
          <a:p>
            <a:pPr lvl="1"/>
            <a:endParaRPr lang="en-US" sz="2800" dirty="0" smtClean="0"/>
          </a:p>
        </p:txBody>
      </p:sp>
    </p:spTree>
    <p:extLst>
      <p:ext uri="{BB962C8B-B14F-4D97-AF65-F5344CB8AC3E}">
        <p14:creationId xmlns:p14="http://schemas.microsoft.com/office/powerpoint/2010/main" val="129086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Final Output</a:t>
            </a:r>
            <a:br>
              <a:rPr lang="en-US" dirty="0" smtClean="0"/>
            </a:br>
            <a:endParaRPr lang="en-US" dirty="0"/>
          </a:p>
        </p:txBody>
      </p:sp>
      <p:pic>
        <p:nvPicPr>
          <p:cNvPr id="4" name="Picture 3"/>
          <p:cNvPicPr>
            <a:picLocks noChangeAspect="1"/>
          </p:cNvPicPr>
          <p:nvPr/>
        </p:nvPicPr>
        <p:blipFill>
          <a:blip r:embed="rId2"/>
          <a:stretch>
            <a:fillRect/>
          </a:stretch>
        </p:blipFill>
        <p:spPr>
          <a:xfrm>
            <a:off x="208419" y="1324378"/>
            <a:ext cx="5529035" cy="5045425"/>
          </a:xfrm>
          <a:prstGeom prst="rect">
            <a:avLst/>
          </a:prstGeom>
        </p:spPr>
      </p:pic>
      <p:sp>
        <p:nvSpPr>
          <p:cNvPr id="5" name="Content Placeholder 2"/>
          <p:cNvSpPr>
            <a:spLocks noGrp="1"/>
          </p:cNvSpPr>
          <p:nvPr>
            <p:ph idx="1"/>
          </p:nvPr>
        </p:nvSpPr>
        <p:spPr>
          <a:xfrm>
            <a:off x="6075336" y="2173963"/>
            <a:ext cx="5928102" cy="2289550"/>
          </a:xfrm>
        </p:spPr>
        <p:txBody>
          <a:bodyPr>
            <a:normAutofit fontScale="25000" lnSpcReduction="20000"/>
          </a:bodyPr>
          <a:lstStyle/>
          <a:p>
            <a:pPr marL="0" indent="0">
              <a:buNone/>
            </a:pPr>
            <a:r>
              <a:rPr lang="en-US" sz="11200" b="1" dirty="0" smtClean="0"/>
              <a:t>Expected Output</a:t>
            </a:r>
          </a:p>
          <a:p>
            <a:pPr marL="0" indent="0">
              <a:buNone/>
            </a:pPr>
            <a:r>
              <a:rPr lang="en-US" sz="11200" dirty="0"/>
              <a:t>An 80mph curveball was thrown</a:t>
            </a:r>
          </a:p>
          <a:p>
            <a:pPr marL="0" indent="0">
              <a:buNone/>
            </a:pPr>
            <a:r>
              <a:rPr lang="en-US" sz="11200" dirty="0"/>
              <a:t>That was a strike!</a:t>
            </a:r>
          </a:p>
          <a:p>
            <a:pPr marL="0" indent="0">
              <a:buNone/>
            </a:pPr>
            <a:r>
              <a:rPr lang="en-US" sz="11200" dirty="0"/>
              <a:t>A 94mph fastball was thrown</a:t>
            </a:r>
          </a:p>
          <a:p>
            <a:pPr marL="0" indent="0">
              <a:buNone/>
            </a:pPr>
            <a:r>
              <a:rPr lang="en-US" sz="11200" dirty="0"/>
              <a:t>That was a strike!</a:t>
            </a:r>
          </a:p>
          <a:p>
            <a:pPr marL="0" indent="0">
              <a:buNone/>
            </a:pPr>
            <a:r>
              <a:rPr lang="en-US" sz="11200" dirty="0"/>
              <a:t>an 88 mph slider was thrown</a:t>
            </a:r>
          </a:p>
          <a:p>
            <a:pPr marL="0" indent="0">
              <a:buNone/>
            </a:pPr>
            <a:r>
              <a:rPr lang="en-US" sz="11200" dirty="0"/>
              <a:t>That was a ball :(</a:t>
            </a:r>
          </a:p>
          <a:p>
            <a:pPr marL="0" indent="0">
              <a:buNone/>
            </a:pPr>
            <a:r>
              <a:rPr lang="en-US" sz="11200" dirty="0"/>
              <a:t>An 80mph curveball was thrown</a:t>
            </a:r>
          </a:p>
          <a:p>
            <a:pPr marL="0" indent="0">
              <a:buNone/>
            </a:pPr>
            <a:r>
              <a:rPr lang="en-US" sz="11200" dirty="0"/>
              <a:t>Strike 3, batters out!!</a:t>
            </a:r>
            <a:endParaRPr lang="en-US" sz="11200" dirty="0" smtClean="0"/>
          </a:p>
          <a:p>
            <a:pPr marL="0" indent="0">
              <a:buNone/>
            </a:pPr>
            <a:endParaRPr lang="en-US" dirty="0" smtClean="0"/>
          </a:p>
          <a:p>
            <a:pPr lvl="1"/>
            <a:endParaRPr lang="en-US" sz="2800" dirty="0" smtClean="0"/>
          </a:p>
        </p:txBody>
      </p:sp>
    </p:spTree>
    <p:extLst>
      <p:ext uri="{BB962C8B-B14F-4D97-AF65-F5344CB8AC3E}">
        <p14:creationId xmlns:p14="http://schemas.microsoft.com/office/powerpoint/2010/main" val="324447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This lab will provide an opportunity to:</a:t>
            </a:r>
          </a:p>
          <a:p>
            <a:pPr>
              <a:buFontTx/>
              <a:buChar char="-"/>
            </a:pPr>
            <a:r>
              <a:rPr lang="en-US" dirty="0" smtClean="0"/>
              <a:t>Practice inheritance</a:t>
            </a:r>
          </a:p>
          <a:p>
            <a:pPr>
              <a:buFontTx/>
              <a:buChar char="-"/>
            </a:pPr>
            <a:r>
              <a:rPr lang="en-US" dirty="0" smtClean="0"/>
              <a:t>Encapsulate behaviors using composition and interfaces</a:t>
            </a:r>
          </a:p>
          <a:p>
            <a:pPr>
              <a:buFontTx/>
              <a:buChar char="-"/>
            </a:pPr>
            <a:endParaRPr lang="en-US" dirty="0"/>
          </a:p>
          <a:p>
            <a:pPr marL="0" indent="0">
              <a:buNone/>
            </a:pPr>
            <a:r>
              <a:rPr lang="en-US" dirty="0" smtClean="0"/>
              <a:t>The lab is to simulate creating baseball pitchers for a game to be developed later</a:t>
            </a:r>
            <a:r>
              <a:rPr lang="en-US" dirty="0" smtClean="0"/>
              <a:t>.</a:t>
            </a:r>
          </a:p>
          <a:p>
            <a:pPr marL="0" indent="0">
              <a:buNone/>
            </a:pPr>
            <a:endParaRPr lang="en-US" dirty="0"/>
          </a:p>
          <a:p>
            <a:pPr marL="0" indent="0">
              <a:buNone/>
            </a:pPr>
            <a:r>
              <a:rPr lang="en-US" dirty="0" smtClean="0"/>
              <a:t>** This lab is practice only and will not be submitted for a grade.</a:t>
            </a:r>
            <a:endParaRPr lang="en-US" dirty="0" smtClean="0"/>
          </a:p>
          <a:p>
            <a:pPr marL="0" indent="0">
              <a:buNone/>
            </a:pPr>
            <a:endParaRPr lang="en-US" dirty="0"/>
          </a:p>
          <a:p>
            <a:pPr marL="0" indent="0">
              <a:buNone/>
            </a:pPr>
            <a:endParaRPr lang="en-US" dirty="0" smtClean="0"/>
          </a:p>
          <a:p>
            <a:pPr marL="514350" indent="-514350">
              <a:buAutoNum type="arabicParenR"/>
            </a:pPr>
            <a:endParaRPr lang="en-US" dirty="0"/>
          </a:p>
          <a:p>
            <a:pPr marL="0" indent="0">
              <a:buNone/>
            </a:pPr>
            <a:endParaRPr lang="en-US" sz="1800" i="1" dirty="0" smtClean="0"/>
          </a:p>
        </p:txBody>
      </p:sp>
    </p:spTree>
    <p:extLst>
      <p:ext uri="{BB962C8B-B14F-4D97-AF65-F5344CB8AC3E}">
        <p14:creationId xmlns:p14="http://schemas.microsoft.com/office/powerpoint/2010/main" val="171325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Create a new Pitcher class</a:t>
            </a:r>
          </a:p>
          <a:p>
            <a:pPr>
              <a:buFontTx/>
              <a:buChar char="-"/>
            </a:pPr>
            <a:r>
              <a:rPr lang="en-US" dirty="0" smtClean="0"/>
              <a:t>The class should have a Name, Team, and Throws property</a:t>
            </a:r>
          </a:p>
          <a:p>
            <a:pPr>
              <a:buFontTx/>
              <a:buChar char="-"/>
            </a:pPr>
            <a:r>
              <a:rPr lang="en-US" dirty="0" smtClean="0"/>
              <a:t>The class should have a Pitch method that states the pitch has been thrown</a:t>
            </a:r>
          </a:p>
          <a:p>
            <a:pPr lvl="1">
              <a:buFontTx/>
              <a:buChar char="-"/>
            </a:pPr>
            <a:r>
              <a:rPr lang="en-US" dirty="0" smtClean="0"/>
              <a:t>The method should be virtual so it can be overridden by a sub class</a:t>
            </a:r>
          </a:p>
          <a:p>
            <a:pPr>
              <a:buFontTx/>
              <a:buChar char="-"/>
            </a:pPr>
            <a:r>
              <a:rPr lang="en-US" dirty="0" smtClean="0"/>
              <a:t>In main instantiate a Pitcher object and call the Pitch method</a:t>
            </a:r>
          </a:p>
          <a:p>
            <a:pPr lvl="1">
              <a:buFontTx/>
              <a:buChar char="-"/>
            </a:pPr>
            <a:r>
              <a:rPr lang="en-US" dirty="0" smtClean="0"/>
              <a:t>Expected output… “The pitch has been thrown”</a:t>
            </a:r>
            <a:endParaRPr lang="en-US" dirty="0"/>
          </a:p>
          <a:p>
            <a:pPr marL="0" indent="0">
              <a:buNone/>
            </a:pPr>
            <a:endParaRPr lang="en-US" sz="1800" i="1" dirty="0" smtClean="0"/>
          </a:p>
        </p:txBody>
      </p:sp>
    </p:spTree>
    <p:extLst>
      <p:ext uri="{BB962C8B-B14F-4D97-AF65-F5344CB8AC3E}">
        <p14:creationId xmlns:p14="http://schemas.microsoft.com/office/powerpoint/2010/main" val="214486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sz="4000" dirty="0" smtClean="0"/>
              <a:t>Various pitchers have common traits.  Let’s create a sub class of pitcher called Lefty</a:t>
            </a:r>
          </a:p>
          <a:p>
            <a:r>
              <a:rPr lang="en-US" sz="4000" dirty="0" smtClean="0"/>
              <a:t>Lefty should extend Pitcher</a:t>
            </a:r>
          </a:p>
          <a:p>
            <a:r>
              <a:rPr lang="en-US" sz="4000" dirty="0" smtClean="0"/>
              <a:t>Set the Throws property to “Left” when the constructor is called</a:t>
            </a:r>
          </a:p>
          <a:p>
            <a:r>
              <a:rPr lang="en-US" sz="4000" dirty="0" smtClean="0"/>
              <a:t>Override the Pitch method to say “A curveball was thrown”</a:t>
            </a:r>
          </a:p>
          <a:p>
            <a:r>
              <a:rPr lang="en-US" sz="3600" dirty="0"/>
              <a:t>In main instantiate </a:t>
            </a:r>
            <a:r>
              <a:rPr lang="en-US" sz="3600" dirty="0" smtClean="0"/>
              <a:t>a 2</a:t>
            </a:r>
            <a:r>
              <a:rPr lang="en-US" sz="3600" baseline="30000" dirty="0" smtClean="0"/>
              <a:t>nd</a:t>
            </a:r>
            <a:r>
              <a:rPr lang="en-US" sz="3600" dirty="0" smtClean="0"/>
              <a:t> Pitcher </a:t>
            </a:r>
            <a:r>
              <a:rPr lang="en-US" sz="3600" dirty="0"/>
              <a:t>object and call the Pitch </a:t>
            </a:r>
            <a:r>
              <a:rPr lang="en-US" sz="3600" dirty="0" smtClean="0"/>
              <a:t>method</a:t>
            </a:r>
          </a:p>
          <a:p>
            <a:pPr lvl="1"/>
            <a:r>
              <a:rPr lang="en-US" sz="3200" dirty="0" smtClean="0"/>
              <a:t>Expected output</a:t>
            </a:r>
          </a:p>
          <a:p>
            <a:pPr marL="457200" lvl="1" indent="0">
              <a:buNone/>
            </a:pPr>
            <a:r>
              <a:rPr lang="en-US" sz="3200" dirty="0"/>
              <a:t>The pitch has been thrown</a:t>
            </a:r>
          </a:p>
          <a:p>
            <a:pPr marL="457200" lvl="1" indent="0">
              <a:buNone/>
            </a:pPr>
            <a:r>
              <a:rPr lang="en-US" sz="3200" dirty="0"/>
              <a:t>A curveball was thrown</a:t>
            </a:r>
          </a:p>
          <a:p>
            <a:endParaRPr lang="en-US" sz="3600" dirty="0"/>
          </a:p>
        </p:txBody>
      </p:sp>
    </p:spTree>
    <p:extLst>
      <p:ext uri="{BB962C8B-B14F-4D97-AF65-F5344CB8AC3E}">
        <p14:creationId xmlns:p14="http://schemas.microsoft.com/office/powerpoint/2010/main" val="178307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Pitching Behavior</a:t>
            </a:r>
            <a:br>
              <a:rPr lang="en-US" dirty="0" smtClean="0"/>
            </a:br>
            <a:endParaRPr lang="en-US" dirty="0"/>
          </a:p>
        </p:txBody>
      </p:sp>
      <p:sp>
        <p:nvSpPr>
          <p:cNvPr id="5" name="Content Placeholder 2"/>
          <p:cNvSpPr txBox="1">
            <a:spLocks/>
          </p:cNvSpPr>
          <p:nvPr/>
        </p:nvSpPr>
        <p:spPr>
          <a:xfrm>
            <a:off x="838200" y="1298308"/>
            <a:ext cx="10515600" cy="4878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4000" dirty="0" smtClean="0"/>
              <a:t>In reality every pitcher uses multiple pitches.  In fact pitchers are often working to develop new versions of existing pitches.  We do not want to have to update the Pitcher or Lefty class every time a pitcher adds a new pitch.  </a:t>
            </a:r>
            <a:endParaRPr lang="en-US" sz="4000" dirty="0"/>
          </a:p>
          <a:p>
            <a:endParaRPr lang="en-US" sz="4000" dirty="0" smtClean="0"/>
          </a:p>
          <a:p>
            <a:pPr marL="0" indent="0">
              <a:buNone/>
            </a:pPr>
            <a:r>
              <a:rPr lang="en-US" sz="4000" dirty="0" smtClean="0"/>
              <a:t>Let’s encapsulate that behavior!!</a:t>
            </a:r>
          </a:p>
          <a:p>
            <a:endParaRPr lang="en-US" sz="3600" dirty="0"/>
          </a:p>
        </p:txBody>
      </p:sp>
    </p:spTree>
    <p:extLst>
      <p:ext uri="{BB962C8B-B14F-4D97-AF65-F5344CB8AC3E}">
        <p14:creationId xmlns:p14="http://schemas.microsoft.com/office/powerpoint/2010/main" val="56791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a:t>
            </a:r>
            <a:br>
              <a:rPr lang="en-US" dirty="0" smtClean="0"/>
            </a:br>
            <a:endParaRPr lang="en-US" dirty="0"/>
          </a:p>
        </p:txBody>
      </p:sp>
      <p:sp>
        <p:nvSpPr>
          <p:cNvPr id="5" name="Content Placeholder 2"/>
          <p:cNvSpPr txBox="1">
            <a:spLocks/>
          </p:cNvSpPr>
          <p:nvPr/>
        </p:nvSpPr>
        <p:spPr>
          <a:xfrm>
            <a:off x="838200" y="1298308"/>
            <a:ext cx="10515600" cy="48786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4000" dirty="0" smtClean="0"/>
              <a:t>Add a new interface called </a:t>
            </a:r>
            <a:r>
              <a:rPr lang="en-US" sz="4000" dirty="0" err="1" smtClean="0"/>
              <a:t>IPitch</a:t>
            </a:r>
            <a:endParaRPr lang="en-US" sz="4000" dirty="0" smtClean="0"/>
          </a:p>
          <a:p>
            <a:pPr lvl="1"/>
            <a:r>
              <a:rPr lang="en-US" sz="3600" dirty="0" smtClean="0"/>
              <a:t>Require the Pitch method</a:t>
            </a:r>
          </a:p>
          <a:p>
            <a:r>
              <a:rPr lang="en-US" sz="4000" dirty="0" smtClean="0"/>
              <a:t>Add a new class called Fastball</a:t>
            </a:r>
          </a:p>
          <a:p>
            <a:pPr lvl="1"/>
            <a:r>
              <a:rPr lang="en-US" sz="3600" dirty="0" smtClean="0"/>
              <a:t>Fastball should implement the </a:t>
            </a:r>
            <a:r>
              <a:rPr lang="en-US" sz="3600" dirty="0" err="1" smtClean="0"/>
              <a:t>IPitch</a:t>
            </a:r>
            <a:r>
              <a:rPr lang="en-US" sz="3600" dirty="0" smtClean="0"/>
              <a:t> interface</a:t>
            </a:r>
          </a:p>
          <a:p>
            <a:pPr lvl="1"/>
            <a:r>
              <a:rPr lang="en-US" sz="3600" dirty="0" smtClean="0"/>
              <a:t>The pitch method should display a 94mph fastball was thrown</a:t>
            </a:r>
          </a:p>
          <a:p>
            <a:r>
              <a:rPr lang="en-US" sz="4000" dirty="0" smtClean="0"/>
              <a:t>Add a new class called Curveball</a:t>
            </a:r>
          </a:p>
          <a:p>
            <a:pPr lvl="1"/>
            <a:r>
              <a:rPr lang="en-US" sz="3600" dirty="0" smtClean="0"/>
              <a:t>Curveball should implement the </a:t>
            </a:r>
            <a:r>
              <a:rPr lang="en-US" sz="3600" dirty="0" err="1" smtClean="0"/>
              <a:t>Ipitch</a:t>
            </a:r>
            <a:r>
              <a:rPr lang="en-US" sz="3600" dirty="0" smtClean="0"/>
              <a:t> interface</a:t>
            </a:r>
          </a:p>
          <a:p>
            <a:pPr lvl="1"/>
            <a:r>
              <a:rPr lang="en-US" sz="3600" dirty="0" smtClean="0"/>
              <a:t>The pitch method should display an 80mph curveball was thrown</a:t>
            </a:r>
          </a:p>
          <a:p>
            <a:endParaRPr lang="en-US" sz="3600" dirty="0"/>
          </a:p>
        </p:txBody>
      </p:sp>
    </p:spTree>
    <p:extLst>
      <p:ext uri="{BB962C8B-B14F-4D97-AF65-F5344CB8AC3E}">
        <p14:creationId xmlns:p14="http://schemas.microsoft.com/office/powerpoint/2010/main" val="340283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Continued</a:t>
            </a:r>
            <a:br>
              <a:rPr lang="en-US" dirty="0" smtClean="0"/>
            </a:br>
            <a:endParaRPr lang="en-US" dirty="0"/>
          </a:p>
        </p:txBody>
      </p:sp>
      <p:sp>
        <p:nvSpPr>
          <p:cNvPr id="3" name="Content Placeholder 2"/>
          <p:cNvSpPr>
            <a:spLocks noGrp="1"/>
          </p:cNvSpPr>
          <p:nvPr>
            <p:ph idx="1"/>
          </p:nvPr>
        </p:nvSpPr>
        <p:spPr/>
        <p:txBody>
          <a:bodyPr>
            <a:normAutofit/>
          </a:bodyPr>
          <a:lstStyle/>
          <a:p>
            <a:r>
              <a:rPr lang="en-US" sz="3600" dirty="0" smtClean="0"/>
              <a:t>Update the Pitcher class</a:t>
            </a:r>
          </a:p>
          <a:p>
            <a:pPr lvl="1"/>
            <a:r>
              <a:rPr lang="en-US" sz="2800" dirty="0" smtClean="0"/>
              <a:t>Remove the Pitch method</a:t>
            </a:r>
          </a:p>
          <a:p>
            <a:pPr lvl="1"/>
            <a:r>
              <a:rPr lang="en-US" sz="2800" dirty="0" smtClean="0"/>
              <a:t>Add an </a:t>
            </a:r>
            <a:r>
              <a:rPr lang="en-US" sz="2800" dirty="0" err="1" smtClean="0"/>
              <a:t>Ipitch</a:t>
            </a:r>
            <a:r>
              <a:rPr lang="en-US" sz="2800" dirty="0" smtClean="0"/>
              <a:t> field called </a:t>
            </a:r>
            <a:r>
              <a:rPr lang="en-US" sz="2800" dirty="0" err="1" smtClean="0"/>
              <a:t>pitchBehavior</a:t>
            </a:r>
            <a:endParaRPr lang="en-US" sz="2800" dirty="0" smtClean="0"/>
          </a:p>
          <a:p>
            <a:pPr lvl="1"/>
            <a:r>
              <a:rPr lang="en-US" sz="2800" dirty="0" smtClean="0"/>
              <a:t>Add a setter method for </a:t>
            </a:r>
            <a:r>
              <a:rPr lang="en-US" sz="2800" dirty="0" err="1" smtClean="0"/>
              <a:t>pitchBehavior</a:t>
            </a:r>
            <a:endParaRPr lang="en-US" sz="2800" dirty="0" smtClean="0"/>
          </a:p>
          <a:p>
            <a:pPr lvl="1"/>
            <a:r>
              <a:rPr lang="en-US" sz="2800" dirty="0" smtClean="0"/>
              <a:t>Add a no </a:t>
            </a:r>
            <a:r>
              <a:rPr lang="en-US" sz="2800" dirty="0" err="1" smtClean="0"/>
              <a:t>arg</a:t>
            </a:r>
            <a:r>
              <a:rPr lang="en-US" sz="2800" dirty="0" smtClean="0"/>
              <a:t> constructor</a:t>
            </a:r>
          </a:p>
          <a:p>
            <a:pPr lvl="2"/>
            <a:r>
              <a:rPr lang="en-US" sz="2400" dirty="0" smtClean="0"/>
              <a:t>Set </a:t>
            </a:r>
            <a:r>
              <a:rPr lang="en-US" sz="2400" dirty="0" err="1" smtClean="0"/>
              <a:t>pitchBehavior</a:t>
            </a:r>
            <a:r>
              <a:rPr lang="en-US" sz="2400" dirty="0" smtClean="0"/>
              <a:t> = new Fastball in the constructor</a:t>
            </a:r>
          </a:p>
          <a:p>
            <a:r>
              <a:rPr lang="en-US" sz="3200" dirty="0" smtClean="0"/>
              <a:t>Update the Lefty Class</a:t>
            </a:r>
          </a:p>
          <a:p>
            <a:pPr lvl="1"/>
            <a:r>
              <a:rPr lang="en-US" sz="2800" dirty="0" smtClean="0"/>
              <a:t>Delete the Pitch method</a:t>
            </a:r>
          </a:p>
          <a:p>
            <a:pPr lvl="1"/>
            <a:r>
              <a:rPr lang="en-US" sz="2800" dirty="0" smtClean="0"/>
              <a:t>Set </a:t>
            </a:r>
            <a:r>
              <a:rPr lang="en-US" sz="2800" dirty="0" err="1" smtClean="0"/>
              <a:t>pitchBehavior</a:t>
            </a:r>
            <a:r>
              <a:rPr lang="en-US" sz="2800" dirty="0" smtClean="0"/>
              <a:t> = new Curveball in the constructor</a:t>
            </a:r>
          </a:p>
          <a:p>
            <a:pPr lvl="1"/>
            <a:endParaRPr lang="en-US" sz="2800" dirty="0" smtClean="0"/>
          </a:p>
        </p:txBody>
      </p:sp>
    </p:spTree>
    <p:extLst>
      <p:ext uri="{BB962C8B-B14F-4D97-AF65-F5344CB8AC3E}">
        <p14:creationId xmlns:p14="http://schemas.microsoft.com/office/powerpoint/2010/main" val="164330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Continued</a:t>
            </a:r>
            <a:br>
              <a:rPr lang="en-US" dirty="0" smtClean="0"/>
            </a:br>
            <a:endParaRPr lang="en-US" dirty="0"/>
          </a:p>
        </p:txBody>
      </p:sp>
      <p:sp>
        <p:nvSpPr>
          <p:cNvPr id="3" name="Content Placeholder 2"/>
          <p:cNvSpPr>
            <a:spLocks noGrp="1"/>
          </p:cNvSpPr>
          <p:nvPr>
            <p:ph idx="1"/>
          </p:nvPr>
        </p:nvSpPr>
        <p:spPr/>
        <p:txBody>
          <a:bodyPr>
            <a:normAutofit/>
          </a:bodyPr>
          <a:lstStyle/>
          <a:p>
            <a:r>
              <a:rPr lang="en-US" sz="3600" dirty="0" smtClean="0"/>
              <a:t>Update main method to look something like this:</a:t>
            </a:r>
          </a:p>
          <a:p>
            <a:pPr marL="0" indent="0">
              <a:buNone/>
            </a:pPr>
            <a:endParaRPr lang="en-US" sz="3600" dirty="0" smtClean="0"/>
          </a:p>
          <a:p>
            <a:pPr marL="0" indent="0">
              <a:buNone/>
            </a:pPr>
            <a:endParaRPr lang="en-US" sz="3600" dirty="0"/>
          </a:p>
          <a:p>
            <a:pPr marL="0" indent="0">
              <a:buNone/>
            </a:pPr>
            <a:endParaRPr lang="en-US" sz="3600" dirty="0" smtClean="0"/>
          </a:p>
          <a:p>
            <a:pPr marL="0" indent="0">
              <a:buNone/>
            </a:pPr>
            <a:r>
              <a:rPr lang="en-US" sz="3600" dirty="0" smtClean="0"/>
              <a:t>Expected Output</a:t>
            </a:r>
            <a:endParaRPr lang="en-US" sz="3600" dirty="0"/>
          </a:p>
          <a:p>
            <a:pPr marL="0" indent="0">
              <a:buNone/>
            </a:pPr>
            <a:r>
              <a:rPr lang="en-US" sz="3600" dirty="0"/>
              <a:t>A 94mph fastball was thrown</a:t>
            </a:r>
          </a:p>
          <a:p>
            <a:pPr marL="0" indent="0">
              <a:buNone/>
            </a:pPr>
            <a:r>
              <a:rPr lang="en-US" sz="3600" dirty="0"/>
              <a:t>An 80mph curveball was thrown</a:t>
            </a:r>
            <a:endParaRPr lang="en-US" sz="3600" dirty="0" smtClean="0"/>
          </a:p>
          <a:p>
            <a:endParaRPr lang="en-US" sz="3200" dirty="0" smtClean="0"/>
          </a:p>
        </p:txBody>
      </p:sp>
      <p:pic>
        <p:nvPicPr>
          <p:cNvPr id="5" name="Picture 4"/>
          <p:cNvPicPr>
            <a:picLocks noChangeAspect="1"/>
          </p:cNvPicPr>
          <p:nvPr/>
        </p:nvPicPr>
        <p:blipFill>
          <a:blip r:embed="rId2"/>
          <a:stretch>
            <a:fillRect/>
          </a:stretch>
        </p:blipFill>
        <p:spPr>
          <a:xfrm>
            <a:off x="838200" y="2123268"/>
            <a:ext cx="10820400" cy="1371600"/>
          </a:xfrm>
          <a:prstGeom prst="rect">
            <a:avLst/>
          </a:prstGeom>
        </p:spPr>
      </p:pic>
    </p:spTree>
    <p:extLst>
      <p:ext uri="{BB962C8B-B14F-4D97-AF65-F5344CB8AC3E}">
        <p14:creationId xmlns:p14="http://schemas.microsoft.com/office/powerpoint/2010/main" val="112494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sz="3600" dirty="0" smtClean="0"/>
              <a:t>Let’s add a new pitch!</a:t>
            </a:r>
          </a:p>
          <a:p>
            <a:pPr lvl="1"/>
            <a:r>
              <a:rPr lang="en-US" dirty="0" smtClean="0"/>
              <a:t>Add a new slider class</a:t>
            </a:r>
          </a:p>
          <a:p>
            <a:pPr lvl="1"/>
            <a:r>
              <a:rPr lang="en-US" dirty="0" smtClean="0"/>
              <a:t>The pitch method should read an 88mph slider was thrown</a:t>
            </a:r>
          </a:p>
          <a:p>
            <a:r>
              <a:rPr lang="en-US" dirty="0" smtClean="0"/>
              <a:t>Call the setter in main to update the </a:t>
            </a:r>
            <a:r>
              <a:rPr lang="en-US" dirty="0" err="1" smtClean="0"/>
              <a:t>pitchBehavior</a:t>
            </a:r>
            <a:r>
              <a:rPr lang="en-US" dirty="0" smtClean="0"/>
              <a:t> for the Lefty and throw the pitch</a:t>
            </a:r>
          </a:p>
          <a:p>
            <a:endParaRPr lang="en-US" dirty="0"/>
          </a:p>
          <a:p>
            <a:endParaRPr lang="en-US" dirty="0" smtClean="0"/>
          </a:p>
          <a:p>
            <a:endParaRPr lang="en-US" dirty="0" smtClean="0"/>
          </a:p>
          <a:p>
            <a:endParaRPr lang="en-US" dirty="0"/>
          </a:p>
          <a:p>
            <a:endParaRPr lang="en-US" dirty="0" smtClean="0"/>
          </a:p>
          <a:p>
            <a:r>
              <a:rPr lang="en-US" dirty="0" smtClean="0"/>
              <a:t>Expected Output</a:t>
            </a:r>
          </a:p>
          <a:p>
            <a:pPr lvl="1"/>
            <a:r>
              <a:rPr lang="en-US" dirty="0"/>
              <a:t>A 94mph fastball was thrown</a:t>
            </a:r>
          </a:p>
          <a:p>
            <a:pPr lvl="1"/>
            <a:r>
              <a:rPr lang="en-US" dirty="0"/>
              <a:t>An 80mph curveball was thrown</a:t>
            </a:r>
          </a:p>
          <a:p>
            <a:pPr lvl="1"/>
            <a:r>
              <a:rPr lang="en-US" dirty="0"/>
              <a:t>an 88 mph slider was thrown</a:t>
            </a:r>
          </a:p>
          <a:p>
            <a:endParaRPr lang="en-US" dirty="0" smtClean="0"/>
          </a:p>
          <a:p>
            <a:pPr marL="0" indent="0">
              <a:buNone/>
            </a:pPr>
            <a:endParaRPr lang="en-US" dirty="0" smtClean="0"/>
          </a:p>
          <a:p>
            <a:pPr lvl="1"/>
            <a:endParaRPr lang="en-US" sz="2800" dirty="0" smtClean="0"/>
          </a:p>
        </p:txBody>
      </p:sp>
      <p:pic>
        <p:nvPicPr>
          <p:cNvPr id="5" name="Picture 4"/>
          <p:cNvPicPr>
            <a:picLocks noChangeAspect="1"/>
          </p:cNvPicPr>
          <p:nvPr/>
        </p:nvPicPr>
        <p:blipFill>
          <a:blip r:embed="rId2"/>
          <a:stretch>
            <a:fillRect/>
          </a:stretch>
        </p:blipFill>
        <p:spPr>
          <a:xfrm>
            <a:off x="1459101" y="2966151"/>
            <a:ext cx="8738784" cy="1816826"/>
          </a:xfrm>
          <a:prstGeom prst="rect">
            <a:avLst/>
          </a:prstGeom>
        </p:spPr>
      </p:pic>
    </p:spTree>
    <p:extLst>
      <p:ext uri="{BB962C8B-B14F-4D97-AF65-F5344CB8AC3E}">
        <p14:creationId xmlns:p14="http://schemas.microsoft.com/office/powerpoint/2010/main" val="3492095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0CD23D21CD2D45860F480864B9A058" ma:contentTypeVersion="6" ma:contentTypeDescription="Create a new document." ma:contentTypeScope="" ma:versionID="bbee1ff0cd08fd1b4a8371ebeeeb829f">
  <xsd:schema xmlns:xsd="http://www.w3.org/2001/XMLSchema" xmlns:xs="http://www.w3.org/2001/XMLSchema" xmlns:p="http://schemas.microsoft.com/office/2006/metadata/properties" xmlns:ns2="1ffc5cef-5e13-4ad0-ae05-c40db939f708" xmlns:ns3="e1d2bf11-960d-4bcf-9abd-a58bceb4bb98" targetNamespace="http://schemas.microsoft.com/office/2006/metadata/properties" ma:root="true" ma:fieldsID="1a7d1030bce16f7d3aa7ab20fbe03452" ns2:_="" ns3:_="">
    <xsd:import namespace="1ffc5cef-5e13-4ad0-ae05-c40db939f708"/>
    <xsd:import namespace="e1d2bf11-960d-4bcf-9abd-a58bceb4bb9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fc5cef-5e13-4ad0-ae05-c40db939f7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1d2bf11-960d-4bcf-9abd-a58bceb4bb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A9B743-F809-4016-B8F8-8D64D57E6078}"/>
</file>

<file path=customXml/itemProps2.xml><?xml version="1.0" encoding="utf-8"?>
<ds:datastoreItem xmlns:ds="http://schemas.openxmlformats.org/officeDocument/2006/customXml" ds:itemID="{A52C4AEB-DB54-440A-BA26-858B2EF8BD49}"/>
</file>

<file path=customXml/itemProps3.xml><?xml version="1.0" encoding="utf-8"?>
<ds:datastoreItem xmlns:ds="http://schemas.openxmlformats.org/officeDocument/2006/customXml" ds:itemID="{8FB3C97B-D749-4DF5-AEDA-36A08A3EECC0}"/>
</file>

<file path=docProps/app.xml><?xml version="1.0" encoding="utf-8"?>
<Properties xmlns="http://schemas.openxmlformats.org/officeDocument/2006/extended-properties" xmlns:vt="http://schemas.openxmlformats.org/officeDocument/2006/docPropsVTypes">
  <TotalTime>1201</TotalTime>
  <Words>559</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MIS 321</vt:lpstr>
      <vt:lpstr>Background </vt:lpstr>
      <vt:lpstr>Step 1 </vt:lpstr>
      <vt:lpstr>Step 2 </vt:lpstr>
      <vt:lpstr>Pitching Behavior </vt:lpstr>
      <vt:lpstr>Step 3 </vt:lpstr>
      <vt:lpstr>Step 3 Continued </vt:lpstr>
      <vt:lpstr>Step 3 Continued </vt:lpstr>
      <vt:lpstr>Step 4 </vt:lpstr>
      <vt:lpstr>Step 5 </vt:lpstr>
      <vt:lpstr>Final 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Lucas</dc:creator>
  <cp:lastModifiedBy>Lucas, Jeff S</cp:lastModifiedBy>
  <cp:revision>101</cp:revision>
  <dcterms:created xsi:type="dcterms:W3CDTF">2018-05-11T20:59:43Z</dcterms:created>
  <dcterms:modified xsi:type="dcterms:W3CDTF">2021-02-02T12:59:21Z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0x010100580CD23D21CD2D45860F480864B9A058</vt:lpwstr>
  </property>
</Properties>
</file>