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70" r:id="rId4"/>
    <p:sldId id="282" r:id="rId5"/>
    <p:sldId id="284" r:id="rId6"/>
    <p:sldId id="283" r:id="rId7"/>
    <p:sldId id="288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5" autoAdjust="0"/>
    <p:restoredTop sz="95332" autoAdjust="0"/>
  </p:normalViewPr>
  <p:slideViewPr>
    <p:cSldViewPr snapToGrid="0" snapToObjects="1">
      <p:cViewPr varScale="1">
        <p:scale>
          <a:sx n="47" d="100"/>
          <a:sy n="47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Two-Column Text/Graphic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 smtClean="0"/>
              <a:t>Use This Slide for </a:t>
            </a:r>
            <a:br>
              <a:rPr lang="en-US" dirty="0" smtClean="0"/>
            </a:br>
            <a:r>
              <a:rPr lang="en-US" dirty="0" smtClean="0"/>
              <a:t>New Section 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Graphic Only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fld id="{7D26CA5C-3480-764A-BA0E-09EB070985D9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Use This for Last Slide Only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*Make sure to edit contact info in </a:t>
            </a:r>
            <a:br>
              <a:rPr lang="en-US" dirty="0" smtClean="0"/>
            </a:br>
            <a:r>
              <a:rPr lang="en-US" dirty="0" smtClean="0"/>
              <a:t>lower right-hand corner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</a:rPr>
              <a:t>Information Systems,</a:t>
            </a:r>
            <a:r>
              <a:rPr lang="en-US" sz="1200" b="1" baseline="0" dirty="0" smtClean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 dirty="0" smtClean="0">
                <a:solidFill>
                  <a:schemeClr val="bg1"/>
                </a:solidFill>
              </a:rPr>
              <a:t>Culverhouse College of Business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dirty="0" err="1" smtClean="0">
                <a:solidFill>
                  <a:schemeClr val="bg1"/>
                </a:solidFill>
              </a:rPr>
              <a:t>www.culverhouse.ua.edu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    </a:t>
            </a:r>
            <a:fld id="{7D26CA5C-3480-764A-BA0E-09EB070985D9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321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Theory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a method called </a:t>
            </a:r>
            <a:r>
              <a:rPr lang="en-US" sz="4000" dirty="0" err="1" smtClean="0"/>
              <a:t>TestIsOdd</a:t>
            </a:r>
            <a:endParaRPr lang="en-US" sz="4000" dirty="0" smtClean="0"/>
          </a:p>
          <a:p>
            <a:pPr lvl="1"/>
            <a:r>
              <a:rPr lang="en-US" sz="3200" dirty="0" smtClean="0"/>
              <a:t>Pass in an </a:t>
            </a:r>
            <a:r>
              <a:rPr lang="en-US" sz="3200" dirty="0" err="1" smtClean="0"/>
              <a:t>int</a:t>
            </a:r>
            <a:r>
              <a:rPr lang="en-US" sz="3200" dirty="0" smtClean="0"/>
              <a:t> to the method</a:t>
            </a:r>
          </a:p>
          <a:p>
            <a:pPr lvl="1"/>
            <a:r>
              <a:rPr lang="en-US" sz="3200" dirty="0" smtClean="0"/>
              <a:t>Instantiate a utility object</a:t>
            </a:r>
          </a:p>
          <a:p>
            <a:pPr lvl="1"/>
            <a:r>
              <a:rPr lang="en-US" sz="3200" dirty="0" smtClean="0"/>
              <a:t>Call </a:t>
            </a:r>
            <a:r>
              <a:rPr lang="en-US" sz="3200" dirty="0" err="1" smtClean="0"/>
              <a:t>Assert.True</a:t>
            </a:r>
            <a:r>
              <a:rPr lang="en-US" sz="3200" dirty="0" smtClean="0"/>
              <a:t>(</a:t>
            </a:r>
            <a:r>
              <a:rPr lang="en-US" sz="3200" dirty="0" err="1" smtClean="0"/>
              <a:t>myObject.IsOdd</a:t>
            </a:r>
            <a:r>
              <a:rPr lang="en-US" sz="3200" dirty="0" smtClean="0"/>
              <a:t>(</a:t>
            </a:r>
            <a:r>
              <a:rPr lang="en-US" sz="3200" dirty="0" err="1" smtClean="0"/>
              <a:t>myInt</a:t>
            </a:r>
            <a:r>
              <a:rPr lang="en-US" sz="3200" dirty="0" smtClean="0"/>
              <a:t>));</a:t>
            </a:r>
          </a:p>
          <a:p>
            <a:pPr lvl="1"/>
            <a:r>
              <a:rPr lang="en-US" sz="3200" dirty="0" smtClean="0"/>
              <a:t>Add the [Theory] attribute before the method</a:t>
            </a:r>
          </a:p>
          <a:p>
            <a:pPr lvl="1"/>
            <a:r>
              <a:rPr lang="en-US" sz="3200" dirty="0" smtClean="0"/>
              <a:t>Add Several test cases for the method:</a:t>
            </a:r>
            <a:endParaRPr lang="en-US" sz="3200" dirty="0"/>
          </a:p>
          <a:p>
            <a:pPr marL="457200" lvl="1" indent="0" algn="ctr">
              <a:buNone/>
            </a:pPr>
            <a:r>
              <a:rPr lang="en-US" sz="3200" dirty="0" smtClean="0"/>
              <a:t>[</a:t>
            </a:r>
            <a:r>
              <a:rPr lang="en-US" sz="3200" dirty="0" err="1" smtClean="0"/>
              <a:t>InlineData</a:t>
            </a:r>
            <a:r>
              <a:rPr lang="en-US" sz="3200" dirty="0" smtClean="0"/>
              <a:t>(3)]</a:t>
            </a:r>
          </a:p>
          <a:p>
            <a:pPr marL="457200" lvl="1" indent="0" algn="ctr">
              <a:buNone/>
            </a:pPr>
            <a:r>
              <a:rPr lang="en-US" sz="3200" dirty="0" smtClean="0"/>
              <a:t>[</a:t>
            </a:r>
            <a:r>
              <a:rPr lang="en-US" sz="3200" dirty="0" err="1" smtClean="0"/>
              <a:t>InlineData</a:t>
            </a:r>
            <a:r>
              <a:rPr lang="en-US" sz="3200" dirty="0" smtClean="0"/>
              <a:t>(9)]</a:t>
            </a:r>
          </a:p>
          <a:p>
            <a:pPr marL="457200" lvl="1" indent="0" algn="ctr">
              <a:buNone/>
            </a:pPr>
            <a:r>
              <a:rPr lang="en-US" sz="3200" dirty="0" smtClean="0"/>
              <a:t>[</a:t>
            </a:r>
            <a:r>
              <a:rPr lang="en-US" sz="3200" dirty="0" err="1" smtClean="0"/>
              <a:t>InlineData</a:t>
            </a:r>
            <a:r>
              <a:rPr lang="en-US" sz="3200" dirty="0" smtClean="0"/>
              <a:t>(12)]</a:t>
            </a:r>
          </a:p>
        </p:txBody>
      </p:sp>
    </p:spTree>
    <p:extLst>
      <p:ext uri="{BB962C8B-B14F-4D97-AF65-F5344CB8AC3E}">
        <p14:creationId xmlns:p14="http://schemas.microsoft.com/office/powerpoint/2010/main" val="230437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Program To Test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Create a console app</a:t>
            </a:r>
          </a:p>
          <a:p>
            <a:r>
              <a:rPr lang="en-US" sz="4000" dirty="0" smtClean="0"/>
              <a:t>Create a Utility class</a:t>
            </a:r>
          </a:p>
          <a:p>
            <a:r>
              <a:rPr lang="en-US" sz="4000" dirty="0" smtClean="0"/>
              <a:t>Create an Add method that accepts two </a:t>
            </a:r>
            <a:r>
              <a:rPr lang="en-US" sz="4000" dirty="0" err="1" smtClean="0"/>
              <a:t>int</a:t>
            </a:r>
            <a:r>
              <a:rPr lang="en-US" sz="4000" dirty="0" smtClean="0"/>
              <a:t> and returns the sum</a:t>
            </a:r>
          </a:p>
          <a:p>
            <a:r>
              <a:rPr lang="en-US" sz="4000" dirty="0" smtClean="0"/>
              <a:t>Create a Subtract method that accepts two </a:t>
            </a:r>
            <a:r>
              <a:rPr lang="en-US" sz="4000" dirty="0" err="1" smtClean="0"/>
              <a:t>ints</a:t>
            </a:r>
            <a:r>
              <a:rPr lang="en-US" sz="4000" dirty="0" smtClean="0"/>
              <a:t> and returns the difference</a:t>
            </a:r>
          </a:p>
          <a:p>
            <a:r>
              <a:rPr lang="en-US" sz="4000" dirty="0" smtClean="0"/>
              <a:t>Create an </a:t>
            </a:r>
            <a:r>
              <a:rPr lang="en-US" sz="4000" dirty="0" err="1" smtClean="0"/>
              <a:t>IsOdd</a:t>
            </a:r>
            <a:r>
              <a:rPr lang="en-US" sz="4000" dirty="0" smtClean="0"/>
              <a:t> method that accepts an </a:t>
            </a:r>
            <a:r>
              <a:rPr lang="en-US" sz="4000" dirty="0" err="1" smtClean="0"/>
              <a:t>int</a:t>
            </a:r>
            <a:r>
              <a:rPr lang="en-US" sz="4000" dirty="0" smtClean="0"/>
              <a:t> and returns a bool of true if the number is odd and false if it is even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908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Packages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Microsoft.NET.Test.Sdk</a:t>
            </a:r>
            <a:endParaRPr lang="en-US" sz="4000" dirty="0" smtClean="0"/>
          </a:p>
          <a:p>
            <a:r>
              <a:rPr lang="en-US" sz="4000" dirty="0" err="1" smtClean="0"/>
              <a:t>xunit</a:t>
            </a:r>
            <a:endParaRPr lang="en-US" sz="4000" dirty="0" smtClean="0"/>
          </a:p>
          <a:p>
            <a:r>
              <a:rPr lang="en-US" sz="4000" dirty="0" err="1" smtClean="0"/>
              <a:t>xunit.runner.visualstudio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64922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If you tried to run your app or build your app at this point it would fail.</a:t>
            </a:r>
          </a:p>
          <a:p>
            <a:r>
              <a:rPr lang="en-US" sz="4000" dirty="0" smtClean="0"/>
              <a:t>You now have two entry points into your app.  Main and the test harness you just created.</a:t>
            </a:r>
          </a:p>
          <a:p>
            <a:r>
              <a:rPr lang="en-US" sz="4000" dirty="0" smtClean="0"/>
              <a:t>To correct, in your </a:t>
            </a:r>
            <a:r>
              <a:rPr lang="en-US" sz="4000" dirty="0" err="1" smtClean="0"/>
              <a:t>csproj</a:t>
            </a:r>
            <a:r>
              <a:rPr lang="en-US" sz="4000" dirty="0" smtClean="0"/>
              <a:t> file, below the </a:t>
            </a:r>
            <a:r>
              <a:rPr lang="en-US" sz="4000" dirty="0" err="1" smtClean="0"/>
              <a:t>TargetFramework</a:t>
            </a:r>
            <a:r>
              <a:rPr lang="en-US" sz="4000" dirty="0" smtClean="0"/>
              <a:t> line add the following:</a:t>
            </a:r>
          </a:p>
          <a:p>
            <a:pPr marL="0" indent="0" algn="ctr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GenerateProgramFile</a:t>
            </a:r>
            <a:r>
              <a:rPr lang="en-US" sz="2400" dirty="0" smtClean="0"/>
              <a:t>&gt;false&lt;/</a:t>
            </a:r>
            <a:r>
              <a:rPr lang="en-US" sz="2400" dirty="0" err="1" smtClean="0"/>
              <a:t>GenerateProgramFile</a:t>
            </a:r>
            <a:r>
              <a:rPr lang="en-US" sz="24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452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Entry Points – Example </a:t>
            </a:r>
            <a:r>
              <a:rPr lang="en-US" dirty="0" err="1" smtClean="0"/>
              <a:t>csproj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2" y="1466637"/>
            <a:ext cx="10220566" cy="42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Test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Create a tests folder</a:t>
            </a:r>
          </a:p>
          <a:p>
            <a:r>
              <a:rPr lang="en-US" sz="4000" dirty="0" smtClean="0"/>
              <a:t>Create new class in the tests folder.  Name the class </a:t>
            </a:r>
            <a:r>
              <a:rPr lang="en-US" sz="4000" dirty="0" err="1" smtClean="0"/>
              <a:t>Test_Utility</a:t>
            </a:r>
            <a:endParaRPr lang="en-US" sz="4000" dirty="0" smtClean="0"/>
          </a:p>
          <a:p>
            <a:r>
              <a:rPr lang="en-US" sz="4000" dirty="0" smtClean="0"/>
              <a:t>Add using </a:t>
            </a:r>
            <a:r>
              <a:rPr lang="en-US" sz="4000" dirty="0" err="1" smtClean="0"/>
              <a:t>Xunit</a:t>
            </a:r>
            <a:r>
              <a:rPr lang="en-US" sz="4000" dirty="0" smtClean="0"/>
              <a:t>; statement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116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AAA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Before we write our first test, let’s understand the typical pattern for writing test methods</a:t>
            </a:r>
          </a:p>
          <a:p>
            <a:pPr lvl="1"/>
            <a:r>
              <a:rPr lang="en-US" sz="3600" dirty="0" smtClean="0"/>
              <a:t>Arrange – Initialize objects and set data values that will be passed to the method being tested</a:t>
            </a:r>
          </a:p>
          <a:p>
            <a:pPr lvl="1"/>
            <a:r>
              <a:rPr lang="en-US" sz="3600" dirty="0" smtClean="0"/>
              <a:t>Act – Invoke the method being tested</a:t>
            </a:r>
          </a:p>
          <a:p>
            <a:pPr lvl="1"/>
            <a:r>
              <a:rPr lang="en-US" sz="3600" dirty="0" smtClean="0"/>
              <a:t>Assert – Verify the method being tested provided expected results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49080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First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Create a method called </a:t>
            </a:r>
            <a:r>
              <a:rPr lang="en-US" sz="4000" dirty="0" err="1" smtClean="0"/>
              <a:t>Test_Add</a:t>
            </a:r>
            <a:endParaRPr lang="en-US" sz="4000" dirty="0" smtClean="0"/>
          </a:p>
          <a:p>
            <a:pPr lvl="1"/>
            <a:r>
              <a:rPr lang="en-US" sz="3600" dirty="0"/>
              <a:t>Add the [Fact] attribute before the method </a:t>
            </a:r>
            <a:r>
              <a:rPr lang="en-US" sz="3600" dirty="0" smtClean="0"/>
              <a:t>header</a:t>
            </a:r>
            <a:endParaRPr lang="en-US" sz="4000" dirty="0" smtClean="0"/>
          </a:p>
          <a:p>
            <a:pPr lvl="1"/>
            <a:r>
              <a:rPr lang="en-US" sz="3600" dirty="0" smtClean="0"/>
              <a:t>Arrange</a:t>
            </a:r>
          </a:p>
          <a:p>
            <a:pPr lvl="2"/>
            <a:r>
              <a:rPr lang="en-US" sz="3200" dirty="0" smtClean="0"/>
              <a:t>Instantiate a Utility object</a:t>
            </a:r>
          </a:p>
          <a:p>
            <a:pPr lvl="2"/>
            <a:r>
              <a:rPr lang="en-US" sz="3200" dirty="0" smtClean="0"/>
              <a:t>Set </a:t>
            </a:r>
            <a:r>
              <a:rPr lang="en-US" sz="3200" dirty="0" err="1" smtClean="0"/>
              <a:t>int</a:t>
            </a:r>
            <a:r>
              <a:rPr lang="en-US" sz="3200" dirty="0" smtClean="0"/>
              <a:t> variable called expected = 4</a:t>
            </a:r>
          </a:p>
          <a:p>
            <a:pPr lvl="1"/>
            <a:r>
              <a:rPr lang="en-US" sz="3600" dirty="0" smtClean="0"/>
              <a:t>Act</a:t>
            </a:r>
          </a:p>
          <a:p>
            <a:pPr lvl="2"/>
            <a:r>
              <a:rPr lang="en-US" sz="3200" dirty="0" smtClean="0"/>
              <a:t>Set </a:t>
            </a:r>
            <a:r>
              <a:rPr lang="en-US" sz="3200" dirty="0" err="1" smtClean="0"/>
              <a:t>int</a:t>
            </a:r>
            <a:r>
              <a:rPr lang="en-US" sz="3200" dirty="0" smtClean="0"/>
              <a:t> variable called actual </a:t>
            </a:r>
            <a:r>
              <a:rPr lang="en-US" sz="3200" dirty="0"/>
              <a:t>to  </a:t>
            </a:r>
            <a:r>
              <a:rPr lang="en-US" sz="3200" dirty="0" err="1"/>
              <a:t>myObject.Add</a:t>
            </a:r>
            <a:r>
              <a:rPr lang="en-US" sz="3200" dirty="0"/>
              <a:t>(3,1</a:t>
            </a:r>
            <a:r>
              <a:rPr lang="en-US" sz="3200" dirty="0" smtClean="0"/>
              <a:t>);</a:t>
            </a:r>
          </a:p>
          <a:p>
            <a:pPr lvl="1"/>
            <a:r>
              <a:rPr lang="en-US" sz="3600" dirty="0" smtClean="0"/>
              <a:t>Assert</a:t>
            </a:r>
          </a:p>
          <a:p>
            <a:pPr lvl="2"/>
            <a:r>
              <a:rPr lang="en-US" sz="3200" dirty="0" smtClean="0"/>
              <a:t>Call the Assert method and determine if the actual amount equals the expected amount.  i.e.</a:t>
            </a:r>
          </a:p>
          <a:p>
            <a:pPr marL="914400" lvl="2" indent="0">
              <a:buNone/>
            </a:pPr>
            <a:r>
              <a:rPr lang="en-US" sz="3200" dirty="0"/>
              <a:t>	</a:t>
            </a:r>
            <a:r>
              <a:rPr lang="en-US" sz="3600" dirty="0" err="1" smtClean="0"/>
              <a:t>Assert.Equal</a:t>
            </a:r>
            <a:r>
              <a:rPr lang="en-US" sz="3600" dirty="0" smtClean="0"/>
              <a:t>(expected, actual);</a:t>
            </a:r>
          </a:p>
        </p:txBody>
      </p:sp>
    </p:spTree>
    <p:extLst>
      <p:ext uri="{BB962C8B-B14F-4D97-AF65-F5344CB8AC3E}">
        <p14:creationId xmlns:p14="http://schemas.microsoft.com/office/powerpoint/2010/main" val="69291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 Vs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xUnit</a:t>
            </a:r>
            <a:r>
              <a:rPr lang="en-US" sz="4000" dirty="0" smtClean="0"/>
              <a:t> supports 2 types of unit tests: facts and theories.</a:t>
            </a:r>
          </a:p>
          <a:p>
            <a:pPr lvl="1"/>
            <a:r>
              <a:rPr lang="en-US" sz="3600" dirty="0" smtClean="0"/>
              <a:t>Facts are used to test invariant conditions</a:t>
            </a:r>
          </a:p>
          <a:p>
            <a:pPr lvl="1"/>
            <a:r>
              <a:rPr lang="en-US" sz="3600" dirty="0" smtClean="0"/>
              <a:t>Theories are tests that are true for a particular set of data passed as argument to the method</a:t>
            </a:r>
          </a:p>
          <a:p>
            <a:pPr lvl="1"/>
            <a:r>
              <a:rPr lang="en-US" sz="3600" dirty="0" smtClean="0"/>
              <a:t>Typically use the [Fact] attribute to write unit tests that have no method arguments</a:t>
            </a:r>
          </a:p>
        </p:txBody>
      </p:sp>
    </p:spTree>
    <p:extLst>
      <p:ext uri="{BB962C8B-B14F-4D97-AF65-F5344CB8AC3E}">
        <p14:creationId xmlns:p14="http://schemas.microsoft.com/office/powerpoint/2010/main" val="303684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CD23D21CD2D45860F480864B9A058" ma:contentTypeVersion="6" ma:contentTypeDescription="Create a new document." ma:contentTypeScope="" ma:versionID="bbee1ff0cd08fd1b4a8371ebeeeb829f">
  <xsd:schema xmlns:xsd="http://www.w3.org/2001/XMLSchema" xmlns:xs="http://www.w3.org/2001/XMLSchema" xmlns:p="http://schemas.microsoft.com/office/2006/metadata/properties" xmlns:ns2="1ffc5cef-5e13-4ad0-ae05-c40db939f708" xmlns:ns3="e1d2bf11-960d-4bcf-9abd-a58bceb4bb98" targetNamespace="http://schemas.microsoft.com/office/2006/metadata/properties" ma:root="true" ma:fieldsID="1a7d1030bce16f7d3aa7ab20fbe03452" ns2:_="" ns3:_="">
    <xsd:import namespace="1ffc5cef-5e13-4ad0-ae05-c40db939f708"/>
    <xsd:import namespace="e1d2bf11-960d-4bcf-9abd-a58bceb4b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c5cef-5e13-4ad0-ae05-c40db939f7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2bf11-960d-4bcf-9abd-a58bceb4bb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005094-72FB-4C78-895D-B2AA0122C4BA}"/>
</file>

<file path=customXml/itemProps2.xml><?xml version="1.0" encoding="utf-8"?>
<ds:datastoreItem xmlns:ds="http://schemas.openxmlformats.org/officeDocument/2006/customXml" ds:itemID="{2D4F008F-3B9D-431B-A237-613E557400A1}"/>
</file>

<file path=customXml/itemProps3.xml><?xml version="1.0" encoding="utf-8"?>
<ds:datastoreItem xmlns:ds="http://schemas.openxmlformats.org/officeDocument/2006/customXml" ds:itemID="{2BCB8AFC-4407-4070-9DB4-6170C7BBB905}"/>
</file>

<file path=docProps/app.xml><?xml version="1.0" encoding="utf-8"?>
<Properties xmlns="http://schemas.openxmlformats.org/officeDocument/2006/extended-properties" xmlns:vt="http://schemas.openxmlformats.org/officeDocument/2006/docPropsVTypes">
  <TotalTime>8539</TotalTime>
  <Words>384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MIS 321</vt:lpstr>
      <vt:lpstr>Create A Program To Test </vt:lpstr>
      <vt:lpstr>Install Packages </vt:lpstr>
      <vt:lpstr>Multiple Entry Points</vt:lpstr>
      <vt:lpstr>Multiple Entry Points – Example csproj File</vt:lpstr>
      <vt:lpstr>Add A Test Class</vt:lpstr>
      <vt:lpstr>The AAA Pattern</vt:lpstr>
      <vt:lpstr>Write First Test</vt:lpstr>
      <vt:lpstr>Fact Vs Theory</vt:lpstr>
      <vt:lpstr>Create Theory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Lucas, Jeff S</cp:lastModifiedBy>
  <cp:revision>89</cp:revision>
  <dcterms:created xsi:type="dcterms:W3CDTF">2018-05-11T20:59:43Z</dcterms:created>
  <dcterms:modified xsi:type="dcterms:W3CDTF">2021-03-24T19:40:19Z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0x010100580CD23D21CD2D45860F480864B9A058</vt:lpwstr>
  </property>
</Properties>
</file>