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5"/>
  </p:notesMasterIdLst>
  <p:sldIdLst>
    <p:sldId id="256" r:id="rId2"/>
    <p:sldId id="257" r:id="rId3"/>
    <p:sldId id="295" r:id="rId4"/>
    <p:sldId id="304" r:id="rId5"/>
    <p:sldId id="296" r:id="rId6"/>
    <p:sldId id="297" r:id="rId7"/>
    <p:sldId id="298" r:id="rId8"/>
    <p:sldId id="299" r:id="rId9"/>
    <p:sldId id="293" r:id="rId10"/>
    <p:sldId id="307" r:id="rId11"/>
    <p:sldId id="306" r:id="rId12"/>
    <p:sldId id="305" r:id="rId13"/>
    <p:sldId id="310" r:id="rId14"/>
    <p:sldId id="312" r:id="rId15"/>
    <p:sldId id="313" r:id="rId16"/>
    <p:sldId id="311" r:id="rId17"/>
    <p:sldId id="317" r:id="rId18"/>
    <p:sldId id="314" r:id="rId19"/>
    <p:sldId id="308" r:id="rId20"/>
    <p:sldId id="289" r:id="rId21"/>
    <p:sldId id="290" r:id="rId22"/>
    <p:sldId id="291" r:id="rId23"/>
    <p:sldId id="300" r:id="rId24"/>
    <p:sldId id="301" r:id="rId25"/>
    <p:sldId id="302" r:id="rId26"/>
    <p:sldId id="303" r:id="rId27"/>
    <p:sldId id="292" r:id="rId28"/>
    <p:sldId id="315" r:id="rId29"/>
    <p:sldId id="316" r:id="rId30"/>
    <p:sldId id="318" r:id="rId31"/>
    <p:sldId id="319" r:id="rId32"/>
    <p:sldId id="320" r:id="rId33"/>
    <p:sldId id="321" r:id="rId34"/>
    <p:sldId id="326" r:id="rId35"/>
    <p:sldId id="329" r:id="rId36"/>
    <p:sldId id="322" r:id="rId37"/>
    <p:sldId id="323" r:id="rId38"/>
    <p:sldId id="327" r:id="rId39"/>
    <p:sldId id="330" r:id="rId40"/>
    <p:sldId id="331" r:id="rId41"/>
    <p:sldId id="332" r:id="rId42"/>
    <p:sldId id="333" r:id="rId43"/>
    <p:sldId id="334" r:id="rId44"/>
    <p:sldId id="335" r:id="rId45"/>
    <p:sldId id="338" r:id="rId46"/>
    <p:sldId id="339" r:id="rId47"/>
    <p:sldId id="340" r:id="rId48"/>
    <p:sldId id="341" r:id="rId49"/>
    <p:sldId id="342" r:id="rId50"/>
    <p:sldId id="345" r:id="rId51"/>
    <p:sldId id="346" r:id="rId52"/>
    <p:sldId id="347" r:id="rId53"/>
    <p:sldId id="348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5"/>
    <p:restoredTop sz="94662"/>
  </p:normalViewPr>
  <p:slideViewPr>
    <p:cSldViewPr snapToGrid="0">
      <p:cViewPr varScale="1">
        <p:scale>
          <a:sx n="59" d="100"/>
          <a:sy n="59" d="100"/>
        </p:scale>
        <p:origin x="9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7EC34-75B1-3646-8C6E-FE514284F522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0551B-922E-594C-915E-47B528ED9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6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06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4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  <p:pic>
        <p:nvPicPr>
          <p:cNvPr id="2510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00" y="469900"/>
            <a:ext cx="1612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3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4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5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7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CE32-E805-4F51-981E-BECB94E410F1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4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Arvores Binárias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D.Sc</a:t>
            </a:r>
            <a:r>
              <a:rPr lang="pt-BR" dirty="0" smtClean="0"/>
              <a:t>. Saulo Ribeiro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3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72955" y="900753"/>
            <a:ext cx="11080845" cy="5813946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smtClean="0">
                <a:solidFill>
                  <a:srgbClr val="FF0000"/>
                </a:solidFill>
              </a:rPr>
              <a:t>altura (h)</a:t>
            </a:r>
            <a:r>
              <a:rPr lang="pt-BR" dirty="0" smtClean="0"/>
              <a:t> de uma árvore binária é a longitude do maior caminho. Ou o números de vezes que se aplica a relação pai/filho no maior caminho( igual ao número de ramos/galhos).</a:t>
            </a:r>
          </a:p>
          <a:p>
            <a:r>
              <a:rPr lang="pt-BR" dirty="0" smtClean="0"/>
              <a:t>A altura de uma folha é 0. Pode se considerar que a altura de uma árvore vazia é -1, para facilitar na implementação.</a:t>
            </a:r>
          </a:p>
          <a:p>
            <a:r>
              <a:rPr lang="pt-BR" dirty="0" smtClean="0"/>
              <a:t>O peso de uma árvore é o número de elementos desta árvore. Recursivamente se pode definir como a soma dos pesos das </a:t>
            </a:r>
            <a:r>
              <a:rPr lang="pt-BR" dirty="0" err="1" smtClean="0"/>
              <a:t>subarvores</a:t>
            </a:r>
            <a:r>
              <a:rPr lang="pt-BR" dirty="0" smtClean="0"/>
              <a:t> mais 1.</a:t>
            </a:r>
          </a:p>
          <a:p>
            <a:r>
              <a:rPr lang="pt-BR" dirty="0" smtClean="0"/>
              <a:t>De acordo com a definição, o peso de uma árvore vazia é zero.</a:t>
            </a:r>
          </a:p>
          <a:p>
            <a:r>
              <a:rPr lang="pt-BR" dirty="0" smtClean="0"/>
              <a:t>O nível de um elemento dentro da árvore binária se define como a longitude do caminho que parte da raiz e chega até esse elemento. Desta forma, o nível da raiz é 0, e o nível de qualquer elemento é o nível de seu pai mais 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2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72955" y="900753"/>
            <a:ext cx="11080845" cy="58139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altura da árvore é 3, que coincide com a altura do nó a.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O peso da árvore é 8.</a:t>
            </a:r>
          </a:p>
          <a:p>
            <a:pPr marL="0" indent="0">
              <a:buNone/>
            </a:pPr>
            <a:r>
              <a:rPr lang="pt-BR" dirty="0" smtClean="0"/>
              <a:t>O elemento “a” é a raiz da árvore.</a:t>
            </a:r>
          </a:p>
          <a:p>
            <a:pPr marL="0" indent="0">
              <a:buNone/>
            </a:pPr>
            <a:r>
              <a:rPr lang="pt-BR" dirty="0" smtClean="0"/>
              <a:t>A altura de (</a:t>
            </a:r>
            <a:r>
              <a:rPr lang="pt-BR" dirty="0" err="1" smtClean="0"/>
              <a:t>d,f,g,h</a:t>
            </a:r>
            <a:r>
              <a:rPr lang="pt-BR" dirty="0" smtClean="0"/>
              <a:t>) é 0, de (</a:t>
            </a:r>
            <a:r>
              <a:rPr lang="pt-BR" dirty="0" err="1" smtClean="0"/>
              <a:t>e,c</a:t>
            </a:r>
            <a:r>
              <a:rPr lang="pt-BR" dirty="0" smtClean="0"/>
              <a:t>) é 1, de (b é 2) e de a é 3.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854665" y="1498079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a</a:t>
            </a:r>
            <a:endParaRPr lang="pt-BR" sz="4000" b="1" dirty="0"/>
          </a:p>
        </p:txBody>
      </p:sp>
      <p:sp>
        <p:nvSpPr>
          <p:cNvPr id="6" name="Elipse 5"/>
          <p:cNvSpPr/>
          <p:nvPr/>
        </p:nvSpPr>
        <p:spPr>
          <a:xfrm>
            <a:off x="1649111" y="2213212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sp>
        <p:nvSpPr>
          <p:cNvPr id="7" name="Elipse 6"/>
          <p:cNvSpPr/>
          <p:nvPr/>
        </p:nvSpPr>
        <p:spPr>
          <a:xfrm>
            <a:off x="4280857" y="2213212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c</a:t>
            </a:r>
            <a:endParaRPr lang="pt-BR" sz="4000" b="1" dirty="0"/>
          </a:p>
        </p:txBody>
      </p:sp>
      <p:sp>
        <p:nvSpPr>
          <p:cNvPr id="8" name="Elipse 7"/>
          <p:cNvSpPr/>
          <p:nvPr/>
        </p:nvSpPr>
        <p:spPr>
          <a:xfrm>
            <a:off x="549326" y="2928344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d</a:t>
            </a:r>
            <a:endParaRPr lang="pt-BR" sz="4000" b="1" dirty="0"/>
          </a:p>
        </p:txBody>
      </p:sp>
      <p:sp>
        <p:nvSpPr>
          <p:cNvPr id="9" name="Elipse 8"/>
          <p:cNvSpPr/>
          <p:nvPr/>
        </p:nvSpPr>
        <p:spPr>
          <a:xfrm>
            <a:off x="2738656" y="2928345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e</a:t>
            </a:r>
          </a:p>
        </p:txBody>
      </p:sp>
      <p:sp>
        <p:nvSpPr>
          <p:cNvPr id="10" name="Elipse 9"/>
          <p:cNvSpPr/>
          <p:nvPr/>
        </p:nvSpPr>
        <p:spPr>
          <a:xfrm>
            <a:off x="5490956" y="2928344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h</a:t>
            </a:r>
            <a:endParaRPr lang="pt-BR" sz="4000" b="1" dirty="0"/>
          </a:p>
        </p:txBody>
      </p:sp>
      <p:sp>
        <p:nvSpPr>
          <p:cNvPr id="11" name="Elipse 10"/>
          <p:cNvSpPr/>
          <p:nvPr/>
        </p:nvSpPr>
        <p:spPr>
          <a:xfrm>
            <a:off x="1761704" y="3839569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sp>
        <p:nvSpPr>
          <p:cNvPr id="12" name="Elipse 11"/>
          <p:cNvSpPr/>
          <p:nvPr/>
        </p:nvSpPr>
        <p:spPr>
          <a:xfrm>
            <a:off x="3848678" y="3839570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2284531" y="1931845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1"/>
          </p:cNvCxnSpPr>
          <p:nvPr/>
        </p:nvCxnSpPr>
        <p:spPr>
          <a:xfrm flipH="1" flipV="1">
            <a:off x="3719023" y="1963855"/>
            <a:ext cx="688416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7"/>
            <a:endCxn id="6" idx="3"/>
          </p:cNvCxnSpPr>
          <p:nvPr/>
        </p:nvCxnSpPr>
        <p:spPr>
          <a:xfrm flipV="1">
            <a:off x="1287102" y="2693535"/>
            <a:ext cx="488591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1"/>
            <a:endCxn id="6" idx="5"/>
          </p:cNvCxnSpPr>
          <p:nvPr/>
        </p:nvCxnSpPr>
        <p:spPr>
          <a:xfrm flipH="1" flipV="1">
            <a:off x="2386887" y="2693535"/>
            <a:ext cx="478351" cy="3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1" idx="7"/>
            <a:endCxn id="9" idx="3"/>
          </p:cNvCxnSpPr>
          <p:nvPr/>
        </p:nvCxnSpPr>
        <p:spPr>
          <a:xfrm flipV="1">
            <a:off x="2499480" y="3408668"/>
            <a:ext cx="365758" cy="5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2" idx="1"/>
            <a:endCxn id="9" idx="5"/>
          </p:cNvCxnSpPr>
          <p:nvPr/>
        </p:nvCxnSpPr>
        <p:spPr>
          <a:xfrm flipH="1" flipV="1">
            <a:off x="3476432" y="3408668"/>
            <a:ext cx="498828" cy="51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0" idx="1"/>
            <a:endCxn id="7" idx="5"/>
          </p:cNvCxnSpPr>
          <p:nvPr/>
        </p:nvCxnSpPr>
        <p:spPr>
          <a:xfrm flipH="1" flipV="1">
            <a:off x="5018633" y="2693535"/>
            <a:ext cx="598905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848678" y="1705970"/>
            <a:ext cx="3234510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212843" y="1534952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0</a:t>
            </a:r>
            <a:endParaRPr lang="pt-BR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5145215" y="2494578"/>
            <a:ext cx="193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7212842" y="2267804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1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6355314" y="3209710"/>
            <a:ext cx="727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713036" y="4120935"/>
            <a:ext cx="2370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212842" y="3890033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3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12841" y="3070325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3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7922"/>
          </a:xfrm>
        </p:spPr>
        <p:txBody>
          <a:bodyPr/>
          <a:lstStyle/>
          <a:p>
            <a:r>
              <a:rPr lang="pt-BR" dirty="0"/>
              <a:t>Conceitos ligados a Árvore Binária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682388"/>
            <a:ext cx="12192000" cy="5895833"/>
          </a:xfrm>
        </p:spPr>
        <p:txBody>
          <a:bodyPr>
            <a:normAutofit/>
          </a:bodyPr>
          <a:lstStyle/>
          <a:p>
            <a:r>
              <a:rPr lang="pt-BR" dirty="0" smtClean="0"/>
              <a:t>Uma árvore binária é </a:t>
            </a:r>
            <a:r>
              <a:rPr lang="pt-BR" dirty="0" smtClean="0">
                <a:solidFill>
                  <a:srgbClr val="FF0000"/>
                </a:solidFill>
              </a:rPr>
              <a:t>completa, </a:t>
            </a:r>
            <a:r>
              <a:rPr lang="pt-BR" dirty="0" smtClean="0"/>
              <a:t>se todo elemento não terminal tem associado exatamente duas </a:t>
            </a:r>
            <a:r>
              <a:rPr lang="pt-BR" dirty="0" err="1" smtClean="0"/>
              <a:t>subarvores</a:t>
            </a:r>
            <a:r>
              <a:rPr lang="pt-BR" dirty="0" smtClean="0"/>
              <a:t> não vazias. Isto é, ou este elemento tem as duas </a:t>
            </a:r>
            <a:r>
              <a:rPr lang="pt-BR" dirty="0" err="1" smtClean="0"/>
              <a:t>subarvores</a:t>
            </a:r>
            <a:r>
              <a:rPr lang="pt-BR" dirty="0" smtClean="0"/>
              <a:t> ou não tem nenhuma.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Arvore binária incompleta                        Arvore binária completa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8177292" y="1825625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a</a:t>
            </a:r>
            <a:endParaRPr lang="pt-BR" sz="4000" b="1" dirty="0"/>
          </a:p>
        </p:txBody>
      </p:sp>
      <p:sp>
        <p:nvSpPr>
          <p:cNvPr id="6" name="Elipse 5"/>
          <p:cNvSpPr/>
          <p:nvPr/>
        </p:nvSpPr>
        <p:spPr>
          <a:xfrm>
            <a:off x="6971738" y="2540758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sp>
        <p:nvSpPr>
          <p:cNvPr id="7" name="Elipse 6"/>
          <p:cNvSpPr/>
          <p:nvPr/>
        </p:nvSpPr>
        <p:spPr>
          <a:xfrm>
            <a:off x="9603484" y="2540758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c</a:t>
            </a:r>
            <a:endParaRPr lang="pt-BR" sz="4000" b="1" dirty="0"/>
          </a:p>
        </p:txBody>
      </p:sp>
      <p:sp>
        <p:nvSpPr>
          <p:cNvPr id="8" name="Elipse 7"/>
          <p:cNvSpPr/>
          <p:nvPr/>
        </p:nvSpPr>
        <p:spPr>
          <a:xfrm>
            <a:off x="5871953" y="3255890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d</a:t>
            </a:r>
            <a:endParaRPr lang="pt-BR" sz="4000" b="1" dirty="0"/>
          </a:p>
        </p:txBody>
      </p:sp>
      <p:sp>
        <p:nvSpPr>
          <p:cNvPr id="9" name="Elipse 8"/>
          <p:cNvSpPr/>
          <p:nvPr/>
        </p:nvSpPr>
        <p:spPr>
          <a:xfrm>
            <a:off x="8061283" y="3255891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7084331" y="4167115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sp>
        <p:nvSpPr>
          <p:cNvPr id="12" name="Elipse 11"/>
          <p:cNvSpPr/>
          <p:nvPr/>
        </p:nvSpPr>
        <p:spPr>
          <a:xfrm>
            <a:off x="9171305" y="4167116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7607158" y="2259391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1"/>
          </p:cNvCxnSpPr>
          <p:nvPr/>
        </p:nvCxnSpPr>
        <p:spPr>
          <a:xfrm flipH="1" flipV="1">
            <a:off x="9041650" y="2291401"/>
            <a:ext cx="688416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7"/>
            <a:endCxn id="6" idx="3"/>
          </p:cNvCxnSpPr>
          <p:nvPr/>
        </p:nvCxnSpPr>
        <p:spPr>
          <a:xfrm flipV="1">
            <a:off x="6609729" y="3021081"/>
            <a:ext cx="488591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1"/>
            <a:endCxn id="6" idx="5"/>
          </p:cNvCxnSpPr>
          <p:nvPr/>
        </p:nvCxnSpPr>
        <p:spPr>
          <a:xfrm flipH="1" flipV="1">
            <a:off x="7709514" y="3021081"/>
            <a:ext cx="478351" cy="3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1" idx="7"/>
            <a:endCxn id="9" idx="3"/>
          </p:cNvCxnSpPr>
          <p:nvPr/>
        </p:nvCxnSpPr>
        <p:spPr>
          <a:xfrm flipV="1">
            <a:off x="7822107" y="3736214"/>
            <a:ext cx="365758" cy="5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2" idx="1"/>
            <a:endCxn id="9" idx="5"/>
          </p:cNvCxnSpPr>
          <p:nvPr/>
        </p:nvCxnSpPr>
        <p:spPr>
          <a:xfrm flipH="1" flipV="1">
            <a:off x="8799059" y="3736214"/>
            <a:ext cx="498828" cy="51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270652" y="1825625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a</a:t>
            </a:r>
            <a:endParaRPr lang="pt-BR" sz="4000" b="1" dirty="0"/>
          </a:p>
        </p:txBody>
      </p:sp>
      <p:sp>
        <p:nvSpPr>
          <p:cNvPr id="21" name="Elipse 20"/>
          <p:cNvSpPr/>
          <p:nvPr/>
        </p:nvSpPr>
        <p:spPr>
          <a:xfrm>
            <a:off x="1065098" y="2540758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sp>
        <p:nvSpPr>
          <p:cNvPr id="22" name="Elipse 21"/>
          <p:cNvSpPr/>
          <p:nvPr/>
        </p:nvSpPr>
        <p:spPr>
          <a:xfrm>
            <a:off x="3696844" y="2540758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c</a:t>
            </a:r>
            <a:endParaRPr lang="pt-BR" sz="4000" b="1" dirty="0"/>
          </a:p>
        </p:txBody>
      </p:sp>
      <p:sp>
        <p:nvSpPr>
          <p:cNvPr id="23" name="Elipse 22"/>
          <p:cNvSpPr/>
          <p:nvPr/>
        </p:nvSpPr>
        <p:spPr>
          <a:xfrm>
            <a:off x="-34687" y="3255890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d</a:t>
            </a:r>
            <a:endParaRPr lang="pt-BR" sz="4000" b="1" dirty="0"/>
          </a:p>
        </p:txBody>
      </p:sp>
      <p:sp>
        <p:nvSpPr>
          <p:cNvPr id="24" name="Elipse 23"/>
          <p:cNvSpPr/>
          <p:nvPr/>
        </p:nvSpPr>
        <p:spPr>
          <a:xfrm>
            <a:off x="2154643" y="3255891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e</a:t>
            </a:r>
          </a:p>
        </p:txBody>
      </p:sp>
      <p:sp>
        <p:nvSpPr>
          <p:cNvPr id="27" name="Elipse 26"/>
          <p:cNvSpPr/>
          <p:nvPr/>
        </p:nvSpPr>
        <p:spPr>
          <a:xfrm>
            <a:off x="3264665" y="4167116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1700518" y="2259391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2" idx="1"/>
          </p:cNvCxnSpPr>
          <p:nvPr/>
        </p:nvCxnSpPr>
        <p:spPr>
          <a:xfrm flipH="1" flipV="1">
            <a:off x="3135010" y="2291401"/>
            <a:ext cx="688416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7"/>
            <a:endCxn id="21" idx="3"/>
          </p:cNvCxnSpPr>
          <p:nvPr/>
        </p:nvCxnSpPr>
        <p:spPr>
          <a:xfrm flipV="1">
            <a:off x="703089" y="3021081"/>
            <a:ext cx="488591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  <a:endCxn id="21" idx="5"/>
          </p:cNvCxnSpPr>
          <p:nvPr/>
        </p:nvCxnSpPr>
        <p:spPr>
          <a:xfrm flipH="1" flipV="1">
            <a:off x="1802874" y="3021081"/>
            <a:ext cx="478351" cy="3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7" idx="1"/>
            <a:endCxn id="24" idx="5"/>
          </p:cNvCxnSpPr>
          <p:nvPr/>
        </p:nvCxnSpPr>
        <p:spPr>
          <a:xfrm flipH="1" flipV="1">
            <a:off x="2892419" y="3736214"/>
            <a:ext cx="498828" cy="51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4635349" y="3236532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h</a:t>
            </a:r>
            <a:endParaRPr lang="pt-BR" sz="4000" b="1" dirty="0"/>
          </a:p>
        </p:txBody>
      </p:sp>
      <p:cxnSp>
        <p:nvCxnSpPr>
          <p:cNvPr id="36" name="Conector reto 35"/>
          <p:cNvCxnSpPr>
            <a:stCxn id="35" idx="1"/>
          </p:cNvCxnSpPr>
          <p:nvPr/>
        </p:nvCxnSpPr>
        <p:spPr>
          <a:xfrm flipH="1" flipV="1">
            <a:off x="4163026" y="3001723"/>
            <a:ext cx="598905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7922"/>
          </a:xfrm>
        </p:spPr>
        <p:txBody>
          <a:bodyPr/>
          <a:lstStyle/>
          <a:p>
            <a:r>
              <a:rPr lang="pt-BR" dirty="0"/>
              <a:t>Conceitos ligados a Árvore Binária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682387"/>
            <a:ext cx="12192000" cy="617561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Uma árvore binária é </a:t>
            </a:r>
            <a:r>
              <a:rPr lang="pt-BR" b="1" dirty="0" smtClean="0">
                <a:solidFill>
                  <a:srgbClr val="FF0000"/>
                </a:solidFill>
              </a:rPr>
              <a:t>cheia</a:t>
            </a:r>
            <a:r>
              <a:rPr lang="pt-BR" dirty="0" smtClean="0">
                <a:solidFill>
                  <a:srgbClr val="FF0000"/>
                </a:solidFill>
              </a:rPr>
              <a:t>, </a:t>
            </a:r>
            <a:r>
              <a:rPr lang="pt-BR" dirty="0" smtClean="0"/>
              <a:t>se é </a:t>
            </a:r>
            <a:r>
              <a:rPr lang="pt-BR" b="1" dirty="0" smtClean="0">
                <a:solidFill>
                  <a:schemeClr val="accent6"/>
                </a:solidFill>
              </a:rPr>
              <a:t>completa</a:t>
            </a:r>
            <a:r>
              <a:rPr lang="pt-BR" dirty="0" smtClean="0"/>
              <a:t> e todas as folhas estão no mesmo nível. Ou seja, todos os nós internos tem duas </a:t>
            </a:r>
            <a:r>
              <a:rPr lang="pt-BR" dirty="0" err="1" smtClean="0"/>
              <a:t>subarvores</a:t>
            </a:r>
            <a:r>
              <a:rPr lang="pt-BR" dirty="0" smtClean="0"/>
              <a:t> associadas. E uma árvore é dita </a:t>
            </a:r>
            <a:r>
              <a:rPr lang="pt-BR" b="1" dirty="0" smtClean="0">
                <a:solidFill>
                  <a:srgbClr val="FF0000"/>
                </a:solidFill>
              </a:rPr>
              <a:t>quase cheia </a:t>
            </a:r>
            <a:r>
              <a:rPr lang="pt-BR" dirty="0" smtClean="0"/>
              <a:t>se está cheia até o penúltimo nível e todas as folhas do seguinte nível, estão o mais a esquerda quanto possível.</a:t>
            </a:r>
          </a:p>
          <a:p>
            <a:endParaRPr lang="pt-BR" dirty="0" smtClean="0"/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Arvore binária quase cheia                                     Arvore binária cheia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8531254" y="2252976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a</a:t>
            </a:r>
            <a:endParaRPr lang="pt-BR" sz="4000" b="1" dirty="0"/>
          </a:p>
        </p:txBody>
      </p:sp>
      <p:sp>
        <p:nvSpPr>
          <p:cNvPr id="6" name="Elipse 5"/>
          <p:cNvSpPr/>
          <p:nvPr/>
        </p:nvSpPr>
        <p:spPr>
          <a:xfrm>
            <a:off x="7325700" y="2968109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sp>
        <p:nvSpPr>
          <p:cNvPr id="7" name="Elipse 6"/>
          <p:cNvSpPr/>
          <p:nvPr/>
        </p:nvSpPr>
        <p:spPr>
          <a:xfrm>
            <a:off x="9957446" y="2968109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c</a:t>
            </a:r>
            <a:endParaRPr lang="pt-BR" sz="4000" b="1" dirty="0"/>
          </a:p>
        </p:txBody>
      </p:sp>
      <p:sp>
        <p:nvSpPr>
          <p:cNvPr id="8" name="Elipse 7"/>
          <p:cNvSpPr/>
          <p:nvPr/>
        </p:nvSpPr>
        <p:spPr>
          <a:xfrm>
            <a:off x="6225915" y="3683241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d</a:t>
            </a:r>
            <a:endParaRPr lang="pt-BR" sz="4000" b="1" dirty="0"/>
          </a:p>
        </p:txBody>
      </p:sp>
      <p:sp>
        <p:nvSpPr>
          <p:cNvPr id="9" name="Elipse 8"/>
          <p:cNvSpPr/>
          <p:nvPr/>
        </p:nvSpPr>
        <p:spPr>
          <a:xfrm>
            <a:off x="8415245" y="3683242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e</a:t>
            </a: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7961120" y="2686742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1"/>
          </p:cNvCxnSpPr>
          <p:nvPr/>
        </p:nvCxnSpPr>
        <p:spPr>
          <a:xfrm flipH="1" flipV="1">
            <a:off x="9395612" y="2718752"/>
            <a:ext cx="688416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7"/>
            <a:endCxn id="6" idx="3"/>
          </p:cNvCxnSpPr>
          <p:nvPr/>
        </p:nvCxnSpPr>
        <p:spPr>
          <a:xfrm flipV="1">
            <a:off x="6963691" y="3448432"/>
            <a:ext cx="488591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1"/>
            <a:endCxn id="6" idx="5"/>
          </p:cNvCxnSpPr>
          <p:nvPr/>
        </p:nvCxnSpPr>
        <p:spPr>
          <a:xfrm flipH="1" flipV="1">
            <a:off x="8063476" y="3448432"/>
            <a:ext cx="478351" cy="3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377622" y="2448022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a</a:t>
            </a:r>
            <a:endParaRPr lang="pt-BR" sz="4000" b="1" dirty="0"/>
          </a:p>
        </p:txBody>
      </p:sp>
      <p:sp>
        <p:nvSpPr>
          <p:cNvPr id="21" name="Elipse 20"/>
          <p:cNvSpPr/>
          <p:nvPr/>
        </p:nvSpPr>
        <p:spPr>
          <a:xfrm>
            <a:off x="1172068" y="3163155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sp>
        <p:nvSpPr>
          <p:cNvPr id="22" name="Elipse 21"/>
          <p:cNvSpPr/>
          <p:nvPr/>
        </p:nvSpPr>
        <p:spPr>
          <a:xfrm>
            <a:off x="3803814" y="3163155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c</a:t>
            </a:r>
            <a:endParaRPr lang="pt-BR" sz="4000" b="1" dirty="0"/>
          </a:p>
        </p:txBody>
      </p:sp>
      <p:sp>
        <p:nvSpPr>
          <p:cNvPr id="23" name="Elipse 22"/>
          <p:cNvSpPr/>
          <p:nvPr/>
        </p:nvSpPr>
        <p:spPr>
          <a:xfrm>
            <a:off x="316209" y="3864260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d</a:t>
            </a:r>
            <a:endParaRPr lang="pt-BR" sz="4000" b="1" dirty="0"/>
          </a:p>
        </p:txBody>
      </p:sp>
      <p:sp>
        <p:nvSpPr>
          <p:cNvPr id="24" name="Elipse 23"/>
          <p:cNvSpPr/>
          <p:nvPr/>
        </p:nvSpPr>
        <p:spPr>
          <a:xfrm>
            <a:off x="2261613" y="3878288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e</a:t>
            </a:r>
          </a:p>
        </p:txBody>
      </p:sp>
      <p:sp>
        <p:nvSpPr>
          <p:cNvPr id="27" name="Elipse 26"/>
          <p:cNvSpPr/>
          <p:nvPr/>
        </p:nvSpPr>
        <p:spPr>
          <a:xfrm>
            <a:off x="3318190" y="3954806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1807488" y="2881789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2" idx="1"/>
          </p:cNvCxnSpPr>
          <p:nvPr/>
        </p:nvCxnSpPr>
        <p:spPr>
          <a:xfrm flipH="1" flipV="1">
            <a:off x="3241980" y="2913799"/>
            <a:ext cx="688416" cy="33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7"/>
            <a:endCxn id="21" idx="3"/>
          </p:cNvCxnSpPr>
          <p:nvPr/>
        </p:nvCxnSpPr>
        <p:spPr>
          <a:xfrm flipV="1">
            <a:off x="1053985" y="3666271"/>
            <a:ext cx="244665" cy="28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  <a:endCxn id="21" idx="5"/>
          </p:cNvCxnSpPr>
          <p:nvPr/>
        </p:nvCxnSpPr>
        <p:spPr>
          <a:xfrm flipH="1" flipV="1">
            <a:off x="1909844" y="3666271"/>
            <a:ext cx="478351" cy="29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4742319" y="3858929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h</a:t>
            </a:r>
            <a:endParaRPr lang="pt-BR" sz="4000" b="1" dirty="0"/>
          </a:p>
        </p:txBody>
      </p:sp>
      <p:cxnSp>
        <p:nvCxnSpPr>
          <p:cNvPr id="36" name="Conector reto 35"/>
          <p:cNvCxnSpPr>
            <a:stCxn id="35" idx="1"/>
          </p:cNvCxnSpPr>
          <p:nvPr/>
        </p:nvCxnSpPr>
        <p:spPr>
          <a:xfrm flipH="1" flipV="1">
            <a:off x="4269997" y="3624121"/>
            <a:ext cx="598904" cy="3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3665859" y="3757151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-54299" y="4729848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i</a:t>
            </a:r>
            <a:endParaRPr lang="pt-BR" sz="4000" b="1" dirty="0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348395" y="4416196"/>
            <a:ext cx="488591" cy="29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45486" y="4728562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j</a:t>
            </a:r>
            <a:endParaRPr lang="pt-BR" sz="4000" b="1" dirty="0"/>
          </a:p>
        </p:txBody>
      </p:sp>
      <p:cxnSp>
        <p:nvCxnSpPr>
          <p:cNvPr id="39" name="Conector reto 38"/>
          <p:cNvCxnSpPr/>
          <p:nvPr/>
        </p:nvCxnSpPr>
        <p:spPr>
          <a:xfrm flipH="1" flipV="1">
            <a:off x="831773" y="4467725"/>
            <a:ext cx="478351" cy="29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966971" y="4791076"/>
            <a:ext cx="864358" cy="5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k</a:t>
            </a:r>
            <a:endParaRPr lang="pt-BR" sz="4000" b="1" dirty="0"/>
          </a:p>
        </p:txBody>
      </p:sp>
      <p:cxnSp>
        <p:nvCxnSpPr>
          <p:cNvPr id="41" name="Conector reto 40"/>
          <p:cNvCxnSpPr>
            <a:endCxn id="24" idx="4"/>
          </p:cNvCxnSpPr>
          <p:nvPr/>
        </p:nvCxnSpPr>
        <p:spPr>
          <a:xfrm flipV="1">
            <a:off x="2314640" y="4467725"/>
            <a:ext cx="379152" cy="48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9386106" y="3735403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10021526" y="3454036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0951459" y="3600832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45" name="Conector reto 44"/>
          <p:cNvCxnSpPr>
            <a:stCxn id="44" idx="1"/>
          </p:cNvCxnSpPr>
          <p:nvPr/>
        </p:nvCxnSpPr>
        <p:spPr>
          <a:xfrm flipH="1" flipV="1">
            <a:off x="10389625" y="3351475"/>
            <a:ext cx="688416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7825744" y="3724120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 - Altura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272955" y="900753"/>
                <a:ext cx="11080845" cy="5813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 número de N de nós de uma árvore cheia de altura h é: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 smtClean="0"/>
                  <a:t>-1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955" y="900753"/>
                <a:ext cx="11080845" cy="5813946"/>
              </a:xfrm>
              <a:blipFill rotWithShape="0">
                <a:blip r:embed="rId2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3577996" y="1402545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a</a:t>
            </a:r>
            <a:endParaRPr lang="pt-BR" sz="4000" b="1" dirty="0"/>
          </a:p>
        </p:txBody>
      </p:sp>
      <p:sp>
        <p:nvSpPr>
          <p:cNvPr id="6" name="Elipse 5"/>
          <p:cNvSpPr/>
          <p:nvPr/>
        </p:nvSpPr>
        <p:spPr>
          <a:xfrm>
            <a:off x="2143504" y="1993606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sp>
        <p:nvSpPr>
          <p:cNvPr id="7" name="Elipse 6"/>
          <p:cNvSpPr/>
          <p:nvPr/>
        </p:nvSpPr>
        <p:spPr>
          <a:xfrm>
            <a:off x="5402646" y="2008781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c</a:t>
            </a:r>
            <a:endParaRPr lang="pt-BR" sz="4000" b="1" dirty="0"/>
          </a:p>
        </p:txBody>
      </p:sp>
      <p:sp>
        <p:nvSpPr>
          <p:cNvPr id="8" name="Elipse 7"/>
          <p:cNvSpPr/>
          <p:nvPr/>
        </p:nvSpPr>
        <p:spPr>
          <a:xfrm>
            <a:off x="961579" y="2680411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d</a:t>
            </a:r>
            <a:endParaRPr lang="pt-BR" sz="4000" b="1" dirty="0"/>
          </a:p>
        </p:txBody>
      </p:sp>
      <p:sp>
        <p:nvSpPr>
          <p:cNvPr id="9" name="Elipse 8"/>
          <p:cNvSpPr/>
          <p:nvPr/>
        </p:nvSpPr>
        <p:spPr>
          <a:xfrm>
            <a:off x="2794478" y="2684457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e</a:t>
            </a:r>
          </a:p>
        </p:txBody>
      </p:sp>
      <p:sp>
        <p:nvSpPr>
          <p:cNvPr id="10" name="Elipse 9"/>
          <p:cNvSpPr/>
          <p:nvPr/>
        </p:nvSpPr>
        <p:spPr>
          <a:xfrm>
            <a:off x="6645978" y="2705357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h</a:t>
            </a:r>
            <a:endParaRPr lang="pt-BR" sz="4000" b="1" dirty="0"/>
          </a:p>
        </p:txBody>
      </p:sp>
      <p:sp>
        <p:nvSpPr>
          <p:cNvPr id="11" name="Elipse 10"/>
          <p:cNvSpPr/>
          <p:nvPr/>
        </p:nvSpPr>
        <p:spPr>
          <a:xfrm>
            <a:off x="2198183" y="3670064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sp>
        <p:nvSpPr>
          <p:cNvPr id="12" name="Elipse 11"/>
          <p:cNvSpPr/>
          <p:nvPr/>
        </p:nvSpPr>
        <p:spPr>
          <a:xfrm>
            <a:off x="3290833" y="3685002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3007862" y="1836311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1"/>
          </p:cNvCxnSpPr>
          <p:nvPr/>
        </p:nvCxnSpPr>
        <p:spPr>
          <a:xfrm flipH="1" flipV="1">
            <a:off x="4840812" y="1759424"/>
            <a:ext cx="688416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7"/>
            <a:endCxn id="6" idx="3"/>
          </p:cNvCxnSpPr>
          <p:nvPr/>
        </p:nvCxnSpPr>
        <p:spPr>
          <a:xfrm flipV="1">
            <a:off x="1699355" y="2473929"/>
            <a:ext cx="570731" cy="28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1"/>
          </p:cNvCxnSpPr>
          <p:nvPr/>
        </p:nvCxnSpPr>
        <p:spPr>
          <a:xfrm flipH="1" flipV="1">
            <a:off x="2717070" y="2394207"/>
            <a:ext cx="203990" cy="37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1" idx="7"/>
          </p:cNvCxnSpPr>
          <p:nvPr/>
        </p:nvCxnSpPr>
        <p:spPr>
          <a:xfrm flipV="1">
            <a:off x="2935959" y="3239163"/>
            <a:ext cx="365758" cy="5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 flipV="1">
            <a:off x="3315346" y="3227557"/>
            <a:ext cx="498828" cy="51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0" idx="1"/>
            <a:endCxn id="7" idx="5"/>
          </p:cNvCxnSpPr>
          <p:nvPr/>
        </p:nvCxnSpPr>
        <p:spPr>
          <a:xfrm flipH="1" flipV="1">
            <a:off x="6140422" y="2489104"/>
            <a:ext cx="632138" cy="29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2009" y="1610436"/>
            <a:ext cx="3234510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936174" y="1439418"/>
            <a:ext cx="281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0: 2^0  = 1 nó </a:t>
            </a:r>
            <a:endParaRPr lang="pt-BR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5868546" y="2399044"/>
            <a:ext cx="193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7936173" y="2172270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1: 2^1 = 2 nós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7284490" y="3097490"/>
            <a:ext cx="727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328826" y="3829625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3: 2^3 = 8 nós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050734" y="2905122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2: 2^2 = 4 nós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124006" y="3616693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739091" y="3108129"/>
            <a:ext cx="365758" cy="5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1165812" y="3661319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34" name="Conector reto 33"/>
          <p:cNvCxnSpPr/>
          <p:nvPr/>
        </p:nvCxnSpPr>
        <p:spPr>
          <a:xfrm flipH="1" flipV="1">
            <a:off x="1490136" y="3240358"/>
            <a:ext cx="274299" cy="46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6472968" y="3677583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690478" y="3227557"/>
            <a:ext cx="365758" cy="5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 flipV="1">
            <a:off x="7276896" y="3180019"/>
            <a:ext cx="678017" cy="61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4927443" y="2762821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cxnSp>
        <p:nvCxnSpPr>
          <p:cNvPr id="40" name="Conector reto 39"/>
          <p:cNvCxnSpPr/>
          <p:nvPr/>
        </p:nvCxnSpPr>
        <p:spPr>
          <a:xfrm flipV="1">
            <a:off x="4895826" y="2619167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344175" y="3636224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sp>
        <p:nvSpPr>
          <p:cNvPr id="45" name="Elipse 44"/>
          <p:cNvSpPr/>
          <p:nvPr/>
        </p:nvSpPr>
        <p:spPr>
          <a:xfrm>
            <a:off x="5532262" y="3621440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46" name="Conector reto 45"/>
          <p:cNvCxnSpPr>
            <a:stCxn id="44" idx="7"/>
          </p:cNvCxnSpPr>
          <p:nvPr/>
        </p:nvCxnSpPr>
        <p:spPr>
          <a:xfrm flipV="1">
            <a:off x="5081951" y="3205323"/>
            <a:ext cx="365758" cy="5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45" idx="1"/>
          </p:cNvCxnSpPr>
          <p:nvPr/>
        </p:nvCxnSpPr>
        <p:spPr>
          <a:xfrm flipH="1" flipV="1">
            <a:off x="5160016" y="3190538"/>
            <a:ext cx="498828" cy="51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8690102" y="4005486"/>
            <a:ext cx="727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 - Altura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272955" y="900753"/>
                <a:ext cx="11080845" cy="5813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Se a árvore está degenerada(os nós internos tem somente uma </a:t>
                </a:r>
                <a:r>
                  <a:rPr lang="pt-BR" dirty="0" err="1" smtClean="0"/>
                  <a:t>subarvore</a:t>
                </a:r>
                <a:r>
                  <a:rPr lang="pt-BR" dirty="0" smtClean="0"/>
                  <a:t>) O número de N de nós de uma árvore degenerada de altura h é: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955" y="900753"/>
                <a:ext cx="11080845" cy="5813946"/>
              </a:xfrm>
              <a:blipFill rotWithShape="0">
                <a:blip r:embed="rId2"/>
                <a:stretch>
                  <a:fillRect l="-1155" r="-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12" y="900753"/>
            <a:ext cx="4840264" cy="41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 - Altura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72955" y="900753"/>
            <a:ext cx="11080845" cy="5813946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Lema 1:  Seja T uma árvore binária completa com N&gt;0 nós. Então T possui altura mínima. Além disso, h = piso de </a:t>
            </a:r>
            <a:r>
              <a:rPr lang="pt-BR" dirty="0" err="1" smtClean="0"/>
              <a:t>logN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04"/>
            <a:ext cx="12137848" cy="12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 - Altura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72955" y="900753"/>
            <a:ext cx="11080845" cy="5813946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5" y="1431450"/>
            <a:ext cx="11273620" cy="39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72955" y="900753"/>
            <a:ext cx="11080845" cy="5813946"/>
          </a:xfrm>
        </p:spPr>
        <p:txBody>
          <a:bodyPr>
            <a:normAutofit/>
          </a:bodyPr>
          <a:lstStyle/>
          <a:p>
            <a:r>
              <a:rPr lang="pt-BR" dirty="0" smtClean="0"/>
              <a:t>Duas árvores binarias são </a:t>
            </a:r>
            <a:r>
              <a:rPr lang="pt-BR" b="1" dirty="0" smtClean="0">
                <a:solidFill>
                  <a:srgbClr val="FF0000"/>
                </a:solidFill>
              </a:rPr>
              <a:t>iguais</a:t>
            </a:r>
            <a:r>
              <a:rPr lang="pt-BR" dirty="0" smtClean="0"/>
              <a:t> se ambas são vazias, ou se suas raízes são iguais, e o mesmo acontece para suas respectivas </a:t>
            </a:r>
            <a:r>
              <a:rPr lang="pt-BR" dirty="0" err="1" smtClean="0"/>
              <a:t>subarvores</a:t>
            </a:r>
            <a:r>
              <a:rPr lang="pt-BR" dirty="0" smtClean="0"/>
              <a:t> esquerda e direita.</a:t>
            </a:r>
          </a:p>
          <a:p>
            <a:r>
              <a:rPr lang="pt-BR" dirty="0" smtClean="0"/>
              <a:t>Duas árvores são </a:t>
            </a:r>
            <a:r>
              <a:rPr lang="pt-BR" b="1" dirty="0" smtClean="0">
                <a:solidFill>
                  <a:srgbClr val="FF0000"/>
                </a:solidFill>
              </a:rPr>
              <a:t>isomorfas</a:t>
            </a:r>
            <a:r>
              <a:rPr lang="pt-BR" dirty="0" smtClean="0"/>
              <a:t> se têm a mesma forma(estrutura), mas não necessariamente os mesmos elementos.</a:t>
            </a:r>
          </a:p>
          <a:p>
            <a:r>
              <a:rPr lang="pt-BR" dirty="0" smtClean="0"/>
              <a:t>Duas árvores são </a:t>
            </a:r>
            <a:r>
              <a:rPr lang="pt-BR" b="1" dirty="0" smtClean="0">
                <a:solidFill>
                  <a:srgbClr val="FF0000"/>
                </a:solidFill>
              </a:rPr>
              <a:t>semelhantes</a:t>
            </a:r>
            <a:r>
              <a:rPr lang="pt-BR" dirty="0" smtClean="0"/>
              <a:t> se têm os mesmos elementos, ainda que não sejam isomorfas.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</a:t>
            </a:r>
            <a:r>
              <a:rPr lang="pt-BR" dirty="0" err="1" smtClean="0"/>
              <a:t>Arbin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Arbin</a:t>
            </a:r>
            <a:r>
              <a:rPr lang="pt-BR" dirty="0" smtClean="0"/>
              <a:t> </a:t>
            </a:r>
            <a:r>
              <a:rPr lang="pt-BR" dirty="0" err="1" smtClean="0"/>
              <a:t>inicArbin</a:t>
            </a:r>
            <a:r>
              <a:rPr lang="pt-BR" dirty="0" smtClean="0"/>
              <a:t>( </a:t>
            </a:r>
            <a:r>
              <a:rPr lang="pt-BR" dirty="0" err="1" smtClean="0"/>
              <a:t>void</a:t>
            </a:r>
            <a:r>
              <a:rPr lang="pt-BR" dirty="0" smtClean="0"/>
              <a:t> )</a:t>
            </a:r>
            <a:r>
              <a:rPr lang="pt-BR" dirty="0"/>
              <a:t> </a:t>
            </a:r>
            <a:r>
              <a:rPr lang="pt-BR" dirty="0" smtClean="0"/>
              <a:t>: cria e retorna uma arvore binaria vazia</a:t>
            </a:r>
          </a:p>
          <a:p>
            <a:r>
              <a:rPr lang="pt-BR" dirty="0" err="1"/>
              <a:t>Arbin</a:t>
            </a:r>
            <a:r>
              <a:rPr lang="pt-BR" dirty="0"/>
              <a:t> </a:t>
            </a:r>
            <a:r>
              <a:rPr lang="pt-BR" dirty="0" err="1" smtClean="0"/>
              <a:t>esqArbin</a:t>
            </a:r>
            <a:r>
              <a:rPr lang="pt-BR" dirty="0" smtClean="0"/>
              <a:t>( </a:t>
            </a:r>
            <a:r>
              <a:rPr lang="pt-BR" dirty="0" err="1" smtClean="0"/>
              <a:t>Arbin</a:t>
            </a:r>
            <a:r>
              <a:rPr lang="pt-BR" dirty="0" smtClean="0"/>
              <a:t> a): retorna a </a:t>
            </a:r>
            <a:r>
              <a:rPr lang="pt-BR" dirty="0" err="1" smtClean="0"/>
              <a:t>subarvore</a:t>
            </a:r>
            <a:r>
              <a:rPr lang="pt-BR" dirty="0" smtClean="0"/>
              <a:t> esquerda</a:t>
            </a:r>
          </a:p>
          <a:p>
            <a:pPr lvl="1"/>
            <a:r>
              <a:rPr lang="pt-BR" dirty="0" err="1" smtClean="0"/>
              <a:t>Pre</a:t>
            </a:r>
            <a:r>
              <a:rPr lang="pt-BR" dirty="0" smtClean="0"/>
              <a:t>: a</a:t>
            </a:r>
            <a:r>
              <a:rPr lang="pt-BR" b="1" dirty="0" smtClean="0"/>
              <a:t>!=</a:t>
            </a:r>
            <a:r>
              <a:rPr lang="pt-BR" dirty="0" smtClean="0"/>
              <a:t>arvore vazia</a:t>
            </a:r>
          </a:p>
          <a:p>
            <a:pPr lvl="1"/>
            <a:r>
              <a:rPr lang="pt-BR" dirty="0" err="1" smtClean="0"/>
              <a:t>Pos</a:t>
            </a:r>
            <a:r>
              <a:rPr lang="pt-BR" dirty="0" smtClean="0"/>
              <a:t>: </a:t>
            </a:r>
            <a:r>
              <a:rPr lang="pt-BR" dirty="0" err="1" smtClean="0"/>
              <a:t>esqArbin</a:t>
            </a:r>
            <a:r>
              <a:rPr lang="pt-BR" dirty="0" smtClean="0"/>
              <a:t> </a:t>
            </a:r>
            <a:r>
              <a:rPr lang="pt-BR" b="1" dirty="0" smtClean="0"/>
              <a:t>=</a:t>
            </a:r>
            <a:r>
              <a:rPr lang="pt-BR" dirty="0" smtClean="0"/>
              <a:t> </a:t>
            </a:r>
            <a:r>
              <a:rPr lang="pt-BR" dirty="0" err="1" smtClean="0"/>
              <a:t>subarvore</a:t>
            </a:r>
            <a:r>
              <a:rPr lang="pt-BR" dirty="0" smtClean="0"/>
              <a:t> esquerda</a:t>
            </a:r>
          </a:p>
          <a:p>
            <a:r>
              <a:rPr lang="pt-BR" dirty="0" err="1"/>
              <a:t>Arbin</a:t>
            </a:r>
            <a:r>
              <a:rPr lang="pt-BR" dirty="0"/>
              <a:t> </a:t>
            </a:r>
            <a:r>
              <a:rPr lang="pt-BR" dirty="0" err="1" smtClean="0"/>
              <a:t>dirArbin</a:t>
            </a:r>
            <a:r>
              <a:rPr lang="pt-BR" dirty="0"/>
              <a:t>( </a:t>
            </a:r>
            <a:r>
              <a:rPr lang="pt-BR" dirty="0" err="1"/>
              <a:t>Arbin</a:t>
            </a:r>
            <a:r>
              <a:rPr lang="pt-BR" dirty="0"/>
              <a:t> a): retorna a </a:t>
            </a:r>
            <a:r>
              <a:rPr lang="pt-BR" dirty="0" err="1"/>
              <a:t>subarvore</a:t>
            </a:r>
            <a:r>
              <a:rPr lang="pt-BR" dirty="0"/>
              <a:t> </a:t>
            </a:r>
            <a:r>
              <a:rPr lang="pt-BR" dirty="0" smtClean="0"/>
              <a:t>direita</a:t>
            </a:r>
            <a:endParaRPr lang="pt-BR" dirty="0"/>
          </a:p>
          <a:p>
            <a:pPr lvl="1"/>
            <a:r>
              <a:rPr lang="pt-BR" dirty="0" err="1"/>
              <a:t>Pre</a:t>
            </a:r>
            <a:r>
              <a:rPr lang="pt-BR" dirty="0"/>
              <a:t>: </a:t>
            </a:r>
            <a:r>
              <a:rPr lang="pt-BR" dirty="0" smtClean="0"/>
              <a:t>a</a:t>
            </a:r>
            <a:r>
              <a:rPr lang="pt-BR" b="1" dirty="0" smtClean="0"/>
              <a:t>!=</a:t>
            </a:r>
            <a:r>
              <a:rPr lang="pt-BR" dirty="0" smtClean="0"/>
              <a:t>arvore vazia</a:t>
            </a:r>
            <a:endParaRPr lang="pt-BR" dirty="0"/>
          </a:p>
          <a:p>
            <a:pPr lvl="1"/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err="1" smtClean="0"/>
              <a:t>dirArbin</a:t>
            </a:r>
            <a:r>
              <a:rPr lang="pt-BR" dirty="0" smtClean="0"/>
              <a:t>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dirty="0" err="1"/>
              <a:t>subarvore</a:t>
            </a:r>
            <a:r>
              <a:rPr lang="pt-BR" dirty="0"/>
              <a:t> </a:t>
            </a:r>
            <a:r>
              <a:rPr lang="pt-BR" dirty="0" smtClean="0"/>
              <a:t>direita</a:t>
            </a:r>
            <a:endParaRPr lang="pt-BR" dirty="0"/>
          </a:p>
          <a:p>
            <a:r>
              <a:rPr lang="pt-BR" dirty="0" err="1" smtClean="0"/>
              <a:t>TipoA</a:t>
            </a:r>
            <a:r>
              <a:rPr lang="pt-BR" dirty="0" smtClean="0"/>
              <a:t> </a:t>
            </a:r>
            <a:r>
              <a:rPr lang="pt-BR" dirty="0" err="1" smtClean="0"/>
              <a:t>raizArbin</a:t>
            </a:r>
            <a:r>
              <a:rPr lang="pt-BR" dirty="0"/>
              <a:t>( </a:t>
            </a:r>
            <a:r>
              <a:rPr lang="pt-BR" dirty="0" err="1"/>
              <a:t>Arbin</a:t>
            </a:r>
            <a:r>
              <a:rPr lang="pt-BR" dirty="0"/>
              <a:t> a): retorna a </a:t>
            </a:r>
            <a:r>
              <a:rPr lang="pt-BR" dirty="0" smtClean="0"/>
              <a:t>raiz</a:t>
            </a:r>
            <a:endParaRPr lang="pt-BR" dirty="0"/>
          </a:p>
          <a:p>
            <a:pPr lvl="1"/>
            <a:r>
              <a:rPr lang="pt-BR" dirty="0" err="1"/>
              <a:t>Pre</a:t>
            </a:r>
            <a:r>
              <a:rPr lang="pt-BR" dirty="0"/>
              <a:t>: a</a:t>
            </a:r>
            <a:r>
              <a:rPr lang="pt-BR" b="1" dirty="0"/>
              <a:t>!=</a:t>
            </a:r>
            <a:r>
              <a:rPr lang="pt-BR" dirty="0"/>
              <a:t>arvore vazia</a:t>
            </a:r>
          </a:p>
          <a:p>
            <a:pPr lvl="1"/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err="1" smtClean="0"/>
              <a:t>raizArbin</a:t>
            </a:r>
            <a:r>
              <a:rPr lang="pt-BR" dirty="0" smtClean="0"/>
              <a:t>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dirty="0" err="1" smtClean="0"/>
              <a:t>elem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812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932010"/>
            <a:ext cx="7995740" cy="42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</a:t>
            </a:r>
            <a:r>
              <a:rPr lang="pt-BR" dirty="0" err="1" smtClean="0"/>
              <a:t>Arbin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destruirArbin</a:t>
            </a:r>
            <a:r>
              <a:rPr lang="pt-BR" dirty="0" smtClean="0"/>
              <a:t>( </a:t>
            </a:r>
            <a:r>
              <a:rPr lang="pt-BR" dirty="0" err="1" smtClean="0"/>
              <a:t>Arbin</a:t>
            </a:r>
            <a:r>
              <a:rPr lang="pt-BR" dirty="0" smtClean="0"/>
              <a:t> a): destrói a arvore binária, retornando toda a memória ocupada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416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4275"/>
          </a:xfrm>
        </p:spPr>
        <p:txBody>
          <a:bodyPr/>
          <a:lstStyle/>
          <a:p>
            <a:r>
              <a:rPr lang="pt-BR" dirty="0" smtClean="0"/>
              <a:t>Declaração das estruturas do TAD </a:t>
            </a:r>
            <a:r>
              <a:rPr lang="pt-BR" dirty="0" err="1" smtClean="0"/>
              <a:t>Arbin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5534" y="764276"/>
            <a:ext cx="11258266" cy="6093724"/>
          </a:xfrm>
        </p:spPr>
        <p:txBody>
          <a:bodyPr>
            <a:normAutofit/>
          </a:bodyPr>
          <a:lstStyle/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TipoA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NodoArbin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TipoA</a:t>
            </a:r>
            <a:r>
              <a:rPr lang="pt-BR" dirty="0" smtClean="0"/>
              <a:t> </a:t>
            </a:r>
            <a:r>
              <a:rPr lang="pt-BR" dirty="0" err="1" smtClean="0"/>
              <a:t>info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NodoArbin</a:t>
            </a:r>
            <a:r>
              <a:rPr lang="pt-BR" dirty="0" smtClean="0"/>
              <a:t> *</a:t>
            </a:r>
            <a:r>
              <a:rPr lang="pt-BR" dirty="0" err="1" smtClean="0"/>
              <a:t>esq</a:t>
            </a:r>
            <a:r>
              <a:rPr lang="pt-BR" dirty="0" smtClean="0"/>
              <a:t>, *</a:t>
            </a:r>
            <a:r>
              <a:rPr lang="pt-BR" dirty="0" err="1" smtClean="0"/>
              <a:t>dir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r>
              <a:rPr lang="pt-BR" dirty="0" err="1" smtClean="0"/>
              <a:t>Tarbin</a:t>
            </a:r>
            <a:r>
              <a:rPr lang="pt-BR" dirty="0" smtClean="0"/>
              <a:t>, *</a:t>
            </a:r>
            <a:r>
              <a:rPr lang="pt-BR" dirty="0" err="1" smtClean="0"/>
              <a:t>Arbin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representação de uma árvore binária é feita através de uma referência para o nó raiz da árvore.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29" y="764275"/>
            <a:ext cx="5271530" cy="32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Caminhamento em Arvore Binaria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Pre</a:t>
            </a:r>
            <a:r>
              <a:rPr lang="pt-BR" dirty="0" smtClean="0"/>
              <a:t>-ordem: visita a </a:t>
            </a:r>
            <a:r>
              <a:rPr lang="pt-BR" dirty="0" err="1" smtClean="0"/>
              <a:t>raíz</a:t>
            </a:r>
            <a:r>
              <a:rPr lang="pt-BR" dirty="0" smtClean="0"/>
              <a:t>, percorre em </a:t>
            </a:r>
            <a:r>
              <a:rPr lang="pt-BR" dirty="0" err="1" smtClean="0"/>
              <a:t>pre</a:t>
            </a:r>
            <a:r>
              <a:rPr lang="pt-BR" dirty="0" smtClean="0"/>
              <a:t>-ordem a </a:t>
            </a:r>
            <a:r>
              <a:rPr lang="pt-BR" dirty="0" err="1" smtClean="0"/>
              <a:t>subarvore</a:t>
            </a:r>
            <a:r>
              <a:rPr lang="pt-BR" dirty="0" smtClean="0"/>
              <a:t> esquerda e depois percorre em </a:t>
            </a:r>
            <a:r>
              <a:rPr lang="pt-BR" dirty="0" err="1" smtClean="0"/>
              <a:t>pre</a:t>
            </a:r>
            <a:r>
              <a:rPr lang="pt-BR" dirty="0" smtClean="0"/>
              <a:t>-ordem a </a:t>
            </a:r>
            <a:r>
              <a:rPr lang="pt-BR" dirty="0" err="1" smtClean="0"/>
              <a:t>subarvore</a:t>
            </a:r>
            <a:r>
              <a:rPr lang="pt-BR" dirty="0" smtClean="0"/>
              <a:t> direita.</a:t>
            </a:r>
          </a:p>
          <a:p>
            <a:r>
              <a:rPr lang="pt-BR" dirty="0" err="1" smtClean="0"/>
              <a:t>In-ordem</a:t>
            </a:r>
            <a:r>
              <a:rPr lang="pt-BR" dirty="0"/>
              <a:t>: </a:t>
            </a:r>
            <a:r>
              <a:rPr lang="pt-BR" dirty="0" smtClean="0"/>
              <a:t>percorre </a:t>
            </a:r>
            <a:r>
              <a:rPr lang="pt-BR" dirty="0"/>
              <a:t>em </a:t>
            </a:r>
            <a:r>
              <a:rPr lang="pt-BR" dirty="0" err="1" smtClean="0"/>
              <a:t>in-ordem</a:t>
            </a:r>
            <a:r>
              <a:rPr lang="pt-BR" dirty="0" smtClean="0"/>
              <a:t> </a:t>
            </a:r>
            <a:r>
              <a:rPr lang="pt-BR" dirty="0"/>
              <a:t>a </a:t>
            </a:r>
            <a:r>
              <a:rPr lang="pt-BR" dirty="0" err="1"/>
              <a:t>subarvore</a:t>
            </a:r>
            <a:r>
              <a:rPr lang="pt-BR" dirty="0"/>
              <a:t> </a:t>
            </a:r>
            <a:r>
              <a:rPr lang="pt-BR" dirty="0" smtClean="0"/>
              <a:t>esquerda, visita a </a:t>
            </a:r>
            <a:r>
              <a:rPr lang="pt-BR" dirty="0" err="1" smtClean="0"/>
              <a:t>raíz</a:t>
            </a:r>
            <a:r>
              <a:rPr lang="pt-BR" dirty="0" smtClean="0"/>
              <a:t> </a:t>
            </a:r>
            <a:r>
              <a:rPr lang="pt-BR" dirty="0"/>
              <a:t>e depois percorre em </a:t>
            </a:r>
            <a:r>
              <a:rPr lang="pt-BR" dirty="0" err="1" smtClean="0"/>
              <a:t>in-ordem</a:t>
            </a:r>
            <a:r>
              <a:rPr lang="pt-BR" dirty="0" smtClean="0"/>
              <a:t> </a:t>
            </a:r>
            <a:r>
              <a:rPr lang="pt-BR" dirty="0"/>
              <a:t>a </a:t>
            </a:r>
            <a:r>
              <a:rPr lang="pt-BR" dirty="0" err="1"/>
              <a:t>subarvore</a:t>
            </a:r>
            <a:r>
              <a:rPr lang="pt-BR" dirty="0"/>
              <a:t> direita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Pos</a:t>
            </a:r>
            <a:r>
              <a:rPr lang="pt-BR" dirty="0" smtClean="0"/>
              <a:t>-ordem: percorre em </a:t>
            </a:r>
            <a:r>
              <a:rPr lang="pt-BR" dirty="0" err="1" smtClean="0"/>
              <a:t>pos</a:t>
            </a:r>
            <a:r>
              <a:rPr lang="pt-BR" dirty="0" smtClean="0"/>
              <a:t>-ordem a </a:t>
            </a:r>
            <a:r>
              <a:rPr lang="pt-BR" dirty="0" err="1" smtClean="0"/>
              <a:t>subarvore</a:t>
            </a:r>
            <a:r>
              <a:rPr lang="pt-BR" dirty="0" smtClean="0"/>
              <a:t> esquerda e depois a </a:t>
            </a:r>
            <a:r>
              <a:rPr lang="pt-BR" dirty="0" err="1" smtClean="0"/>
              <a:t>subarvore</a:t>
            </a:r>
            <a:r>
              <a:rPr lang="pt-BR" dirty="0" smtClean="0"/>
              <a:t> direita, e por último visita a raiz.</a:t>
            </a:r>
          </a:p>
          <a:p>
            <a:r>
              <a:rPr lang="pt-BR" dirty="0" smtClean="0"/>
              <a:t>Níveis: visita a </a:t>
            </a:r>
            <a:r>
              <a:rPr lang="pt-BR" dirty="0" err="1" smtClean="0"/>
              <a:t>raíz</a:t>
            </a:r>
            <a:r>
              <a:rPr lang="pt-BR" dirty="0" smtClean="0"/>
              <a:t> da árvore, os elementos do nível 1 da esquerda para direita, seguidos dos elementos do nível 2, e assim sucessivamente até visitar todos os elementos.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129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Caminhamento em Arvore Binaria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Pre</a:t>
            </a:r>
            <a:r>
              <a:rPr lang="pt-BR" dirty="0" smtClean="0"/>
              <a:t>-ordem: visita a </a:t>
            </a:r>
            <a:r>
              <a:rPr lang="pt-BR" dirty="0" err="1" smtClean="0"/>
              <a:t>raíz</a:t>
            </a:r>
            <a:r>
              <a:rPr lang="pt-BR" dirty="0" smtClean="0"/>
              <a:t>, percorre em </a:t>
            </a:r>
            <a:r>
              <a:rPr lang="pt-BR" dirty="0" err="1" smtClean="0"/>
              <a:t>pre</a:t>
            </a:r>
            <a:r>
              <a:rPr lang="pt-BR" dirty="0" smtClean="0"/>
              <a:t>-ordem a </a:t>
            </a:r>
            <a:r>
              <a:rPr lang="pt-BR" dirty="0" err="1" smtClean="0"/>
              <a:t>subarvore</a:t>
            </a:r>
            <a:r>
              <a:rPr lang="pt-BR" dirty="0" smtClean="0"/>
              <a:t> esquerda e depois percorre em </a:t>
            </a:r>
            <a:r>
              <a:rPr lang="pt-BR" dirty="0" err="1" smtClean="0"/>
              <a:t>pre</a:t>
            </a:r>
            <a:r>
              <a:rPr lang="pt-BR" dirty="0" smtClean="0"/>
              <a:t>-ordem a </a:t>
            </a:r>
            <a:r>
              <a:rPr lang="pt-BR" dirty="0" err="1" smtClean="0"/>
              <a:t>subarvore</a:t>
            </a:r>
            <a:r>
              <a:rPr lang="pt-BR" dirty="0" smtClean="0"/>
              <a:t> direita.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Implementação do caminhamento em </a:t>
            </a:r>
            <a:r>
              <a:rPr lang="pt-BR" dirty="0" err="1" smtClean="0"/>
              <a:t>Pre</a:t>
            </a:r>
            <a:r>
              <a:rPr lang="pt-BR" dirty="0" smtClean="0"/>
              <a:t>-ordem.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preOrdem</a:t>
            </a:r>
            <a:r>
              <a:rPr lang="pt-BR" dirty="0" smtClean="0"/>
              <a:t>(</a:t>
            </a:r>
            <a:r>
              <a:rPr lang="pt-BR" dirty="0" err="1" smtClean="0"/>
              <a:t>Arbin</a:t>
            </a:r>
            <a:r>
              <a:rPr lang="pt-BR" dirty="0" smtClean="0"/>
              <a:t> a){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(!</a:t>
            </a:r>
            <a:r>
              <a:rPr lang="pt-BR" dirty="0" err="1" smtClean="0"/>
              <a:t>vaziaArbin</a:t>
            </a:r>
            <a:r>
              <a:rPr lang="pt-BR" dirty="0" smtClean="0"/>
              <a:t>(a)){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visitaRaiz</a:t>
            </a:r>
            <a:r>
              <a:rPr lang="pt-BR" dirty="0" smtClean="0"/>
              <a:t>(</a:t>
            </a:r>
            <a:r>
              <a:rPr lang="pt-BR" dirty="0" err="1" smtClean="0"/>
              <a:t>raizArbin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preOrdem</a:t>
            </a:r>
            <a:r>
              <a:rPr lang="pt-BR" dirty="0" smtClean="0"/>
              <a:t>(</a:t>
            </a:r>
            <a:r>
              <a:rPr lang="pt-BR" dirty="0" err="1" smtClean="0"/>
              <a:t>esqArbin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preOrdem</a:t>
            </a:r>
            <a:r>
              <a:rPr lang="pt-BR" dirty="0" smtClean="0"/>
              <a:t>(</a:t>
            </a:r>
            <a:r>
              <a:rPr lang="pt-BR" dirty="0" err="1" smtClean="0"/>
              <a:t>dirArbin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56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Caminhamento em Arvore Binaria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In-ordem</a:t>
            </a:r>
            <a:r>
              <a:rPr lang="pt-BR" dirty="0"/>
              <a:t>: percorre em </a:t>
            </a:r>
            <a:r>
              <a:rPr lang="pt-BR" dirty="0" err="1"/>
              <a:t>in-ordem</a:t>
            </a:r>
            <a:r>
              <a:rPr lang="pt-BR" dirty="0"/>
              <a:t> a </a:t>
            </a:r>
            <a:r>
              <a:rPr lang="pt-BR" dirty="0" err="1"/>
              <a:t>subarvore</a:t>
            </a:r>
            <a:r>
              <a:rPr lang="pt-BR" dirty="0"/>
              <a:t> esquerda, visita a </a:t>
            </a:r>
            <a:r>
              <a:rPr lang="pt-BR" dirty="0" err="1"/>
              <a:t>raíz</a:t>
            </a:r>
            <a:r>
              <a:rPr lang="pt-BR" dirty="0"/>
              <a:t> e depois percorre em </a:t>
            </a:r>
            <a:r>
              <a:rPr lang="pt-BR" dirty="0" err="1"/>
              <a:t>in-ordem</a:t>
            </a:r>
            <a:r>
              <a:rPr lang="pt-BR" dirty="0"/>
              <a:t> a </a:t>
            </a:r>
            <a:r>
              <a:rPr lang="pt-BR" dirty="0" err="1"/>
              <a:t>subarvore</a:t>
            </a:r>
            <a:r>
              <a:rPr lang="pt-BR" dirty="0"/>
              <a:t> direita.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Implementação do caminhamento em </a:t>
            </a:r>
            <a:r>
              <a:rPr lang="pt-BR" dirty="0" err="1" smtClean="0"/>
              <a:t>In-ordem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inOrdem</a:t>
            </a:r>
            <a:r>
              <a:rPr lang="pt-BR" dirty="0" smtClean="0"/>
              <a:t>(</a:t>
            </a:r>
            <a:r>
              <a:rPr lang="pt-BR" dirty="0" err="1" smtClean="0"/>
              <a:t>Arbin</a:t>
            </a:r>
            <a:r>
              <a:rPr lang="pt-BR" dirty="0" smtClean="0"/>
              <a:t> a){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(!</a:t>
            </a:r>
            <a:r>
              <a:rPr lang="pt-BR" dirty="0" err="1" smtClean="0"/>
              <a:t>vaziaArbin</a:t>
            </a:r>
            <a:r>
              <a:rPr lang="pt-BR" dirty="0" smtClean="0"/>
              <a:t>(a)){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/>
              <a:t>inOrdem</a:t>
            </a:r>
            <a:r>
              <a:rPr lang="pt-BR" dirty="0"/>
              <a:t>(</a:t>
            </a:r>
            <a:r>
              <a:rPr lang="pt-BR" dirty="0" err="1"/>
              <a:t>esqArbin</a:t>
            </a:r>
            <a:r>
              <a:rPr lang="pt-BR" dirty="0"/>
              <a:t>(a</a:t>
            </a:r>
            <a:r>
              <a:rPr lang="pt-BR" dirty="0" smtClean="0"/>
              <a:t>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visitaRaiz</a:t>
            </a:r>
            <a:r>
              <a:rPr lang="pt-BR" dirty="0" smtClean="0"/>
              <a:t>(</a:t>
            </a:r>
            <a:r>
              <a:rPr lang="pt-BR" dirty="0" err="1" smtClean="0"/>
              <a:t>raizArbin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inOrdem</a:t>
            </a:r>
            <a:r>
              <a:rPr lang="pt-BR" dirty="0" smtClean="0"/>
              <a:t>(</a:t>
            </a:r>
            <a:r>
              <a:rPr lang="pt-BR" dirty="0" err="1" smtClean="0"/>
              <a:t>dirArbin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0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Caminhamento em Arvore Binaria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Pos</a:t>
            </a:r>
            <a:r>
              <a:rPr lang="pt-BR" dirty="0"/>
              <a:t>-ordem: percorre em </a:t>
            </a:r>
            <a:r>
              <a:rPr lang="pt-BR" dirty="0" err="1"/>
              <a:t>pos</a:t>
            </a:r>
            <a:r>
              <a:rPr lang="pt-BR" dirty="0"/>
              <a:t>-ordem a </a:t>
            </a:r>
            <a:r>
              <a:rPr lang="pt-BR" dirty="0" err="1"/>
              <a:t>subarvore</a:t>
            </a:r>
            <a:r>
              <a:rPr lang="pt-BR" dirty="0"/>
              <a:t> esquerda e depois a </a:t>
            </a:r>
            <a:r>
              <a:rPr lang="pt-BR" dirty="0" err="1"/>
              <a:t>subarvore</a:t>
            </a:r>
            <a:r>
              <a:rPr lang="pt-BR" dirty="0"/>
              <a:t> direita, e por último visita a raiz.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Implementação do caminhamento em </a:t>
            </a:r>
            <a:r>
              <a:rPr lang="pt-BR" dirty="0" err="1" smtClean="0"/>
              <a:t>Pos</a:t>
            </a:r>
            <a:r>
              <a:rPr lang="pt-BR" dirty="0" smtClean="0"/>
              <a:t>-ordem.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posOrdem</a:t>
            </a:r>
            <a:r>
              <a:rPr lang="pt-BR" dirty="0" smtClean="0"/>
              <a:t>(</a:t>
            </a:r>
            <a:r>
              <a:rPr lang="pt-BR" dirty="0" err="1" smtClean="0"/>
              <a:t>Arbin</a:t>
            </a:r>
            <a:r>
              <a:rPr lang="pt-BR" dirty="0" smtClean="0"/>
              <a:t> a){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(!</a:t>
            </a:r>
            <a:r>
              <a:rPr lang="pt-BR" dirty="0" err="1" smtClean="0"/>
              <a:t>vaziaArbin</a:t>
            </a:r>
            <a:r>
              <a:rPr lang="pt-BR" dirty="0" smtClean="0"/>
              <a:t>(a)){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/>
              <a:t>pos</a:t>
            </a:r>
            <a:r>
              <a:rPr lang="pt-BR" dirty="0" err="1" smtClean="0"/>
              <a:t>Ordem</a:t>
            </a:r>
            <a:r>
              <a:rPr lang="pt-BR" dirty="0" smtClean="0"/>
              <a:t>(</a:t>
            </a:r>
            <a:r>
              <a:rPr lang="pt-BR" dirty="0" err="1" smtClean="0"/>
              <a:t>esqArbin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posOrdem</a:t>
            </a:r>
            <a:r>
              <a:rPr lang="pt-BR" dirty="0" smtClean="0"/>
              <a:t>(</a:t>
            </a:r>
            <a:r>
              <a:rPr lang="pt-BR" dirty="0" err="1" smtClean="0"/>
              <a:t>dirArbin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visitaRaiz</a:t>
            </a:r>
            <a:r>
              <a:rPr lang="pt-BR" dirty="0" smtClean="0"/>
              <a:t>(</a:t>
            </a:r>
            <a:r>
              <a:rPr lang="pt-BR" dirty="0" err="1" smtClean="0"/>
              <a:t>raizArbin</a:t>
            </a:r>
            <a:r>
              <a:rPr lang="pt-BR" dirty="0" smtClean="0"/>
              <a:t>(a));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61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687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Caminhamento em Arvore Binaria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1"/>
            <a:ext cx="10515600" cy="6189259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Níveis: visita a </a:t>
            </a:r>
            <a:r>
              <a:rPr lang="pt-BR" dirty="0" err="1"/>
              <a:t>raíz</a:t>
            </a:r>
            <a:r>
              <a:rPr lang="pt-BR" dirty="0"/>
              <a:t> da árvore, os elementos do nível 1 da esquerda para direita, seguidos dos elementos do nível 2, e assim sucessivamente até visitar todos os elementos.</a:t>
            </a:r>
          </a:p>
          <a:p>
            <a:pPr marL="0" indent="0">
              <a:buNone/>
            </a:pPr>
            <a:r>
              <a:rPr lang="pt-BR" dirty="0" smtClean="0"/>
              <a:t>Implementação do caminhamento por Níveis usando uma Fila. </a:t>
            </a:r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niveisArbin</a:t>
            </a:r>
            <a:r>
              <a:rPr lang="pt-BR" dirty="0" smtClean="0"/>
              <a:t>(</a:t>
            </a:r>
            <a:r>
              <a:rPr lang="pt-BR" dirty="0" err="1" smtClean="0"/>
              <a:t>Arbin</a:t>
            </a:r>
            <a:r>
              <a:rPr lang="pt-BR" dirty="0" smtClean="0"/>
              <a:t> a){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Fila f; </a:t>
            </a:r>
            <a:r>
              <a:rPr lang="pt-BR" dirty="0" err="1" smtClean="0"/>
              <a:t>Arbin</a:t>
            </a:r>
            <a:r>
              <a:rPr lang="pt-BR" dirty="0" smtClean="0"/>
              <a:t> </a:t>
            </a:r>
            <a:r>
              <a:rPr lang="pt-BR" dirty="0" err="1" smtClean="0"/>
              <a:t>arb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(!</a:t>
            </a:r>
            <a:r>
              <a:rPr lang="pt-BR" dirty="0" err="1" smtClean="0"/>
              <a:t>vaziaArbin</a:t>
            </a:r>
            <a:r>
              <a:rPr lang="pt-BR" dirty="0" smtClean="0"/>
              <a:t>(a)){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smtClean="0"/>
              <a:t>fila = </a:t>
            </a:r>
            <a:r>
              <a:rPr lang="pt-BR" dirty="0" err="1" smtClean="0"/>
              <a:t>inicFila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adicFila</a:t>
            </a:r>
            <a:r>
              <a:rPr lang="pt-BR" dirty="0" smtClean="0"/>
              <a:t>(f, a);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while</a:t>
            </a:r>
            <a:r>
              <a:rPr lang="pt-BR" dirty="0" smtClean="0"/>
              <a:t>( !</a:t>
            </a:r>
            <a:r>
              <a:rPr lang="pt-BR" dirty="0" err="1" smtClean="0"/>
              <a:t>vaziaFila</a:t>
            </a:r>
            <a:r>
              <a:rPr lang="pt-BR" dirty="0" smtClean="0"/>
              <a:t>(f)){</a:t>
            </a:r>
          </a:p>
          <a:p>
            <a:pPr marL="0" indent="0">
              <a:buNone/>
            </a:pPr>
            <a:r>
              <a:rPr lang="pt-BR" dirty="0" smtClean="0"/>
              <a:t>			</a:t>
            </a:r>
            <a:r>
              <a:rPr lang="pt-BR" dirty="0" err="1" smtClean="0"/>
              <a:t>arb</a:t>
            </a:r>
            <a:r>
              <a:rPr lang="pt-BR" dirty="0" smtClean="0"/>
              <a:t> = </a:t>
            </a:r>
            <a:r>
              <a:rPr lang="pt-BR" dirty="0" err="1" smtClean="0"/>
              <a:t>infoFila</a:t>
            </a:r>
            <a:r>
              <a:rPr lang="pt-BR" dirty="0" smtClean="0"/>
              <a:t>(f);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elimFila</a:t>
            </a:r>
            <a:r>
              <a:rPr lang="pt-BR" dirty="0" smtClean="0"/>
              <a:t>(f);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 !</a:t>
            </a:r>
            <a:r>
              <a:rPr lang="pt-BR" dirty="0" err="1" smtClean="0"/>
              <a:t>vazioArbin</a:t>
            </a:r>
            <a:r>
              <a:rPr lang="pt-BR" dirty="0" smtClean="0"/>
              <a:t>(</a:t>
            </a:r>
            <a:r>
              <a:rPr lang="pt-BR" dirty="0" err="1" smtClean="0"/>
              <a:t>arb</a:t>
            </a:r>
            <a:r>
              <a:rPr lang="pt-BR" dirty="0" smtClean="0"/>
              <a:t>){</a:t>
            </a:r>
          </a:p>
          <a:p>
            <a:pPr marL="0" indent="0">
              <a:buNone/>
            </a:pPr>
            <a:r>
              <a:rPr lang="pt-BR" dirty="0" smtClean="0"/>
              <a:t>				</a:t>
            </a:r>
            <a:r>
              <a:rPr lang="pt-BR" dirty="0" err="1" smtClean="0"/>
              <a:t>visitarRaiz</a:t>
            </a:r>
            <a:r>
              <a:rPr lang="pt-BR" dirty="0" smtClean="0"/>
              <a:t>(</a:t>
            </a:r>
            <a:r>
              <a:rPr lang="pt-BR" dirty="0" err="1" smtClean="0"/>
              <a:t>raizArbin</a:t>
            </a:r>
            <a:r>
              <a:rPr lang="pt-BR" dirty="0" smtClean="0"/>
              <a:t>(</a:t>
            </a:r>
            <a:r>
              <a:rPr lang="pt-BR" dirty="0" err="1" smtClean="0"/>
              <a:t>arb</a:t>
            </a:r>
            <a:r>
              <a:rPr lang="pt-BR" dirty="0" smtClean="0"/>
              <a:t>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adicFila</a:t>
            </a:r>
            <a:r>
              <a:rPr lang="pt-BR" dirty="0" smtClean="0"/>
              <a:t>(f, </a:t>
            </a:r>
            <a:r>
              <a:rPr lang="pt-BR" dirty="0" err="1" smtClean="0"/>
              <a:t>esqArbin</a:t>
            </a:r>
            <a:r>
              <a:rPr lang="pt-BR" dirty="0" smtClean="0"/>
              <a:t>(</a:t>
            </a:r>
            <a:r>
              <a:rPr lang="pt-BR" dirty="0" err="1" smtClean="0"/>
              <a:t>arb</a:t>
            </a:r>
            <a:r>
              <a:rPr lang="pt-BR" dirty="0" smtClean="0"/>
              <a:t>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adicFila</a:t>
            </a:r>
            <a:r>
              <a:rPr lang="pt-BR" dirty="0" smtClean="0"/>
              <a:t>(f, </a:t>
            </a:r>
            <a:r>
              <a:rPr lang="pt-BR" dirty="0" err="1" smtClean="0"/>
              <a:t>dirArbin</a:t>
            </a:r>
            <a:r>
              <a:rPr lang="pt-BR" dirty="0" smtClean="0"/>
              <a:t>(</a:t>
            </a:r>
            <a:r>
              <a:rPr lang="pt-BR" dirty="0" err="1" smtClean="0"/>
              <a:t>abr</a:t>
            </a:r>
            <a:r>
              <a:rPr lang="pt-BR" dirty="0" smtClean="0"/>
              <a:t>));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	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465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Caminhamento em Arvore Binaria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Pre</a:t>
            </a:r>
            <a:r>
              <a:rPr lang="pt-BR" dirty="0" smtClean="0"/>
              <a:t>-ordem: a-b-d-e-f-g-c-h</a:t>
            </a:r>
          </a:p>
          <a:p>
            <a:r>
              <a:rPr lang="pt-BR" dirty="0" err="1" smtClean="0"/>
              <a:t>In-ordem</a:t>
            </a:r>
            <a:r>
              <a:rPr lang="pt-BR" dirty="0" smtClean="0"/>
              <a:t>:   d-b-f-e-g-a-c-h</a:t>
            </a:r>
          </a:p>
          <a:p>
            <a:r>
              <a:rPr lang="pt-BR" dirty="0" err="1" smtClean="0"/>
              <a:t>Pos-ordem:d-f-g-e-b-h-c-a</a:t>
            </a:r>
            <a:endParaRPr lang="pt-BR" dirty="0" smtClean="0"/>
          </a:p>
          <a:p>
            <a:r>
              <a:rPr lang="pt-BR" dirty="0" smtClean="0"/>
              <a:t>Níveis:         a-b-c-d-e-h-f-g</a:t>
            </a:r>
          </a:p>
          <a:p>
            <a:endParaRPr lang="pt-BR" dirty="0" smtClean="0"/>
          </a:p>
        </p:txBody>
      </p:sp>
      <p:sp>
        <p:nvSpPr>
          <p:cNvPr id="3" name="Elipse 2"/>
          <p:cNvSpPr/>
          <p:nvPr/>
        </p:nvSpPr>
        <p:spPr>
          <a:xfrm>
            <a:off x="8177292" y="1825625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a</a:t>
            </a:r>
            <a:endParaRPr lang="pt-BR" sz="4000" b="1" dirty="0"/>
          </a:p>
        </p:txBody>
      </p:sp>
      <p:sp>
        <p:nvSpPr>
          <p:cNvPr id="5" name="Elipse 4"/>
          <p:cNvSpPr/>
          <p:nvPr/>
        </p:nvSpPr>
        <p:spPr>
          <a:xfrm>
            <a:off x="6971738" y="2540758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b</a:t>
            </a:r>
            <a:endParaRPr lang="pt-BR" sz="4000" b="1" dirty="0"/>
          </a:p>
        </p:txBody>
      </p:sp>
      <p:sp>
        <p:nvSpPr>
          <p:cNvPr id="6" name="Elipse 5"/>
          <p:cNvSpPr/>
          <p:nvPr/>
        </p:nvSpPr>
        <p:spPr>
          <a:xfrm>
            <a:off x="9603484" y="2540758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c</a:t>
            </a:r>
            <a:endParaRPr lang="pt-BR" sz="4000" b="1" dirty="0"/>
          </a:p>
        </p:txBody>
      </p:sp>
      <p:sp>
        <p:nvSpPr>
          <p:cNvPr id="7" name="Elipse 6"/>
          <p:cNvSpPr/>
          <p:nvPr/>
        </p:nvSpPr>
        <p:spPr>
          <a:xfrm>
            <a:off x="5871953" y="3255890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d</a:t>
            </a:r>
            <a:endParaRPr lang="pt-BR" sz="4000" b="1" dirty="0"/>
          </a:p>
        </p:txBody>
      </p:sp>
      <p:sp>
        <p:nvSpPr>
          <p:cNvPr id="8" name="Elipse 7"/>
          <p:cNvSpPr/>
          <p:nvPr/>
        </p:nvSpPr>
        <p:spPr>
          <a:xfrm>
            <a:off x="8061283" y="3255891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e</a:t>
            </a:r>
          </a:p>
        </p:txBody>
      </p:sp>
      <p:sp>
        <p:nvSpPr>
          <p:cNvPr id="9" name="Elipse 8"/>
          <p:cNvSpPr/>
          <p:nvPr/>
        </p:nvSpPr>
        <p:spPr>
          <a:xfrm>
            <a:off x="10813583" y="3255890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h</a:t>
            </a:r>
            <a:endParaRPr lang="pt-BR" sz="4000" b="1" dirty="0"/>
          </a:p>
        </p:txBody>
      </p:sp>
      <p:sp>
        <p:nvSpPr>
          <p:cNvPr id="10" name="Elipse 9"/>
          <p:cNvSpPr/>
          <p:nvPr/>
        </p:nvSpPr>
        <p:spPr>
          <a:xfrm>
            <a:off x="7084331" y="4167115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f</a:t>
            </a:r>
            <a:endParaRPr lang="pt-BR" sz="4000" b="1" dirty="0"/>
          </a:p>
        </p:txBody>
      </p:sp>
      <p:sp>
        <p:nvSpPr>
          <p:cNvPr id="11" name="Elipse 10"/>
          <p:cNvSpPr/>
          <p:nvPr/>
        </p:nvSpPr>
        <p:spPr>
          <a:xfrm>
            <a:off x="9171305" y="4167116"/>
            <a:ext cx="864358" cy="562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g</a:t>
            </a:r>
            <a:endParaRPr lang="pt-BR" sz="4000" b="1" dirty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7607158" y="2259391"/>
            <a:ext cx="570134" cy="36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1"/>
          </p:cNvCxnSpPr>
          <p:nvPr/>
        </p:nvCxnSpPr>
        <p:spPr>
          <a:xfrm flipH="1" flipV="1">
            <a:off x="9041650" y="2291401"/>
            <a:ext cx="688416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7" idx="7"/>
            <a:endCxn id="5" idx="3"/>
          </p:cNvCxnSpPr>
          <p:nvPr/>
        </p:nvCxnSpPr>
        <p:spPr>
          <a:xfrm flipV="1">
            <a:off x="6609729" y="3021081"/>
            <a:ext cx="488591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8" idx="1"/>
            <a:endCxn id="5" idx="5"/>
          </p:cNvCxnSpPr>
          <p:nvPr/>
        </p:nvCxnSpPr>
        <p:spPr>
          <a:xfrm flipH="1" flipV="1">
            <a:off x="7709514" y="3021081"/>
            <a:ext cx="478351" cy="3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0" idx="7"/>
            <a:endCxn id="8" idx="3"/>
          </p:cNvCxnSpPr>
          <p:nvPr/>
        </p:nvCxnSpPr>
        <p:spPr>
          <a:xfrm flipV="1">
            <a:off x="7822107" y="3736214"/>
            <a:ext cx="365758" cy="5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1" idx="1"/>
            <a:endCxn id="8" idx="5"/>
          </p:cNvCxnSpPr>
          <p:nvPr/>
        </p:nvCxnSpPr>
        <p:spPr>
          <a:xfrm flipH="1" flipV="1">
            <a:off x="8799059" y="3736214"/>
            <a:ext cx="498828" cy="51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1"/>
            <a:endCxn id="6" idx="5"/>
          </p:cNvCxnSpPr>
          <p:nvPr/>
        </p:nvCxnSpPr>
        <p:spPr>
          <a:xfrm flipH="1" flipV="1">
            <a:off x="10341260" y="3021081"/>
            <a:ext cx="598905" cy="31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 ou de Pesquisa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3493"/>
            <a:ext cx="12095650" cy="18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 ou de Pesquisa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8" y="2360779"/>
            <a:ext cx="11663156" cy="14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1426"/>
            <a:ext cx="10043855" cy="28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Busca(ABB) ou de Pesquisa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" y="1516252"/>
            <a:ext cx="11799013" cy="343788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38200" y="4954137"/>
            <a:ext cx="11020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Resumindo: Uma árvore binária é dita uma árvore binária de busca, se todos os elementos da </a:t>
            </a:r>
            <a:r>
              <a:rPr lang="pt-BR" b="1" dirty="0" err="1" smtClean="0"/>
              <a:t>subarvore</a:t>
            </a:r>
            <a:r>
              <a:rPr lang="pt-BR" b="1" dirty="0" smtClean="0"/>
              <a:t> esquerda são menores que a raiz e todos os elementos da </a:t>
            </a:r>
            <a:r>
              <a:rPr lang="pt-BR" b="1" dirty="0" err="1" smtClean="0"/>
              <a:t>subarvore</a:t>
            </a:r>
            <a:r>
              <a:rPr lang="pt-BR" b="1" dirty="0" smtClean="0"/>
              <a:t> direita são maiores que a raiz.</a:t>
            </a:r>
          </a:p>
          <a:p>
            <a:endParaRPr lang="pt-BR" b="1" dirty="0"/>
          </a:p>
          <a:p>
            <a:r>
              <a:rPr lang="pt-BR" b="1" dirty="0" smtClean="0"/>
              <a:t>Uma propriedade importante da ABB é que no caminhamento </a:t>
            </a:r>
            <a:r>
              <a:rPr lang="pt-BR" b="1" dirty="0" err="1" smtClean="0"/>
              <a:t>In-ordem</a:t>
            </a:r>
            <a:r>
              <a:rPr lang="pt-BR" b="1" dirty="0" smtClean="0"/>
              <a:t> se visita sempre os elementos em ordem ascendente.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62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 ou de Pesquisa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12" y="1690688"/>
            <a:ext cx="6365670" cy="46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73697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Árvore Binária de Busca ou de Pesquisa - Busca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6979"/>
            <a:ext cx="11906841" cy="59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73697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Árvore Binária de Busca ou de Pesquisa - Busca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74" y="1102056"/>
            <a:ext cx="8262156" cy="55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Busca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2"/>
            <a:ext cx="10515600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Busca na ABB ou está na ABB:</a:t>
            </a:r>
          </a:p>
          <a:p>
            <a:r>
              <a:rPr lang="pt-BR" dirty="0" smtClean="0"/>
              <a:t>A operação de busca se aproveita da estrutura da ABB, baixando unicamente pelas </a:t>
            </a:r>
            <a:r>
              <a:rPr lang="pt-BR" dirty="0" err="1" smtClean="0"/>
              <a:t>subarvores</a:t>
            </a:r>
            <a:r>
              <a:rPr lang="pt-BR" dirty="0" smtClean="0"/>
              <a:t> nas quais existe a possibilidade de encontrar o elemento buscado. </a:t>
            </a:r>
          </a:p>
          <a:p>
            <a:r>
              <a:rPr lang="pt-BR" dirty="0" smtClean="0"/>
              <a:t>No pior dos casos, o algoritmo tem complexidade O(N), onde N é o número de elementos da árvore(seu peso) e sua altura máxima pode ser N (arvore degenerada). Ou o elemento não está na árvore.</a:t>
            </a:r>
          </a:p>
          <a:p>
            <a:r>
              <a:rPr lang="pt-BR" dirty="0" smtClean="0"/>
              <a:t>Se a árvore está balanceada(cheia) então no pior caso a busca é proporcional a altura da arvore (log N).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7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Busca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2"/>
            <a:ext cx="10515600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Busca na ABB ou está na ABB: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estaArbinBusca</a:t>
            </a:r>
            <a:r>
              <a:rPr lang="pt-BR" dirty="0" smtClean="0"/>
              <a:t>(</a:t>
            </a:r>
            <a:r>
              <a:rPr lang="pt-BR" dirty="0" err="1" smtClean="0"/>
              <a:t>Arbin</a:t>
            </a:r>
            <a:r>
              <a:rPr lang="pt-BR" dirty="0" smtClean="0"/>
              <a:t> a , </a:t>
            </a:r>
            <a:r>
              <a:rPr lang="pt-BR" dirty="0" err="1" smtClean="0"/>
              <a:t>TipoA</a:t>
            </a:r>
            <a:r>
              <a:rPr lang="pt-BR" dirty="0" smtClean="0"/>
              <a:t> </a:t>
            </a:r>
            <a:r>
              <a:rPr lang="pt-BR" dirty="0" err="1" smtClean="0"/>
              <a:t>elem</a:t>
            </a:r>
            <a:r>
              <a:rPr lang="pt-BR" dirty="0" smtClean="0"/>
              <a:t>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vaziaArbin</a:t>
            </a:r>
            <a:r>
              <a:rPr lang="pt-BR" dirty="0" smtClean="0"/>
              <a:t>(a)) 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raizArbin</a:t>
            </a:r>
            <a:r>
              <a:rPr lang="pt-BR" dirty="0" smtClean="0"/>
              <a:t>(a) == </a:t>
            </a:r>
            <a:r>
              <a:rPr lang="pt-BR" dirty="0" err="1" smtClean="0"/>
              <a:t>elem</a:t>
            </a:r>
            <a:r>
              <a:rPr lang="pt-BR" dirty="0" smtClean="0"/>
              <a:t>) </a:t>
            </a:r>
            <a:r>
              <a:rPr lang="pt-BR" dirty="0" err="1" smtClean="0"/>
              <a:t>return</a:t>
            </a:r>
            <a:r>
              <a:rPr lang="pt-BR" dirty="0" smtClean="0"/>
              <a:t> 1;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 </a:t>
            </a:r>
            <a:r>
              <a:rPr lang="pt-BR" dirty="0" err="1" smtClean="0"/>
              <a:t>elem</a:t>
            </a:r>
            <a:r>
              <a:rPr lang="pt-BR" dirty="0" smtClean="0"/>
              <a:t> &lt; </a:t>
            </a:r>
            <a:r>
              <a:rPr lang="pt-BR" dirty="0" err="1" smtClean="0"/>
              <a:t>raizArbin</a:t>
            </a:r>
            <a:r>
              <a:rPr lang="pt-BR" dirty="0" smtClean="0"/>
              <a:t>(a) )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(</a:t>
            </a:r>
            <a:r>
              <a:rPr lang="pt-BR" dirty="0" err="1" smtClean="0"/>
              <a:t>estaArbinBusca</a:t>
            </a:r>
            <a:r>
              <a:rPr lang="pt-BR" dirty="0" smtClean="0"/>
              <a:t>(</a:t>
            </a:r>
            <a:r>
              <a:rPr lang="pt-BR" dirty="0" err="1" smtClean="0"/>
              <a:t>esqArbin</a:t>
            </a:r>
            <a:r>
              <a:rPr lang="pt-BR" dirty="0" smtClean="0"/>
              <a:t>(a), </a:t>
            </a:r>
            <a:r>
              <a:rPr lang="pt-BR" dirty="0" err="1" smtClean="0"/>
              <a:t>elem</a:t>
            </a:r>
            <a:r>
              <a:rPr lang="pt-BR" dirty="0" smtClean="0"/>
              <a:t>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else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 smtClean="0"/>
              <a:t>estaArbinBusca</a:t>
            </a:r>
            <a:r>
              <a:rPr lang="pt-BR" dirty="0" smtClean="0"/>
              <a:t>(</a:t>
            </a:r>
            <a:r>
              <a:rPr lang="pt-BR" dirty="0" err="1" smtClean="0"/>
              <a:t>dirArbin</a:t>
            </a:r>
            <a:r>
              <a:rPr lang="pt-BR" dirty="0" smtClean="0"/>
              <a:t>(a</a:t>
            </a:r>
            <a:r>
              <a:rPr lang="pt-BR" dirty="0"/>
              <a:t>), </a:t>
            </a:r>
            <a:r>
              <a:rPr lang="pt-BR" dirty="0" err="1"/>
              <a:t>elem</a:t>
            </a:r>
            <a:r>
              <a:rPr lang="pt-BR" dirty="0"/>
              <a:t>));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4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73697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Árvore Binária de Busca ou de Pesquisa - Busca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0475"/>
            <a:ext cx="12086493" cy="39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73697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Árvore Binária de Busca ou de Pesquisa - Inserção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7" y="1148757"/>
            <a:ext cx="8418304" cy="48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Inserção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2"/>
            <a:ext cx="10515600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Inserção na ABB:</a:t>
            </a:r>
          </a:p>
          <a:p>
            <a:r>
              <a:rPr lang="pt-BR" dirty="0" smtClean="0"/>
              <a:t>O processo de inserir um elemento na ABB tem a mesma estrutura do processo de busca. </a:t>
            </a:r>
          </a:p>
          <a:p>
            <a:r>
              <a:rPr lang="pt-BR" dirty="0" smtClean="0"/>
              <a:t>A ideia é seguir a mesma forma de se baixar pela árvore, e no momento de chegar no ponto onde se reconhece que o elemento não está presente(não se pode descer mais), adicionar exatamente ai o elemento. A inserção será feita numa folha.</a:t>
            </a:r>
          </a:p>
          <a:p>
            <a:r>
              <a:rPr lang="pt-BR" dirty="0" smtClean="0"/>
              <a:t>Sua complexidade é a mesma da busca. Se a árvore está balanceada(cheia) é log(N) e se a árvore está degenerada é O(N).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7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Inserção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2"/>
            <a:ext cx="10515600" cy="618925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Inserção na ABB:</a:t>
            </a:r>
          </a:p>
          <a:p>
            <a:pPr marL="0" indent="0">
              <a:buNone/>
            </a:pPr>
            <a:r>
              <a:rPr lang="pt-BR" dirty="0" err="1" smtClean="0"/>
              <a:t>Arbin</a:t>
            </a:r>
            <a:r>
              <a:rPr lang="pt-BR" dirty="0" smtClean="0"/>
              <a:t> </a:t>
            </a:r>
            <a:r>
              <a:rPr lang="pt-BR" dirty="0" err="1" smtClean="0"/>
              <a:t>insArbinBusca</a:t>
            </a:r>
            <a:r>
              <a:rPr lang="pt-BR" dirty="0" smtClean="0"/>
              <a:t>(</a:t>
            </a:r>
            <a:r>
              <a:rPr lang="pt-BR" dirty="0" err="1" smtClean="0"/>
              <a:t>Arbin</a:t>
            </a:r>
            <a:r>
              <a:rPr lang="pt-BR" dirty="0" smtClean="0"/>
              <a:t> a , </a:t>
            </a:r>
            <a:r>
              <a:rPr lang="pt-BR" dirty="0" err="1" smtClean="0"/>
              <a:t>TipoA</a:t>
            </a:r>
            <a:r>
              <a:rPr lang="pt-BR" dirty="0" smtClean="0"/>
              <a:t> </a:t>
            </a:r>
            <a:r>
              <a:rPr lang="pt-BR" dirty="0" err="1" smtClean="0"/>
              <a:t>elem</a:t>
            </a:r>
            <a:r>
              <a:rPr lang="pt-BR" dirty="0" smtClean="0"/>
              <a:t>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vaziaArbin</a:t>
            </a:r>
            <a:r>
              <a:rPr lang="pt-BR" dirty="0" smtClean="0"/>
              <a:t>(a)){</a:t>
            </a:r>
          </a:p>
          <a:p>
            <a:pPr marL="0" indent="0">
              <a:buNone/>
            </a:pPr>
            <a:r>
              <a:rPr lang="pt-BR" dirty="0" smtClean="0"/>
              <a:t>		a = (</a:t>
            </a:r>
            <a:r>
              <a:rPr lang="pt-BR" dirty="0" err="1" smtClean="0"/>
              <a:t>Arbin</a:t>
            </a:r>
            <a:r>
              <a:rPr lang="pt-BR" dirty="0" smtClean="0"/>
              <a:t>) </a:t>
            </a:r>
            <a:r>
              <a:rPr lang="pt-BR" dirty="0" err="1" smtClean="0"/>
              <a:t>malloc</a:t>
            </a:r>
            <a:r>
              <a:rPr lang="pt-BR" dirty="0" smtClean="0"/>
              <a:t>(</a:t>
            </a:r>
            <a:r>
              <a:rPr lang="pt-BR" dirty="0" err="1" smtClean="0"/>
              <a:t>sizeof</a:t>
            </a:r>
            <a:r>
              <a:rPr lang="pt-BR" dirty="0" smtClean="0"/>
              <a:t>(</a:t>
            </a:r>
            <a:r>
              <a:rPr lang="pt-BR" dirty="0" err="1" smtClean="0"/>
              <a:t>Tarbin</a:t>
            </a:r>
            <a:r>
              <a:rPr lang="pt-BR" dirty="0" smtClean="0"/>
              <a:t>));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a-&gt;</a:t>
            </a:r>
            <a:r>
              <a:rPr lang="pt-BR" dirty="0" err="1" smtClean="0"/>
              <a:t>info</a:t>
            </a:r>
            <a:r>
              <a:rPr lang="pt-BR" dirty="0" smtClean="0"/>
              <a:t> = </a:t>
            </a:r>
            <a:r>
              <a:rPr lang="pt-BR" dirty="0" err="1" smtClean="0"/>
              <a:t>elem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a-&gt;</a:t>
            </a:r>
            <a:r>
              <a:rPr lang="pt-BR" dirty="0" err="1" smtClean="0"/>
              <a:t>esq</a:t>
            </a:r>
            <a:r>
              <a:rPr lang="pt-BR" dirty="0" smtClean="0"/>
              <a:t> = a-&gt;</a:t>
            </a:r>
            <a:r>
              <a:rPr lang="pt-BR" dirty="0" err="1" smtClean="0"/>
              <a:t>dir</a:t>
            </a:r>
            <a:r>
              <a:rPr lang="pt-BR" dirty="0" smtClean="0"/>
              <a:t> = NULL;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 </a:t>
            </a:r>
            <a:r>
              <a:rPr lang="pt-BR" dirty="0" err="1" smtClean="0"/>
              <a:t>elem</a:t>
            </a:r>
            <a:r>
              <a:rPr lang="pt-BR" dirty="0" smtClean="0"/>
              <a:t> &lt; </a:t>
            </a:r>
            <a:r>
              <a:rPr lang="pt-BR" dirty="0" err="1" smtClean="0"/>
              <a:t>raizArbin</a:t>
            </a:r>
            <a:r>
              <a:rPr lang="pt-BR" dirty="0" smtClean="0"/>
              <a:t>(a) )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a-&gt;</a:t>
            </a:r>
            <a:r>
              <a:rPr lang="pt-BR" dirty="0" err="1" smtClean="0"/>
              <a:t>esq</a:t>
            </a:r>
            <a:r>
              <a:rPr lang="pt-BR" dirty="0" smtClean="0"/>
              <a:t> = </a:t>
            </a:r>
            <a:r>
              <a:rPr lang="pt-BR" dirty="0" err="1" smtClean="0"/>
              <a:t>insArbinBusca</a:t>
            </a:r>
            <a:r>
              <a:rPr lang="pt-BR" dirty="0" smtClean="0"/>
              <a:t>(a-&gt;</a:t>
            </a:r>
            <a:r>
              <a:rPr lang="pt-BR" dirty="0" err="1" smtClean="0"/>
              <a:t>esq</a:t>
            </a:r>
            <a:r>
              <a:rPr lang="pt-BR" dirty="0" smtClean="0"/>
              <a:t>, </a:t>
            </a:r>
            <a:r>
              <a:rPr lang="pt-BR" dirty="0" err="1" smtClean="0"/>
              <a:t>elem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elem</a:t>
            </a:r>
            <a:r>
              <a:rPr lang="pt-BR" dirty="0" smtClean="0"/>
              <a:t> != a-&gt;</a:t>
            </a:r>
            <a:r>
              <a:rPr lang="pt-BR" dirty="0" err="1" smtClean="0"/>
              <a:t>info</a:t>
            </a:r>
            <a:r>
              <a:rPr lang="pt-BR" dirty="0" smtClean="0"/>
              <a:t>)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	a-</a:t>
            </a:r>
            <a:r>
              <a:rPr lang="pt-BR" dirty="0" smtClean="0"/>
              <a:t>&gt;</a:t>
            </a:r>
            <a:r>
              <a:rPr lang="pt-BR" dirty="0" err="1" smtClean="0"/>
              <a:t>dir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 smtClean="0"/>
              <a:t>insArbin</a:t>
            </a:r>
            <a:r>
              <a:rPr lang="pt-BR" dirty="0" err="1"/>
              <a:t>Busca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/>
              <a:t>a-</a:t>
            </a:r>
            <a:r>
              <a:rPr lang="pt-BR" dirty="0" smtClean="0"/>
              <a:t>&gt;</a:t>
            </a:r>
            <a:r>
              <a:rPr lang="pt-BR" dirty="0" err="1" smtClean="0"/>
              <a:t>dir</a:t>
            </a:r>
            <a:r>
              <a:rPr lang="pt-BR" dirty="0" smtClean="0"/>
              <a:t>, </a:t>
            </a:r>
            <a:r>
              <a:rPr lang="pt-BR" dirty="0" err="1"/>
              <a:t>elem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a;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2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concretos do uso de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827435" cy="32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5" y="1"/>
            <a:ext cx="11076295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Eliminação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2"/>
            <a:ext cx="10515600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Eliminação na ABB:</a:t>
            </a:r>
          </a:p>
          <a:p>
            <a:r>
              <a:rPr lang="pt-BR" dirty="0" smtClean="0"/>
              <a:t>O processo para eliminar um elemento na ABB é mais complicado que os anteriores, porque ao remover um elemento se deve alterar a estrutura da árvore.</a:t>
            </a:r>
          </a:p>
          <a:p>
            <a:r>
              <a:rPr lang="pt-BR" dirty="0" smtClean="0"/>
              <a:t>Existem varias formas de fazê-lo, as quais veremos a seguir:</a:t>
            </a:r>
          </a:p>
        </p:txBody>
      </p:sp>
    </p:spTree>
    <p:extLst>
      <p:ext uri="{BB962C8B-B14F-4D97-AF65-F5344CB8AC3E}">
        <p14:creationId xmlns:p14="http://schemas.microsoft.com/office/powerpoint/2010/main" val="40763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5" y="1"/>
            <a:ext cx="11076295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Eliminação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8198" y="668742"/>
            <a:ext cx="12046423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Eliminação na ABB:</a:t>
            </a:r>
          </a:p>
          <a:p>
            <a:r>
              <a:rPr lang="pt-BR" b="1" dirty="0" smtClean="0">
                <a:solidFill>
                  <a:schemeClr val="accent6"/>
                </a:solidFill>
              </a:rPr>
              <a:t>Caso 1:</a:t>
            </a:r>
            <a:r>
              <a:rPr lang="pt-BR" dirty="0" smtClean="0"/>
              <a:t> Para eliminar o elemento da raiz, se pode colocar a </a:t>
            </a:r>
            <a:r>
              <a:rPr lang="pt-BR" dirty="0" err="1" smtClean="0"/>
              <a:t>subarvore</a:t>
            </a:r>
            <a:r>
              <a:rPr lang="pt-BR" dirty="0" smtClean="0"/>
              <a:t> esquerda a esquerda do menor elemento da </a:t>
            </a:r>
            <a:r>
              <a:rPr lang="pt-BR" dirty="0" err="1" smtClean="0"/>
              <a:t>subarvore</a:t>
            </a:r>
            <a:r>
              <a:rPr lang="pt-BR" dirty="0" smtClean="0"/>
              <a:t> direita.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Por exemplo, ao se eliminar o elemento 20 se tem:</a:t>
            </a:r>
          </a:p>
        </p:txBody>
      </p:sp>
      <p:sp>
        <p:nvSpPr>
          <p:cNvPr id="3" name="Elipse 2"/>
          <p:cNvSpPr/>
          <p:nvPr/>
        </p:nvSpPr>
        <p:spPr>
          <a:xfrm>
            <a:off x="2784143" y="2169994"/>
            <a:ext cx="313899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1651378" y="2770495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>
            <a:off x="3427862" y="2770495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5" idx="0"/>
            <a:endCxn id="3" idx="3"/>
          </p:cNvCxnSpPr>
          <p:nvPr/>
        </p:nvCxnSpPr>
        <p:spPr>
          <a:xfrm flipV="1">
            <a:off x="2033516" y="2356379"/>
            <a:ext cx="796596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0"/>
            <a:endCxn id="3" idx="5"/>
          </p:cNvCxnSpPr>
          <p:nvPr/>
        </p:nvCxnSpPr>
        <p:spPr>
          <a:xfrm flipH="1" flipV="1">
            <a:off x="3052073" y="2356379"/>
            <a:ext cx="757927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a direita 12"/>
          <p:cNvSpPr/>
          <p:nvPr/>
        </p:nvSpPr>
        <p:spPr>
          <a:xfrm>
            <a:off x="4795481" y="2674959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8581029" y="1978925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>
            <a:off x="8196047" y="2797790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885903" y="4093901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838200" y="4611873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2738174" y="4636826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9141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337479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2149524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427862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24" name="Conector reto 23"/>
          <p:cNvCxnSpPr>
            <a:stCxn id="17" idx="7"/>
            <a:endCxn id="16" idx="3"/>
          </p:cNvCxnSpPr>
          <p:nvPr/>
        </p:nvCxnSpPr>
        <p:spPr>
          <a:xfrm flipV="1">
            <a:off x="1374058" y="4396778"/>
            <a:ext cx="603784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1"/>
            <a:endCxn id="16" idx="5"/>
          </p:cNvCxnSpPr>
          <p:nvPr/>
        </p:nvCxnSpPr>
        <p:spPr>
          <a:xfrm flipH="1" flipV="1">
            <a:off x="2421761" y="4396778"/>
            <a:ext cx="408352" cy="29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9" idx="0"/>
            <a:endCxn id="17" idx="3"/>
          </p:cNvCxnSpPr>
          <p:nvPr/>
        </p:nvCxnSpPr>
        <p:spPr>
          <a:xfrm flipV="1">
            <a:off x="373040" y="4914750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0" idx="0"/>
            <a:endCxn id="17" idx="5"/>
          </p:cNvCxnSpPr>
          <p:nvPr/>
        </p:nvCxnSpPr>
        <p:spPr>
          <a:xfrm flipH="1" flipV="1">
            <a:off x="1374058" y="4914750"/>
            <a:ext cx="277320" cy="4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1" idx="0"/>
            <a:endCxn id="18" idx="3"/>
          </p:cNvCxnSpPr>
          <p:nvPr/>
        </p:nvCxnSpPr>
        <p:spPr>
          <a:xfrm flipV="1">
            <a:off x="2463423" y="4939703"/>
            <a:ext cx="366690" cy="36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2" idx="0"/>
            <a:endCxn id="18" idx="5"/>
          </p:cNvCxnSpPr>
          <p:nvPr/>
        </p:nvCxnSpPr>
        <p:spPr>
          <a:xfrm flipH="1" flipV="1">
            <a:off x="3274032" y="4939703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8270634" y="4017768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7681984" y="4687509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8960322" y="471252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38" name="Conector reto 37"/>
          <p:cNvCxnSpPr>
            <a:stCxn id="36" idx="0"/>
            <a:endCxn id="35" idx="3"/>
          </p:cNvCxnSpPr>
          <p:nvPr/>
        </p:nvCxnSpPr>
        <p:spPr>
          <a:xfrm flipV="1">
            <a:off x="7995883" y="4320645"/>
            <a:ext cx="366690" cy="36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37" idx="0"/>
            <a:endCxn id="35" idx="5"/>
          </p:cNvCxnSpPr>
          <p:nvPr/>
        </p:nvCxnSpPr>
        <p:spPr>
          <a:xfrm flipH="1" flipV="1">
            <a:off x="8806492" y="4320645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967037" y="5391499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41" name="Elipse 40"/>
          <p:cNvSpPr/>
          <p:nvPr/>
        </p:nvSpPr>
        <p:spPr>
          <a:xfrm>
            <a:off x="6187978" y="6086193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2" name="Elipse 41"/>
          <p:cNvSpPr/>
          <p:nvPr/>
        </p:nvSpPr>
        <p:spPr>
          <a:xfrm>
            <a:off x="7466316" y="6111211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43" name="Conector reto 42"/>
          <p:cNvCxnSpPr>
            <a:stCxn id="41" idx="0"/>
            <a:endCxn id="40" idx="3"/>
          </p:cNvCxnSpPr>
          <p:nvPr/>
        </p:nvCxnSpPr>
        <p:spPr>
          <a:xfrm flipV="1">
            <a:off x="6501877" y="5694376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42" idx="0"/>
            <a:endCxn id="40" idx="5"/>
          </p:cNvCxnSpPr>
          <p:nvPr/>
        </p:nvCxnSpPr>
        <p:spPr>
          <a:xfrm flipH="1" flipV="1">
            <a:off x="7502895" y="5694376"/>
            <a:ext cx="277320" cy="4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7338886" y="5019216"/>
            <a:ext cx="492988" cy="40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eta para a direita 48"/>
          <p:cNvSpPr/>
          <p:nvPr/>
        </p:nvSpPr>
        <p:spPr>
          <a:xfrm>
            <a:off x="4672739" y="4789294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5" y="1"/>
            <a:ext cx="11076295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Eliminação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8198" y="668742"/>
            <a:ext cx="12046423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Eliminação na ABB:</a:t>
            </a:r>
          </a:p>
          <a:p>
            <a:r>
              <a:rPr lang="pt-BR" b="1" dirty="0" smtClean="0">
                <a:solidFill>
                  <a:schemeClr val="accent6"/>
                </a:solidFill>
              </a:rPr>
              <a:t>Caso 2:</a:t>
            </a:r>
            <a:r>
              <a:rPr lang="pt-BR" dirty="0" smtClean="0"/>
              <a:t> Para eliminar o elemento da raiz, se pode colocar a </a:t>
            </a:r>
            <a:r>
              <a:rPr lang="pt-BR" dirty="0" err="1" smtClean="0"/>
              <a:t>subarvore</a:t>
            </a:r>
            <a:r>
              <a:rPr lang="pt-BR" dirty="0" smtClean="0"/>
              <a:t> direita a direita do </a:t>
            </a:r>
            <a:r>
              <a:rPr lang="pt-BR" dirty="0" smtClean="0"/>
              <a:t>maior </a:t>
            </a:r>
            <a:r>
              <a:rPr lang="pt-BR" dirty="0" smtClean="0"/>
              <a:t>elemento da </a:t>
            </a:r>
            <a:r>
              <a:rPr lang="pt-BR" dirty="0" err="1" smtClean="0"/>
              <a:t>subarvore</a:t>
            </a:r>
            <a:r>
              <a:rPr lang="pt-BR" dirty="0" smtClean="0"/>
              <a:t> esquerda.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Por exemplo, ao se eliminar o elemento 20 se tem:</a:t>
            </a:r>
          </a:p>
        </p:txBody>
      </p:sp>
      <p:sp>
        <p:nvSpPr>
          <p:cNvPr id="3" name="Elipse 2"/>
          <p:cNvSpPr/>
          <p:nvPr/>
        </p:nvSpPr>
        <p:spPr>
          <a:xfrm>
            <a:off x="2784143" y="2169994"/>
            <a:ext cx="313899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1651378" y="2770495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>
            <a:off x="3427862" y="2770495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5" idx="0"/>
            <a:endCxn id="3" idx="3"/>
          </p:cNvCxnSpPr>
          <p:nvPr/>
        </p:nvCxnSpPr>
        <p:spPr>
          <a:xfrm flipV="1">
            <a:off x="2033516" y="2356379"/>
            <a:ext cx="796596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0"/>
            <a:endCxn id="3" idx="5"/>
          </p:cNvCxnSpPr>
          <p:nvPr/>
        </p:nvCxnSpPr>
        <p:spPr>
          <a:xfrm flipH="1" flipV="1">
            <a:off x="3052073" y="2356379"/>
            <a:ext cx="757927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a direita 12"/>
          <p:cNvSpPr/>
          <p:nvPr/>
        </p:nvSpPr>
        <p:spPr>
          <a:xfrm>
            <a:off x="4795481" y="2674959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8806491" y="2601249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>
            <a:off x="8424354" y="1782384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885903" y="4093901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838200" y="4611873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2738174" y="4636826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9141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337479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2149524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427862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24" name="Conector reto 23"/>
          <p:cNvCxnSpPr>
            <a:stCxn id="17" idx="7"/>
            <a:endCxn id="16" idx="3"/>
          </p:cNvCxnSpPr>
          <p:nvPr/>
        </p:nvCxnSpPr>
        <p:spPr>
          <a:xfrm flipV="1">
            <a:off x="1374058" y="4396778"/>
            <a:ext cx="603784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1"/>
            <a:endCxn id="16" idx="5"/>
          </p:cNvCxnSpPr>
          <p:nvPr/>
        </p:nvCxnSpPr>
        <p:spPr>
          <a:xfrm flipH="1" flipV="1">
            <a:off x="2421761" y="4396778"/>
            <a:ext cx="408352" cy="29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9" idx="0"/>
            <a:endCxn id="17" idx="3"/>
          </p:cNvCxnSpPr>
          <p:nvPr/>
        </p:nvCxnSpPr>
        <p:spPr>
          <a:xfrm flipV="1">
            <a:off x="373040" y="4914750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0" idx="0"/>
            <a:endCxn id="17" idx="5"/>
          </p:cNvCxnSpPr>
          <p:nvPr/>
        </p:nvCxnSpPr>
        <p:spPr>
          <a:xfrm flipH="1" flipV="1">
            <a:off x="1374058" y="4914750"/>
            <a:ext cx="277320" cy="4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1" idx="0"/>
            <a:endCxn id="18" idx="3"/>
          </p:cNvCxnSpPr>
          <p:nvPr/>
        </p:nvCxnSpPr>
        <p:spPr>
          <a:xfrm flipV="1">
            <a:off x="2463423" y="4939703"/>
            <a:ext cx="366690" cy="36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2" idx="0"/>
            <a:endCxn id="18" idx="5"/>
          </p:cNvCxnSpPr>
          <p:nvPr/>
        </p:nvCxnSpPr>
        <p:spPr>
          <a:xfrm flipH="1" flipV="1">
            <a:off x="3274032" y="4939703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9225538" y="5391499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8636888" y="6061240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9915226" y="6086258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38" name="Conector reto 37"/>
          <p:cNvCxnSpPr>
            <a:stCxn id="36" idx="0"/>
            <a:endCxn id="35" idx="3"/>
          </p:cNvCxnSpPr>
          <p:nvPr/>
        </p:nvCxnSpPr>
        <p:spPr>
          <a:xfrm flipV="1">
            <a:off x="8950787" y="5694376"/>
            <a:ext cx="366690" cy="36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37" idx="0"/>
            <a:endCxn id="35" idx="5"/>
          </p:cNvCxnSpPr>
          <p:nvPr/>
        </p:nvCxnSpPr>
        <p:spPr>
          <a:xfrm flipH="1" flipV="1">
            <a:off x="9761396" y="5694376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178694" y="3880100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41" name="Elipse 40"/>
          <p:cNvSpPr/>
          <p:nvPr/>
        </p:nvSpPr>
        <p:spPr>
          <a:xfrm>
            <a:off x="7399635" y="4574794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2" name="Elipse 41"/>
          <p:cNvSpPr/>
          <p:nvPr/>
        </p:nvSpPr>
        <p:spPr>
          <a:xfrm>
            <a:off x="8677973" y="4599812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43" name="Conector reto 42"/>
          <p:cNvCxnSpPr>
            <a:stCxn id="41" idx="0"/>
            <a:endCxn id="40" idx="3"/>
          </p:cNvCxnSpPr>
          <p:nvPr/>
        </p:nvCxnSpPr>
        <p:spPr>
          <a:xfrm flipV="1">
            <a:off x="7713534" y="4182977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42" idx="0"/>
            <a:endCxn id="40" idx="5"/>
          </p:cNvCxnSpPr>
          <p:nvPr/>
        </p:nvCxnSpPr>
        <p:spPr>
          <a:xfrm flipH="1" flipV="1">
            <a:off x="8714552" y="4182977"/>
            <a:ext cx="277320" cy="4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eta para a direita 48"/>
          <p:cNvSpPr/>
          <p:nvPr/>
        </p:nvSpPr>
        <p:spPr>
          <a:xfrm>
            <a:off x="4672739" y="4789294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/>
          <p:cNvCxnSpPr>
            <a:stCxn id="35" idx="0"/>
          </p:cNvCxnSpPr>
          <p:nvPr/>
        </p:nvCxnSpPr>
        <p:spPr>
          <a:xfrm flipH="1" flipV="1">
            <a:off x="9103341" y="4919189"/>
            <a:ext cx="436096" cy="47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5" y="1"/>
            <a:ext cx="11076295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Eliminação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8198" y="668742"/>
            <a:ext cx="12046423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Eliminação na ABB:</a:t>
            </a:r>
          </a:p>
          <a:p>
            <a:r>
              <a:rPr lang="pt-BR" b="1" dirty="0" smtClean="0">
                <a:solidFill>
                  <a:schemeClr val="accent6"/>
                </a:solidFill>
              </a:rPr>
              <a:t>Caso 3:</a:t>
            </a:r>
            <a:r>
              <a:rPr lang="pt-BR" dirty="0" smtClean="0"/>
              <a:t> Para eliminar o elemento da raiz, se pode substituir a raiz pelo menor elemento da </a:t>
            </a:r>
            <a:r>
              <a:rPr lang="pt-BR" dirty="0" err="1" smtClean="0"/>
              <a:t>subarvore</a:t>
            </a:r>
            <a:r>
              <a:rPr lang="pt-BR" dirty="0" smtClean="0"/>
              <a:t> direita.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Por exemplo, ao se eliminar o elemento 20 se tem:</a:t>
            </a:r>
          </a:p>
        </p:txBody>
      </p:sp>
      <p:sp>
        <p:nvSpPr>
          <p:cNvPr id="3" name="Elipse 2"/>
          <p:cNvSpPr/>
          <p:nvPr/>
        </p:nvSpPr>
        <p:spPr>
          <a:xfrm>
            <a:off x="2784143" y="2169994"/>
            <a:ext cx="313899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1651378" y="2770495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>
            <a:off x="3427862" y="2770495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5" idx="0"/>
            <a:endCxn id="3" idx="3"/>
          </p:cNvCxnSpPr>
          <p:nvPr/>
        </p:nvCxnSpPr>
        <p:spPr>
          <a:xfrm flipV="1">
            <a:off x="2033516" y="2356379"/>
            <a:ext cx="796596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0"/>
            <a:endCxn id="3" idx="5"/>
          </p:cNvCxnSpPr>
          <p:nvPr/>
        </p:nvCxnSpPr>
        <p:spPr>
          <a:xfrm flipH="1" flipV="1">
            <a:off x="3052073" y="2356379"/>
            <a:ext cx="757927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a direita 12"/>
          <p:cNvSpPr/>
          <p:nvPr/>
        </p:nvSpPr>
        <p:spPr>
          <a:xfrm>
            <a:off x="4795481" y="2674959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885903" y="4093901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838200" y="4611873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2738174" y="4636826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9141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337479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2149524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427862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24" name="Conector reto 23"/>
          <p:cNvCxnSpPr>
            <a:stCxn id="17" idx="7"/>
            <a:endCxn id="16" idx="3"/>
          </p:cNvCxnSpPr>
          <p:nvPr/>
        </p:nvCxnSpPr>
        <p:spPr>
          <a:xfrm flipV="1">
            <a:off x="1374058" y="4396778"/>
            <a:ext cx="603784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1"/>
            <a:endCxn id="16" idx="5"/>
          </p:cNvCxnSpPr>
          <p:nvPr/>
        </p:nvCxnSpPr>
        <p:spPr>
          <a:xfrm flipH="1" flipV="1">
            <a:off x="2421761" y="4396778"/>
            <a:ext cx="408352" cy="29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9" idx="0"/>
            <a:endCxn id="17" idx="3"/>
          </p:cNvCxnSpPr>
          <p:nvPr/>
        </p:nvCxnSpPr>
        <p:spPr>
          <a:xfrm flipV="1">
            <a:off x="373040" y="4914750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0" idx="0"/>
            <a:endCxn id="17" idx="5"/>
          </p:cNvCxnSpPr>
          <p:nvPr/>
        </p:nvCxnSpPr>
        <p:spPr>
          <a:xfrm flipH="1" flipV="1">
            <a:off x="1374058" y="4914750"/>
            <a:ext cx="277320" cy="4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1" idx="0"/>
            <a:endCxn id="18" idx="3"/>
          </p:cNvCxnSpPr>
          <p:nvPr/>
        </p:nvCxnSpPr>
        <p:spPr>
          <a:xfrm flipV="1">
            <a:off x="2463423" y="4939703"/>
            <a:ext cx="366690" cy="36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2" idx="0"/>
            <a:endCxn id="18" idx="5"/>
          </p:cNvCxnSpPr>
          <p:nvPr/>
        </p:nvCxnSpPr>
        <p:spPr>
          <a:xfrm flipH="1" flipV="1">
            <a:off x="3274032" y="4939703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eta para a direita 48"/>
          <p:cNvSpPr/>
          <p:nvPr/>
        </p:nvSpPr>
        <p:spPr>
          <a:xfrm>
            <a:off x="4672739" y="4789294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581819" y="2033746"/>
            <a:ext cx="313899" cy="2183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7449054" y="2634247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9225538" y="2634247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/>
          <p:cNvCxnSpPr>
            <a:stCxn id="47" idx="0"/>
            <a:endCxn id="46" idx="3"/>
          </p:cNvCxnSpPr>
          <p:nvPr/>
        </p:nvCxnSpPr>
        <p:spPr>
          <a:xfrm flipV="1">
            <a:off x="7831192" y="2220131"/>
            <a:ext cx="796596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8" idx="0"/>
            <a:endCxn id="46" idx="5"/>
          </p:cNvCxnSpPr>
          <p:nvPr/>
        </p:nvCxnSpPr>
        <p:spPr>
          <a:xfrm flipH="1" flipV="1">
            <a:off x="8849749" y="2220131"/>
            <a:ext cx="757927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9103341" y="3264787"/>
            <a:ext cx="313899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stCxn id="52" idx="1"/>
          </p:cNvCxnSpPr>
          <p:nvPr/>
        </p:nvCxnSpPr>
        <p:spPr>
          <a:xfrm flipH="1" flipV="1">
            <a:off x="8806491" y="2279176"/>
            <a:ext cx="342819" cy="101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8581819" y="4166852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7534116" y="4684824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55" name="Elipse 54"/>
          <p:cNvSpPr/>
          <p:nvPr/>
        </p:nvSpPr>
        <p:spPr>
          <a:xfrm>
            <a:off x="9434090" y="470977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56" name="Elipse 55"/>
          <p:cNvSpPr/>
          <p:nvPr/>
        </p:nvSpPr>
        <p:spPr>
          <a:xfrm>
            <a:off x="6755057" y="5379518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7" name="Elipse 56"/>
          <p:cNvSpPr/>
          <p:nvPr/>
        </p:nvSpPr>
        <p:spPr>
          <a:xfrm>
            <a:off x="8033395" y="5404536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59" name="Elipse 58"/>
          <p:cNvSpPr/>
          <p:nvPr/>
        </p:nvSpPr>
        <p:spPr>
          <a:xfrm>
            <a:off x="10123778" y="5404536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60" name="Conector reto 59"/>
          <p:cNvCxnSpPr>
            <a:stCxn id="54" idx="7"/>
            <a:endCxn id="53" idx="3"/>
          </p:cNvCxnSpPr>
          <p:nvPr/>
        </p:nvCxnSpPr>
        <p:spPr>
          <a:xfrm flipV="1">
            <a:off x="8069974" y="4469729"/>
            <a:ext cx="603784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55" idx="1"/>
            <a:endCxn id="53" idx="5"/>
          </p:cNvCxnSpPr>
          <p:nvPr/>
        </p:nvCxnSpPr>
        <p:spPr>
          <a:xfrm flipH="1" flipV="1">
            <a:off x="9117677" y="4469729"/>
            <a:ext cx="408352" cy="29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6" idx="0"/>
            <a:endCxn id="54" idx="3"/>
          </p:cNvCxnSpPr>
          <p:nvPr/>
        </p:nvCxnSpPr>
        <p:spPr>
          <a:xfrm flipV="1">
            <a:off x="7068956" y="4987701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7" idx="0"/>
            <a:endCxn id="54" idx="5"/>
          </p:cNvCxnSpPr>
          <p:nvPr/>
        </p:nvCxnSpPr>
        <p:spPr>
          <a:xfrm flipH="1" flipV="1">
            <a:off x="8069974" y="4987701"/>
            <a:ext cx="277320" cy="4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9" idx="0"/>
            <a:endCxn id="55" idx="5"/>
          </p:cNvCxnSpPr>
          <p:nvPr/>
        </p:nvCxnSpPr>
        <p:spPr>
          <a:xfrm flipH="1" flipV="1">
            <a:off x="9969948" y="5012654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5" y="1"/>
            <a:ext cx="11076295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Eliminação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8198" y="668742"/>
            <a:ext cx="12046423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Eliminação na ABB:</a:t>
            </a:r>
          </a:p>
          <a:p>
            <a:r>
              <a:rPr lang="pt-BR" b="1" dirty="0" smtClean="0">
                <a:solidFill>
                  <a:schemeClr val="accent6"/>
                </a:solidFill>
              </a:rPr>
              <a:t>Caso 4:</a:t>
            </a:r>
            <a:r>
              <a:rPr lang="pt-BR" dirty="0" smtClean="0"/>
              <a:t> Para eliminar o elemento da raiz, se pode substituir a raiz pelo maior elemento da </a:t>
            </a:r>
            <a:r>
              <a:rPr lang="pt-BR" dirty="0" err="1" smtClean="0"/>
              <a:t>subarvore</a:t>
            </a:r>
            <a:r>
              <a:rPr lang="pt-BR" dirty="0" smtClean="0"/>
              <a:t> esquerda.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Por exemplo, ao se eliminar o elemento 20 se tem:</a:t>
            </a:r>
          </a:p>
        </p:txBody>
      </p:sp>
      <p:sp>
        <p:nvSpPr>
          <p:cNvPr id="3" name="Elipse 2"/>
          <p:cNvSpPr/>
          <p:nvPr/>
        </p:nvSpPr>
        <p:spPr>
          <a:xfrm>
            <a:off x="2784143" y="2169994"/>
            <a:ext cx="313899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1651378" y="2770495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>
            <a:off x="3427862" y="2770495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5" idx="0"/>
            <a:endCxn id="3" idx="3"/>
          </p:cNvCxnSpPr>
          <p:nvPr/>
        </p:nvCxnSpPr>
        <p:spPr>
          <a:xfrm flipV="1">
            <a:off x="2033516" y="2356379"/>
            <a:ext cx="796596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0"/>
            <a:endCxn id="3" idx="5"/>
          </p:cNvCxnSpPr>
          <p:nvPr/>
        </p:nvCxnSpPr>
        <p:spPr>
          <a:xfrm flipH="1" flipV="1">
            <a:off x="3052073" y="2356379"/>
            <a:ext cx="757927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a direita 12"/>
          <p:cNvSpPr/>
          <p:nvPr/>
        </p:nvSpPr>
        <p:spPr>
          <a:xfrm>
            <a:off x="4795481" y="2674959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885903" y="4093901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838200" y="4611873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2738174" y="4636826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9141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337479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2149524" y="530656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427862" y="5331585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24" name="Conector reto 23"/>
          <p:cNvCxnSpPr>
            <a:stCxn id="17" idx="7"/>
            <a:endCxn id="16" idx="3"/>
          </p:cNvCxnSpPr>
          <p:nvPr/>
        </p:nvCxnSpPr>
        <p:spPr>
          <a:xfrm flipV="1">
            <a:off x="1374058" y="4396778"/>
            <a:ext cx="603784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1"/>
            <a:endCxn id="16" idx="5"/>
          </p:cNvCxnSpPr>
          <p:nvPr/>
        </p:nvCxnSpPr>
        <p:spPr>
          <a:xfrm flipH="1" flipV="1">
            <a:off x="2421761" y="4396778"/>
            <a:ext cx="408352" cy="29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9" idx="0"/>
            <a:endCxn id="17" idx="3"/>
          </p:cNvCxnSpPr>
          <p:nvPr/>
        </p:nvCxnSpPr>
        <p:spPr>
          <a:xfrm flipV="1">
            <a:off x="373040" y="4914750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0" idx="0"/>
            <a:endCxn id="17" idx="5"/>
          </p:cNvCxnSpPr>
          <p:nvPr/>
        </p:nvCxnSpPr>
        <p:spPr>
          <a:xfrm flipH="1" flipV="1">
            <a:off x="1374058" y="4914750"/>
            <a:ext cx="277320" cy="4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1" idx="0"/>
            <a:endCxn id="18" idx="3"/>
          </p:cNvCxnSpPr>
          <p:nvPr/>
        </p:nvCxnSpPr>
        <p:spPr>
          <a:xfrm flipV="1">
            <a:off x="2463423" y="4939703"/>
            <a:ext cx="366690" cy="36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2" idx="0"/>
            <a:endCxn id="18" idx="5"/>
          </p:cNvCxnSpPr>
          <p:nvPr/>
        </p:nvCxnSpPr>
        <p:spPr>
          <a:xfrm flipH="1" flipV="1">
            <a:off x="3274032" y="4939703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eta para a direita 48"/>
          <p:cNvSpPr/>
          <p:nvPr/>
        </p:nvSpPr>
        <p:spPr>
          <a:xfrm>
            <a:off x="4672739" y="4789294"/>
            <a:ext cx="1392071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581819" y="2033746"/>
            <a:ext cx="313899" cy="2183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7449054" y="2634247"/>
            <a:ext cx="764275" cy="818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9225538" y="2634247"/>
            <a:ext cx="764275" cy="81886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/>
          <p:cNvCxnSpPr>
            <a:stCxn id="47" idx="0"/>
            <a:endCxn id="46" idx="3"/>
          </p:cNvCxnSpPr>
          <p:nvPr/>
        </p:nvCxnSpPr>
        <p:spPr>
          <a:xfrm flipV="1">
            <a:off x="7831192" y="2220131"/>
            <a:ext cx="796596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8" idx="0"/>
            <a:endCxn id="46" idx="5"/>
          </p:cNvCxnSpPr>
          <p:nvPr/>
        </p:nvCxnSpPr>
        <p:spPr>
          <a:xfrm flipH="1" flipV="1">
            <a:off x="8849749" y="2220131"/>
            <a:ext cx="757927" cy="41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8269361" y="2292062"/>
            <a:ext cx="459199" cy="101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8581819" y="4166852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7534116" y="4684824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55" name="Elipse 54"/>
          <p:cNvSpPr/>
          <p:nvPr/>
        </p:nvSpPr>
        <p:spPr>
          <a:xfrm>
            <a:off x="9434090" y="4709777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56" name="Elipse 55"/>
          <p:cNvSpPr/>
          <p:nvPr/>
        </p:nvSpPr>
        <p:spPr>
          <a:xfrm>
            <a:off x="6755057" y="5379518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9" name="Elipse 58"/>
          <p:cNvSpPr/>
          <p:nvPr/>
        </p:nvSpPr>
        <p:spPr>
          <a:xfrm>
            <a:off x="10123778" y="5404536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cxnSp>
        <p:nvCxnSpPr>
          <p:cNvPr id="60" name="Conector reto 59"/>
          <p:cNvCxnSpPr>
            <a:stCxn id="54" idx="7"/>
            <a:endCxn id="53" idx="3"/>
          </p:cNvCxnSpPr>
          <p:nvPr/>
        </p:nvCxnSpPr>
        <p:spPr>
          <a:xfrm flipV="1">
            <a:off x="8069974" y="4469729"/>
            <a:ext cx="603784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55" idx="1"/>
            <a:endCxn id="53" idx="5"/>
          </p:cNvCxnSpPr>
          <p:nvPr/>
        </p:nvCxnSpPr>
        <p:spPr>
          <a:xfrm flipH="1" flipV="1">
            <a:off x="9117677" y="4469729"/>
            <a:ext cx="408352" cy="29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6" idx="0"/>
            <a:endCxn id="54" idx="3"/>
          </p:cNvCxnSpPr>
          <p:nvPr/>
        </p:nvCxnSpPr>
        <p:spPr>
          <a:xfrm flipV="1">
            <a:off x="7068956" y="4987701"/>
            <a:ext cx="557099" cy="3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9" idx="0"/>
            <a:endCxn id="55" idx="5"/>
          </p:cNvCxnSpPr>
          <p:nvPr/>
        </p:nvCxnSpPr>
        <p:spPr>
          <a:xfrm flipH="1" flipV="1">
            <a:off x="9969948" y="5012654"/>
            <a:ext cx="467729" cy="39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8083643" y="3305729"/>
            <a:ext cx="313899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975275" y="5449018"/>
            <a:ext cx="627797" cy="35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cxnSp>
        <p:nvCxnSpPr>
          <p:cNvPr id="45" name="Conector reto 44"/>
          <p:cNvCxnSpPr>
            <a:stCxn id="44" idx="0"/>
          </p:cNvCxnSpPr>
          <p:nvPr/>
        </p:nvCxnSpPr>
        <p:spPr>
          <a:xfrm flipV="1">
            <a:off x="9289174" y="5082154"/>
            <a:ext cx="366690" cy="36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5" y="1"/>
            <a:ext cx="11076295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Eliminação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2"/>
            <a:ext cx="10515600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Eliminação na ABB:</a:t>
            </a:r>
          </a:p>
          <a:p>
            <a:r>
              <a:rPr lang="pt-BR" dirty="0" smtClean="0"/>
              <a:t>O algoritmo para implementar a remoção de um elemento utilizando o caso 4, considera três grandes casos:</a:t>
            </a:r>
          </a:p>
          <a:p>
            <a:pPr lvl="1"/>
            <a:r>
              <a:rPr lang="pt-BR" dirty="0" smtClean="0"/>
              <a:t>O elemento é a raiz, </a:t>
            </a:r>
          </a:p>
          <a:p>
            <a:pPr lvl="1"/>
            <a:r>
              <a:rPr lang="pt-BR" dirty="0" smtClean="0"/>
              <a:t>o elemento está na </a:t>
            </a:r>
            <a:r>
              <a:rPr lang="pt-BR" dirty="0" err="1" smtClean="0"/>
              <a:t>subarvore</a:t>
            </a:r>
            <a:r>
              <a:rPr lang="pt-BR" dirty="0" smtClean="0"/>
              <a:t> esquerda </a:t>
            </a:r>
          </a:p>
          <a:p>
            <a:pPr lvl="1"/>
            <a:r>
              <a:rPr lang="pt-BR" dirty="0" smtClean="0"/>
              <a:t>ou o elemento está na </a:t>
            </a:r>
            <a:r>
              <a:rPr lang="pt-BR" dirty="0" err="1" smtClean="0"/>
              <a:t>subarvore</a:t>
            </a:r>
            <a:r>
              <a:rPr lang="pt-BR" dirty="0" smtClean="0"/>
              <a:t> direita.</a:t>
            </a:r>
          </a:p>
          <a:p>
            <a:r>
              <a:rPr lang="pt-BR" dirty="0" smtClean="0"/>
              <a:t>No primeira caso(elemento == raiz) se aplica a solução vista anteriormente(caso 4), utilizando uma função que retorna o maior elemento de uma arvore binária. 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Os outros dois casos, fazem a recursão avançar pela </a:t>
            </a:r>
            <a:r>
              <a:rPr lang="pt-BR" dirty="0" err="1" smtClean="0"/>
              <a:t>subarvore</a:t>
            </a:r>
            <a:r>
              <a:rPr lang="pt-BR" dirty="0" smtClean="0"/>
              <a:t> respectiva.</a:t>
            </a:r>
          </a:p>
        </p:txBody>
      </p:sp>
    </p:spTree>
    <p:extLst>
      <p:ext uri="{BB962C8B-B14F-4D97-AF65-F5344CB8AC3E}">
        <p14:creationId xmlns:p14="http://schemas.microsoft.com/office/powerpoint/2010/main" val="41690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5" y="1"/>
            <a:ext cx="11076295" cy="668740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Binária de Busca ou de </a:t>
            </a:r>
            <a:r>
              <a:rPr lang="pt-BR" dirty="0" smtClean="0"/>
              <a:t>Pesquisa - Eliminação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68742"/>
            <a:ext cx="10515600" cy="618925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Eliminação na ABB:</a:t>
            </a:r>
          </a:p>
          <a:p>
            <a:r>
              <a:rPr lang="pt-BR" dirty="0" smtClean="0"/>
              <a:t>Quando o elemento que se quer eliminar é a raiz, considera-se 3 casos:</a:t>
            </a:r>
          </a:p>
          <a:p>
            <a:r>
              <a:rPr lang="pt-BR" dirty="0" smtClean="0"/>
              <a:t>É uma folha: esta é eliminada sem problemas.</a:t>
            </a:r>
          </a:p>
          <a:p>
            <a:r>
              <a:rPr lang="pt-BR" dirty="0" smtClean="0"/>
              <a:t>A árvore não tem </a:t>
            </a:r>
            <a:r>
              <a:rPr lang="pt-BR" dirty="0" err="1" smtClean="0"/>
              <a:t>subarvore</a:t>
            </a:r>
            <a:r>
              <a:rPr lang="pt-BR" dirty="0" smtClean="0"/>
              <a:t> esquerda: coloca a </a:t>
            </a:r>
            <a:r>
              <a:rPr lang="pt-BR" dirty="0" err="1" smtClean="0"/>
              <a:t>subarvore</a:t>
            </a:r>
            <a:r>
              <a:rPr lang="pt-BR" dirty="0" smtClean="0"/>
              <a:t> direita no lugar da árvore toda.</a:t>
            </a:r>
          </a:p>
          <a:p>
            <a:r>
              <a:rPr lang="pt-BR" dirty="0" smtClean="0"/>
              <a:t>Ou tem ambas as </a:t>
            </a:r>
            <a:r>
              <a:rPr lang="pt-BR" dirty="0" err="1" smtClean="0"/>
              <a:t>subarvores</a:t>
            </a:r>
            <a:r>
              <a:rPr lang="pt-BR" dirty="0" smtClean="0"/>
              <a:t>: busca o maior elemento da </a:t>
            </a:r>
            <a:r>
              <a:rPr lang="pt-BR" dirty="0" err="1" smtClean="0"/>
              <a:t>subarvore</a:t>
            </a:r>
            <a:r>
              <a:rPr lang="pt-BR" dirty="0" smtClean="0"/>
              <a:t> esquerda, e o coloca na raiz, e faz uma chamada recursiva para removê-lo desta </a:t>
            </a:r>
            <a:r>
              <a:rPr lang="pt-BR" dirty="0" err="1" smtClean="0"/>
              <a:t>subarvore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614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-1" y="-1"/>
            <a:ext cx="10904561" cy="7601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b="1" dirty="0" err="1" smtClean="0"/>
              <a:t>Arbin</a:t>
            </a:r>
            <a:r>
              <a:rPr lang="pt-BR" sz="1200" b="1" dirty="0" smtClean="0"/>
              <a:t> </a:t>
            </a:r>
            <a:r>
              <a:rPr lang="pt-BR" sz="1200" b="1" dirty="0" err="1" smtClean="0">
                <a:solidFill>
                  <a:srgbClr val="FF0000"/>
                </a:solidFill>
              </a:rPr>
              <a:t>elimArbinBusca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Arbin</a:t>
            </a:r>
            <a:r>
              <a:rPr lang="pt-BR" sz="1200" b="1" dirty="0" smtClean="0"/>
              <a:t> a , </a:t>
            </a:r>
            <a:r>
              <a:rPr lang="pt-BR" sz="1200" b="1" dirty="0" err="1" smtClean="0"/>
              <a:t>TipoA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elem</a:t>
            </a:r>
            <a:r>
              <a:rPr lang="pt-BR" sz="1200" b="1" dirty="0" smtClean="0"/>
              <a:t>){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err="1" smtClean="0"/>
              <a:t>Arbin</a:t>
            </a:r>
            <a:r>
              <a:rPr lang="pt-BR" sz="1200" b="1" dirty="0" smtClean="0"/>
              <a:t> p;    </a:t>
            </a:r>
            <a:r>
              <a:rPr lang="pt-BR" sz="1200" b="1" dirty="0" err="1" smtClean="0"/>
              <a:t>TipoA</a:t>
            </a:r>
            <a:r>
              <a:rPr lang="pt-BR" sz="1200" b="1" dirty="0" smtClean="0"/>
              <a:t> maior;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err="1" smtClean="0"/>
              <a:t>if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raizArbin</a:t>
            </a:r>
            <a:r>
              <a:rPr lang="pt-BR" sz="1200" b="1" dirty="0" smtClean="0"/>
              <a:t>(a) == </a:t>
            </a:r>
            <a:r>
              <a:rPr lang="pt-BR" sz="1200" b="1" dirty="0" err="1" smtClean="0"/>
              <a:t>elem</a:t>
            </a:r>
            <a:r>
              <a:rPr lang="pt-BR" sz="1200" b="1" dirty="0" smtClean="0"/>
              <a:t>){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</a:t>
            </a:r>
            <a:r>
              <a:rPr lang="pt-BR" sz="1200" b="1" dirty="0" err="1" smtClean="0"/>
              <a:t>if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vaziaArbin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esqArbin</a:t>
            </a:r>
            <a:r>
              <a:rPr lang="pt-BR" sz="1200" b="1" dirty="0" smtClean="0"/>
              <a:t>(a)) &amp;&amp; </a:t>
            </a:r>
            <a:r>
              <a:rPr lang="pt-BR" sz="1200" b="1" dirty="0" err="1" smtClean="0"/>
              <a:t>vaziaArbin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dirArbin</a:t>
            </a:r>
            <a:r>
              <a:rPr lang="pt-BR" sz="1200" b="1" dirty="0" smtClean="0"/>
              <a:t>(a)){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</a:t>
            </a:r>
            <a:r>
              <a:rPr lang="pt-BR" sz="1200" b="1" dirty="0" err="1" smtClean="0"/>
              <a:t>free</a:t>
            </a:r>
            <a:r>
              <a:rPr lang="pt-BR" sz="1200" b="1" dirty="0" smtClean="0"/>
              <a:t>(a);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</a:t>
            </a:r>
            <a:r>
              <a:rPr lang="pt-BR" sz="1200" b="1" dirty="0" err="1" smtClean="0"/>
              <a:t>return</a:t>
            </a:r>
            <a:r>
              <a:rPr lang="pt-BR" sz="1200" b="1" dirty="0" smtClean="0"/>
              <a:t> NULL;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}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</a:t>
            </a:r>
            <a:r>
              <a:rPr lang="pt-BR" sz="1200" b="1" dirty="0" err="1" smtClean="0"/>
              <a:t>else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if</a:t>
            </a:r>
            <a:r>
              <a:rPr lang="pt-BR" sz="1200" b="1" dirty="0" smtClean="0"/>
              <a:t>( </a:t>
            </a:r>
            <a:r>
              <a:rPr lang="pt-BR" sz="1200" b="1" dirty="0" err="1" smtClean="0"/>
              <a:t>esqArbin</a:t>
            </a:r>
            <a:r>
              <a:rPr lang="pt-BR" sz="1200" b="1" dirty="0" smtClean="0"/>
              <a:t>(a) == NULL){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p = </a:t>
            </a:r>
            <a:r>
              <a:rPr lang="pt-BR" sz="1200" b="1" dirty="0" err="1" smtClean="0"/>
              <a:t>dirArbin</a:t>
            </a:r>
            <a:r>
              <a:rPr lang="pt-BR" sz="1200" b="1" dirty="0" smtClean="0"/>
              <a:t>(a);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</a:t>
            </a:r>
            <a:r>
              <a:rPr lang="pt-BR" sz="1200" b="1" dirty="0" err="1" smtClean="0"/>
              <a:t>free</a:t>
            </a:r>
            <a:r>
              <a:rPr lang="pt-BR" sz="1200" b="1" dirty="0" smtClean="0"/>
              <a:t>(a);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</a:t>
            </a:r>
            <a:r>
              <a:rPr lang="pt-BR" sz="1200" b="1" dirty="0" err="1" smtClean="0"/>
              <a:t>return</a:t>
            </a:r>
            <a:r>
              <a:rPr lang="pt-BR" sz="1200" b="1" dirty="0" smtClean="0"/>
              <a:t> p;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}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</a:t>
            </a:r>
            <a:r>
              <a:rPr lang="pt-BR" sz="1200" b="1" dirty="0" err="1" smtClean="0"/>
              <a:t>else</a:t>
            </a:r>
            <a:r>
              <a:rPr lang="pt-BR" sz="1200" b="1" dirty="0" smtClean="0"/>
              <a:t>{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maior = </a:t>
            </a:r>
            <a:r>
              <a:rPr lang="pt-BR" sz="1200" b="1" dirty="0" err="1" smtClean="0"/>
              <a:t>maiorElemento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esqArbin</a:t>
            </a:r>
            <a:r>
              <a:rPr lang="pt-BR" sz="1200" b="1" dirty="0" smtClean="0"/>
              <a:t>(a));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a-&gt;</a:t>
            </a:r>
            <a:r>
              <a:rPr lang="pt-BR" sz="1200" b="1" dirty="0" err="1" smtClean="0"/>
              <a:t>info</a:t>
            </a:r>
            <a:r>
              <a:rPr lang="pt-BR" sz="1200" b="1" dirty="0" smtClean="0"/>
              <a:t> = maior;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	a-&gt;</a:t>
            </a:r>
            <a:r>
              <a:rPr lang="pt-BR" sz="1200" b="1" dirty="0" err="1" smtClean="0"/>
              <a:t>esq</a:t>
            </a:r>
            <a:r>
              <a:rPr lang="pt-BR" sz="1200" b="1" dirty="0" smtClean="0"/>
              <a:t> = </a:t>
            </a:r>
            <a:r>
              <a:rPr lang="pt-BR" sz="1200" b="1" dirty="0" err="1" smtClean="0"/>
              <a:t>elimArbinBusca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esqArbin</a:t>
            </a:r>
            <a:r>
              <a:rPr lang="pt-BR" sz="1200" b="1" dirty="0" smtClean="0"/>
              <a:t>(a), maior);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	}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}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err="1" smtClean="0"/>
              <a:t>else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if</a:t>
            </a:r>
            <a:r>
              <a:rPr lang="pt-BR" sz="1200" b="1" dirty="0" smtClean="0"/>
              <a:t>( </a:t>
            </a:r>
            <a:r>
              <a:rPr lang="pt-BR" sz="1200" b="1" dirty="0" err="1" smtClean="0"/>
              <a:t>elem</a:t>
            </a:r>
            <a:r>
              <a:rPr lang="pt-BR" sz="1200" b="1" dirty="0" smtClean="0"/>
              <a:t> &lt; </a:t>
            </a:r>
            <a:r>
              <a:rPr lang="pt-BR" sz="1200" b="1" dirty="0" err="1" smtClean="0"/>
              <a:t>raizArbin</a:t>
            </a:r>
            <a:r>
              <a:rPr lang="pt-BR" sz="1200" b="1" dirty="0" smtClean="0"/>
              <a:t>(a</a:t>
            </a:r>
            <a:r>
              <a:rPr lang="pt-BR" sz="1200" b="1" smtClean="0"/>
              <a:t>) </a:t>
            </a:r>
            <a:r>
              <a:rPr lang="pt-BR" sz="1200" b="1" smtClean="0"/>
              <a:t>)  </a:t>
            </a:r>
            <a:r>
              <a:rPr lang="pt-BR" sz="1200" b="1" dirty="0" smtClean="0"/>
              <a:t>a-&gt;</a:t>
            </a:r>
            <a:r>
              <a:rPr lang="pt-BR" sz="1200" b="1" dirty="0" err="1" smtClean="0"/>
              <a:t>esq</a:t>
            </a:r>
            <a:r>
              <a:rPr lang="pt-BR" sz="1200" b="1" dirty="0" smtClean="0"/>
              <a:t> = </a:t>
            </a:r>
            <a:r>
              <a:rPr lang="pt-BR" sz="1200" b="1" dirty="0" err="1" smtClean="0"/>
              <a:t>elimArbinBusca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esqArbin</a:t>
            </a:r>
            <a:r>
              <a:rPr lang="pt-BR" sz="1200" b="1" dirty="0" smtClean="0"/>
              <a:t>(a), </a:t>
            </a:r>
            <a:r>
              <a:rPr lang="pt-BR" sz="1200" b="1" dirty="0" err="1" smtClean="0"/>
              <a:t>elem</a:t>
            </a:r>
            <a:r>
              <a:rPr lang="pt-BR" sz="1200" b="1" dirty="0" smtClean="0"/>
              <a:t>);</a:t>
            </a:r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err="1" smtClean="0"/>
              <a:t>else</a:t>
            </a:r>
            <a:endParaRPr lang="pt-BR" sz="1200" b="1" dirty="0" smtClean="0"/>
          </a:p>
          <a:p>
            <a:pPr marL="0" indent="0">
              <a:buNone/>
            </a:pPr>
            <a:r>
              <a:rPr lang="pt-BR" sz="1200" b="1" dirty="0"/>
              <a:t>	</a:t>
            </a:r>
            <a:r>
              <a:rPr lang="pt-BR" sz="1200" b="1" dirty="0" smtClean="0"/>
              <a:t>       a-&gt;</a:t>
            </a:r>
            <a:r>
              <a:rPr lang="pt-BR" sz="1200" b="1" dirty="0" err="1" smtClean="0"/>
              <a:t>dir</a:t>
            </a:r>
            <a:r>
              <a:rPr lang="pt-BR" sz="1200" b="1" dirty="0" smtClean="0"/>
              <a:t> </a:t>
            </a:r>
            <a:r>
              <a:rPr lang="pt-BR" sz="1200" b="1" dirty="0"/>
              <a:t>= </a:t>
            </a:r>
            <a:r>
              <a:rPr lang="pt-BR" sz="1200" b="1" dirty="0" err="1" smtClean="0"/>
              <a:t>elimArbinBusca</a:t>
            </a:r>
            <a:r>
              <a:rPr lang="pt-BR" sz="1200" b="1" dirty="0" smtClean="0"/>
              <a:t>(</a:t>
            </a:r>
            <a:r>
              <a:rPr lang="pt-BR" sz="1200" b="1" dirty="0" err="1" smtClean="0"/>
              <a:t>dirArbin</a:t>
            </a:r>
            <a:r>
              <a:rPr lang="pt-BR" sz="1200" b="1" dirty="0" smtClean="0"/>
              <a:t>(a</a:t>
            </a:r>
            <a:r>
              <a:rPr lang="pt-BR" sz="1200" b="1" dirty="0"/>
              <a:t>), </a:t>
            </a:r>
            <a:r>
              <a:rPr lang="pt-BR" sz="1200" b="1" dirty="0" err="1"/>
              <a:t>elem</a:t>
            </a:r>
            <a:r>
              <a:rPr lang="pt-BR" sz="1200" b="1" dirty="0" smtClean="0"/>
              <a:t>);</a:t>
            </a:r>
          </a:p>
          <a:p>
            <a:pPr marL="0" indent="0">
              <a:buNone/>
            </a:pPr>
            <a:r>
              <a:rPr lang="pt-BR" sz="1200" b="1" dirty="0" smtClean="0"/>
              <a:t>	</a:t>
            </a:r>
            <a:r>
              <a:rPr lang="pt-BR" sz="1200" b="1" dirty="0" err="1" smtClean="0"/>
              <a:t>return</a:t>
            </a:r>
            <a:r>
              <a:rPr lang="pt-BR" sz="1200" b="1" dirty="0" smtClean="0"/>
              <a:t> a;</a:t>
            </a:r>
            <a:endParaRPr lang="pt-BR" sz="1200" b="1" dirty="0"/>
          </a:p>
          <a:p>
            <a:pPr marL="0" indent="0">
              <a:buNone/>
            </a:pPr>
            <a:r>
              <a:rPr lang="pt-BR" sz="12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3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602" y="0"/>
            <a:ext cx="11076295" cy="11309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Reconstrução de uma </a:t>
            </a:r>
            <a:r>
              <a:rPr lang="pt-BR" dirty="0" err="1" smtClean="0"/>
              <a:t>Arbin</a:t>
            </a:r>
            <a:r>
              <a:rPr lang="pt-BR" dirty="0" smtClean="0"/>
              <a:t> a partir de seus caminhamentos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130966"/>
            <a:ext cx="10515600" cy="5727033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Suponha que você queira reconstruir a árvore binária sem elementos repetidos, cujos caminhos em ordem e </a:t>
            </a:r>
            <a:r>
              <a:rPr lang="pt-BR" b="1" dirty="0" err="1">
                <a:solidFill>
                  <a:srgbClr val="FF0000"/>
                </a:solidFill>
              </a:rPr>
              <a:t>pré</a:t>
            </a:r>
            <a:r>
              <a:rPr lang="pt-BR" b="1" dirty="0">
                <a:solidFill>
                  <a:srgbClr val="FF0000"/>
                </a:solidFill>
              </a:rPr>
              <a:t>-ordem são dados pelas </a:t>
            </a:r>
            <a:r>
              <a:rPr lang="pt-BR" b="1" dirty="0" err="1">
                <a:solidFill>
                  <a:srgbClr val="FF0000"/>
                </a:solidFill>
              </a:rPr>
              <a:t>seqüências</a:t>
            </a:r>
            <a:r>
              <a:rPr lang="pt-BR" b="1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endParaRPr lang="pt-BR" b="1" dirty="0" smtClean="0">
              <a:solidFill>
                <a:srgbClr val="FF0000"/>
              </a:solidFill>
            </a:endParaRPr>
          </a:p>
          <a:p>
            <a:pPr algn="just"/>
            <a:r>
              <a:rPr lang="pt-BR" dirty="0" err="1" smtClean="0"/>
              <a:t>Pre</a:t>
            </a:r>
            <a:r>
              <a:rPr lang="pt-BR" dirty="0" smtClean="0"/>
              <a:t> ordem: </a:t>
            </a:r>
            <a:r>
              <a:rPr lang="pt-BR" dirty="0" err="1"/>
              <a:t>h</a:t>
            </a:r>
            <a:r>
              <a:rPr lang="pt-BR" dirty="0"/>
              <a:t>-a-</a:t>
            </a:r>
            <a:r>
              <a:rPr lang="pt-BR" dirty="0" err="1"/>
              <a:t>b</a:t>
            </a:r>
            <a:r>
              <a:rPr lang="pt-BR" dirty="0"/>
              <a:t>-</a:t>
            </a:r>
            <a:r>
              <a:rPr lang="pt-BR" dirty="0" err="1"/>
              <a:t>f</a:t>
            </a:r>
            <a:r>
              <a:rPr lang="pt-BR" dirty="0"/>
              <a:t>-</a:t>
            </a:r>
            <a:r>
              <a:rPr lang="pt-BR" dirty="0" err="1"/>
              <a:t>g</a:t>
            </a:r>
            <a:r>
              <a:rPr lang="pt-BR" dirty="0"/>
              <a:t>-</a:t>
            </a:r>
            <a:r>
              <a:rPr lang="pt-BR" dirty="0" err="1"/>
              <a:t>c</a:t>
            </a:r>
            <a:r>
              <a:rPr lang="pt-BR" dirty="0"/>
              <a:t>-m-</a:t>
            </a:r>
            <a:r>
              <a:rPr lang="pt-BR" dirty="0" err="1"/>
              <a:t>n</a:t>
            </a:r>
            <a:r>
              <a:rPr lang="pt-BR" dirty="0"/>
              <a:t>-</a:t>
            </a:r>
            <a:r>
              <a:rPr lang="pt-BR" dirty="0" err="1"/>
              <a:t>d</a:t>
            </a:r>
            <a:r>
              <a:rPr lang="pt-BR" dirty="0"/>
              <a:t> </a:t>
            </a:r>
            <a:endParaRPr lang="pt-BR" dirty="0" smtClean="0"/>
          </a:p>
          <a:p>
            <a:pPr algn="just"/>
            <a:r>
              <a:rPr lang="pt-BR" dirty="0" smtClean="0"/>
              <a:t>In ordem: </a:t>
            </a:r>
            <a:r>
              <a:rPr lang="mr-IN" dirty="0" err="1"/>
              <a:t>f-b-g-a-c-h-n-m-d</a:t>
            </a:r>
            <a:r>
              <a:rPr lang="mr-IN" dirty="0"/>
              <a:t> </a:t>
            </a:r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173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602" y="0"/>
            <a:ext cx="11076295" cy="11309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Reconstrução de uma </a:t>
            </a:r>
            <a:r>
              <a:rPr lang="pt-BR" dirty="0" err="1" smtClean="0"/>
              <a:t>Arbin</a:t>
            </a:r>
            <a:r>
              <a:rPr lang="pt-BR" dirty="0" smtClean="0"/>
              <a:t> a partir de seus caminhamentos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130966"/>
            <a:ext cx="10515600" cy="5727033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Passo 1: Encontre a raiz e subdivida </a:t>
            </a:r>
            <a:r>
              <a:rPr lang="pt-BR" b="1" dirty="0" smtClean="0">
                <a:solidFill>
                  <a:srgbClr val="FF0000"/>
                </a:solidFill>
              </a:rPr>
              <a:t>os caminhamentos. </a:t>
            </a:r>
            <a:r>
              <a:rPr lang="pt-BR" b="1" dirty="0">
                <a:solidFill>
                  <a:srgbClr val="FF0000"/>
                </a:solidFill>
              </a:rPr>
              <a:t>A raiz é sempre o primeiro elemento </a:t>
            </a:r>
            <a:r>
              <a:rPr lang="pt-BR" b="1" dirty="0" smtClean="0">
                <a:solidFill>
                  <a:srgbClr val="FF0000"/>
                </a:solidFill>
              </a:rPr>
              <a:t>em </a:t>
            </a:r>
            <a:r>
              <a:rPr lang="pt-BR" b="1" dirty="0" err="1" smtClean="0">
                <a:solidFill>
                  <a:srgbClr val="FF0000"/>
                </a:solidFill>
              </a:rPr>
              <a:t>pre</a:t>
            </a:r>
            <a:r>
              <a:rPr lang="pt-BR" b="1" dirty="0" smtClean="0">
                <a:solidFill>
                  <a:srgbClr val="FF0000"/>
                </a:solidFill>
              </a:rPr>
              <a:t> ordem. </a:t>
            </a:r>
            <a:r>
              <a:rPr lang="pt-BR" b="1" dirty="0">
                <a:solidFill>
                  <a:srgbClr val="FF0000"/>
                </a:solidFill>
              </a:rPr>
              <a:t>Ao localizar o dito elemento </a:t>
            </a:r>
            <a:r>
              <a:rPr lang="pt-BR" b="1" dirty="0" smtClean="0">
                <a:solidFill>
                  <a:srgbClr val="FF0000"/>
                </a:solidFill>
              </a:rPr>
              <a:t>em in ordem, </a:t>
            </a:r>
            <a:r>
              <a:rPr lang="pt-BR" b="1" dirty="0">
                <a:solidFill>
                  <a:srgbClr val="FF0000"/>
                </a:solidFill>
              </a:rPr>
              <a:t>os caminhos para as duas </a:t>
            </a:r>
            <a:r>
              <a:rPr lang="pt-BR" b="1" dirty="0" err="1">
                <a:solidFill>
                  <a:srgbClr val="FF0000"/>
                </a:solidFill>
              </a:rPr>
              <a:t>subárvores</a:t>
            </a:r>
            <a:r>
              <a:rPr lang="pt-BR" b="1" dirty="0">
                <a:solidFill>
                  <a:srgbClr val="FF0000"/>
                </a:solidFill>
              </a:rPr>
              <a:t> que devem ser associadas à esquerda e à direita são obtidos.</a:t>
            </a:r>
            <a:endParaRPr lang="pt-BR" b="1" dirty="0" smtClean="0">
              <a:solidFill>
                <a:srgbClr val="FF0000"/>
              </a:solidFill>
            </a:endParaRPr>
          </a:p>
          <a:p>
            <a:pPr algn="just"/>
            <a:endParaRPr lang="pt-BR" dirty="0" smtClean="0"/>
          </a:p>
          <a:p>
            <a:pPr algn="just"/>
            <a:r>
              <a:rPr lang="pt-BR" dirty="0" err="1" smtClean="0"/>
              <a:t>Pre</a:t>
            </a:r>
            <a:r>
              <a:rPr lang="pt-BR" dirty="0" smtClean="0"/>
              <a:t> ordem: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In ordem: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53" y="2850144"/>
            <a:ext cx="6915157" cy="29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Árvore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35"/>
            <a:ext cx="9151961" cy="37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602" y="0"/>
            <a:ext cx="11076295" cy="11309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Reconstrução de uma </a:t>
            </a:r>
            <a:r>
              <a:rPr lang="pt-BR" dirty="0" err="1" smtClean="0"/>
              <a:t>Arbin</a:t>
            </a:r>
            <a:r>
              <a:rPr lang="pt-BR" dirty="0" smtClean="0"/>
              <a:t> a partir de seus caminhamentos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130966"/>
            <a:ext cx="10515600" cy="5727033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Passo 2: Conhecendo o peso de cada uma das </a:t>
            </a:r>
            <a:r>
              <a:rPr lang="pt-BR" b="1" dirty="0" err="1">
                <a:solidFill>
                  <a:srgbClr val="FF0000"/>
                </a:solidFill>
              </a:rPr>
              <a:t>sub-árvores</a:t>
            </a:r>
            <a:r>
              <a:rPr lang="pt-BR" b="1" dirty="0">
                <a:solidFill>
                  <a:srgbClr val="FF0000"/>
                </a:solidFill>
              </a:rPr>
              <a:t> (5 a esquerda e 3 a direita), é possível calcular o caminhamento em </a:t>
            </a:r>
            <a:r>
              <a:rPr lang="pt-BR" b="1" dirty="0" err="1">
                <a:solidFill>
                  <a:srgbClr val="FF0000"/>
                </a:solidFill>
              </a:rPr>
              <a:t>pre</a:t>
            </a:r>
            <a:r>
              <a:rPr lang="pt-BR" b="1" dirty="0">
                <a:solidFill>
                  <a:srgbClr val="FF0000"/>
                </a:solidFill>
              </a:rPr>
              <a:t> ordem de cada uma delas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err="1" smtClean="0"/>
              <a:t>Pre</a:t>
            </a:r>
            <a:r>
              <a:rPr lang="pt-BR" dirty="0" smtClean="0"/>
              <a:t> ordem: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In ordem: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10" y="2392278"/>
            <a:ext cx="6491037" cy="28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602" y="0"/>
            <a:ext cx="11076295" cy="11309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Reconstrução de uma </a:t>
            </a:r>
            <a:r>
              <a:rPr lang="pt-BR" dirty="0" err="1" smtClean="0"/>
              <a:t>Arbin</a:t>
            </a:r>
            <a:r>
              <a:rPr lang="pt-BR" dirty="0" smtClean="0"/>
              <a:t> a partir de seus caminhamentos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130966"/>
            <a:ext cx="10515600" cy="5727033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Passo </a:t>
            </a:r>
            <a:r>
              <a:rPr lang="pt-BR" b="1" dirty="0" smtClean="0">
                <a:solidFill>
                  <a:srgbClr val="FF0000"/>
                </a:solidFill>
              </a:rPr>
              <a:t>3: Repetir o passo 1 em cada sub árvore encontrada.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err="1" smtClean="0"/>
              <a:t>Pre</a:t>
            </a:r>
            <a:r>
              <a:rPr lang="pt-BR" dirty="0" smtClean="0"/>
              <a:t> ordem: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In ordem: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95" y="2110205"/>
            <a:ext cx="5763126" cy="34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602" y="0"/>
            <a:ext cx="11076295" cy="11309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Reconstrução de uma </a:t>
            </a:r>
            <a:r>
              <a:rPr lang="pt-BR" dirty="0" err="1" smtClean="0"/>
              <a:t>Arbin</a:t>
            </a:r>
            <a:r>
              <a:rPr lang="pt-BR" dirty="0" smtClean="0"/>
              <a:t> a partir de seus caminhamentos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130966"/>
            <a:ext cx="10515600" cy="5727033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Passo 4</a:t>
            </a:r>
            <a:r>
              <a:rPr lang="pt-BR" b="1" dirty="0" smtClean="0">
                <a:solidFill>
                  <a:srgbClr val="FF0000"/>
                </a:solidFill>
              </a:rPr>
              <a:t>: Repetir o passo 2 em cada sub árvore encontrada.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err="1" smtClean="0"/>
              <a:t>Pre</a:t>
            </a:r>
            <a:r>
              <a:rPr lang="pt-BR" dirty="0" smtClean="0"/>
              <a:t> ordem: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In ordem: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2438400"/>
            <a:ext cx="3479800" cy="1981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62" y="1788695"/>
            <a:ext cx="5557921" cy="31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602" y="0"/>
            <a:ext cx="11076295" cy="11309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Reconstrução de uma </a:t>
            </a:r>
            <a:r>
              <a:rPr lang="pt-BR" dirty="0" err="1" smtClean="0"/>
              <a:t>Arbin</a:t>
            </a:r>
            <a:r>
              <a:rPr lang="pt-BR" dirty="0" smtClean="0"/>
              <a:t> a partir de seus caminhamentos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130966"/>
            <a:ext cx="10515600" cy="5727033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Passo </a:t>
            </a:r>
            <a:r>
              <a:rPr lang="pt-BR" b="1" dirty="0" smtClean="0">
                <a:solidFill>
                  <a:srgbClr val="FF0000"/>
                </a:solidFill>
              </a:rPr>
              <a:t>5: Repetir o mesmo processo descrito nos passos 1 e 2 com a única sub árvore que falta.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In ordem: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62" y="1901657"/>
            <a:ext cx="7649411" cy="3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Árvore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09" y="1825625"/>
            <a:ext cx="6975996" cy="48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Árvore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838361" cy="34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Árvore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2" y="1825624"/>
            <a:ext cx="5305282" cy="4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pt-BR" dirty="0" smtClean="0"/>
              <a:t>Conceitos ligados a Árvore Binária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72955" y="900753"/>
            <a:ext cx="11080845" cy="5813946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Propriedade fundamental de árvores: </a:t>
            </a:r>
            <a:r>
              <a:rPr lang="pt-BR" b="1" dirty="0" smtClean="0"/>
              <a:t>Nem sempre existe um caminho entre dois elementos de uma árvore, mas se existe, este caminho é único.</a:t>
            </a:r>
          </a:p>
          <a:p>
            <a:r>
              <a:rPr lang="pt-BR" dirty="0" smtClean="0"/>
              <a:t> Um caminho entre dois elementos e1 e e2 é uma sequência &lt;x1, x2,..., </a:t>
            </a:r>
            <a:r>
              <a:rPr lang="pt-BR" dirty="0" err="1" smtClean="0"/>
              <a:t>xn</a:t>
            </a:r>
            <a:r>
              <a:rPr lang="pt-BR" dirty="0" smtClean="0"/>
              <a:t>&gt;, onde e1=x1, é o primeiro elemento, e2=</a:t>
            </a:r>
            <a:r>
              <a:rPr lang="pt-BR" dirty="0" err="1" smtClean="0"/>
              <a:t>xn</a:t>
            </a:r>
            <a:r>
              <a:rPr lang="pt-BR" dirty="0" smtClean="0"/>
              <a:t> é o último elemento, e cada elemento é pai de seu sucessor.</a:t>
            </a:r>
          </a:p>
          <a:p>
            <a:r>
              <a:rPr lang="pt-BR" dirty="0" smtClean="0"/>
              <a:t>A longitude de um caminho &lt;x1</a:t>
            </a:r>
            <a:r>
              <a:rPr lang="pt-BR" dirty="0"/>
              <a:t>, x2,..., </a:t>
            </a:r>
            <a:r>
              <a:rPr lang="pt-BR" dirty="0" err="1"/>
              <a:t>xn</a:t>
            </a:r>
            <a:r>
              <a:rPr lang="pt-BR" dirty="0" smtClean="0"/>
              <a:t>&gt; é N-1, ou seja, o número de vezes que se aplica a relação pai/filho.</a:t>
            </a:r>
          </a:p>
          <a:p>
            <a:r>
              <a:rPr lang="pt-BR" dirty="0" smtClean="0"/>
              <a:t>Sempre existe uma caminho de longitude 0 que vai de um elemento r para si mesmo e corresponde a sequência &lt;r&gt;.</a:t>
            </a:r>
          </a:p>
          <a:p>
            <a:r>
              <a:rPr lang="pt-BR" dirty="0" smtClean="0"/>
              <a:t>O caminho que parte da raiz e termina numa folha é chamado de galho ou ramo da árvore.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101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2281</Words>
  <Application>Microsoft Office PowerPoint</Application>
  <PresentationFormat>Widescreen</PresentationFormat>
  <Paragraphs>478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Mangal</vt:lpstr>
      <vt:lpstr>Tema do Office</vt:lpstr>
      <vt:lpstr>Arvores Binárias</vt:lpstr>
      <vt:lpstr>Conceito de Árvore</vt:lpstr>
      <vt:lpstr>Conceito de Árvore</vt:lpstr>
      <vt:lpstr>Exemplos concretos do uso de Árvore</vt:lpstr>
      <vt:lpstr>Conceito de Árvore Binária</vt:lpstr>
      <vt:lpstr>Conceito de Árvore Binária</vt:lpstr>
      <vt:lpstr>Exemplos de Árvore Binária</vt:lpstr>
      <vt:lpstr>Exemplos de Árvore Binária</vt:lpstr>
      <vt:lpstr>Conceitos ligados a Árvore Binária</vt:lpstr>
      <vt:lpstr>Conceitos ligados a Árvore Binária</vt:lpstr>
      <vt:lpstr>Conceitos ligados a Árvore Binária</vt:lpstr>
      <vt:lpstr>Conceitos ligados a Árvore Binária</vt:lpstr>
      <vt:lpstr>Conceitos ligados a Árvore Binária</vt:lpstr>
      <vt:lpstr>Conceitos ligados a Árvore Binária - Altura</vt:lpstr>
      <vt:lpstr>Conceitos ligados a Árvore Binária - Altura</vt:lpstr>
      <vt:lpstr>Conceitos ligados a Árvore Binária - Altura</vt:lpstr>
      <vt:lpstr>Conceitos ligados a Árvore Binária - Altura</vt:lpstr>
      <vt:lpstr>Conceitos ligados a Árvore Binária</vt:lpstr>
      <vt:lpstr>Funções do TAD Arbin</vt:lpstr>
      <vt:lpstr>Funções do TAD Arbin</vt:lpstr>
      <vt:lpstr>Declaração das estruturas do TAD Arbin</vt:lpstr>
      <vt:lpstr>Caminhamento em Arvore Binaria</vt:lpstr>
      <vt:lpstr>Caminhamento em Arvore Binaria</vt:lpstr>
      <vt:lpstr>Caminhamento em Arvore Binaria</vt:lpstr>
      <vt:lpstr>Caminhamento em Arvore Binaria</vt:lpstr>
      <vt:lpstr>Caminhamento em Arvore Binaria</vt:lpstr>
      <vt:lpstr>Caminhamento em Arvore Binaria</vt:lpstr>
      <vt:lpstr>Árvore Binária de Busca ou de Pesquisa</vt:lpstr>
      <vt:lpstr>Árvore Binária de Busca ou de Pesquisa</vt:lpstr>
      <vt:lpstr>Árvore Binária de Busca(ABB) ou de Pesquisa</vt:lpstr>
      <vt:lpstr>Árvore Binária de Busca ou de Pesquisa</vt:lpstr>
      <vt:lpstr>Árvore Binária de Busca ou de Pesquisa - Busca</vt:lpstr>
      <vt:lpstr>Árvore Binária de Busca ou de Pesquisa - Busca</vt:lpstr>
      <vt:lpstr>Árvore Binária de Busca ou de Pesquisa - Busca</vt:lpstr>
      <vt:lpstr>Árvore Binária de Busca ou de Pesquisa - Busca</vt:lpstr>
      <vt:lpstr>Árvore Binária de Busca ou de Pesquisa - Busca</vt:lpstr>
      <vt:lpstr>Árvore Binária de Busca ou de Pesquisa - Inserção</vt:lpstr>
      <vt:lpstr>Árvore Binária de Busca ou de Pesquisa - Inserção</vt:lpstr>
      <vt:lpstr>Árvore Binária de Busca ou de Pesquisa - Inserção</vt:lpstr>
      <vt:lpstr>Árvore Binária de Busca ou de Pesquisa - Eliminação</vt:lpstr>
      <vt:lpstr>Árvore Binária de Busca ou de Pesquisa - Eliminação</vt:lpstr>
      <vt:lpstr>Árvore Binária de Busca ou de Pesquisa - Eliminação</vt:lpstr>
      <vt:lpstr>Árvore Binária de Busca ou de Pesquisa - Eliminação</vt:lpstr>
      <vt:lpstr>Árvore Binária de Busca ou de Pesquisa - Eliminação</vt:lpstr>
      <vt:lpstr>Árvore Binária de Busca ou de Pesquisa - Eliminação</vt:lpstr>
      <vt:lpstr>Árvore Binária de Busca ou de Pesquisa - Eliminação</vt:lpstr>
      <vt:lpstr>Apresentação do PowerPoint</vt:lpstr>
      <vt:lpstr>Reconstrução de uma Arbin a partir de seus caminhamentos</vt:lpstr>
      <vt:lpstr>Reconstrução de uma Arbin a partir de seus caminhamentos</vt:lpstr>
      <vt:lpstr>Reconstrução de uma Arbin a partir de seus caminhamentos</vt:lpstr>
      <vt:lpstr>Reconstrução de uma Arbin a partir de seus caminhamentos</vt:lpstr>
      <vt:lpstr>Reconstrução de uma Arbin a partir de seus caminhamentos</vt:lpstr>
      <vt:lpstr>Reconstrução de uma Arbin a partir de seus caminhamentos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Ribeiro</dc:creator>
  <cp:lastModifiedBy>alunodev02</cp:lastModifiedBy>
  <cp:revision>558</cp:revision>
  <dcterms:created xsi:type="dcterms:W3CDTF">2014-02-18T22:03:04Z</dcterms:created>
  <dcterms:modified xsi:type="dcterms:W3CDTF">2019-10-24T11:42:36Z</dcterms:modified>
</cp:coreProperties>
</file>