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300" r:id="rId4"/>
    <p:sldId id="287" r:id="rId5"/>
    <p:sldId id="258" r:id="rId6"/>
    <p:sldId id="263" r:id="rId7"/>
    <p:sldId id="264" r:id="rId8"/>
    <p:sldId id="265" r:id="rId9"/>
    <p:sldId id="269" r:id="rId10"/>
    <p:sldId id="270" r:id="rId11"/>
    <p:sldId id="271" r:id="rId12"/>
    <p:sldId id="259" r:id="rId13"/>
    <p:sldId id="285" r:id="rId14"/>
    <p:sldId id="261" r:id="rId15"/>
    <p:sldId id="288" r:id="rId16"/>
    <p:sldId id="267" r:id="rId17"/>
    <p:sldId id="272" r:id="rId18"/>
    <p:sldId id="274" r:id="rId19"/>
    <p:sldId id="276" r:id="rId20"/>
    <p:sldId id="301" r:id="rId21"/>
    <p:sldId id="277" r:id="rId22"/>
    <p:sldId id="294" r:id="rId23"/>
    <p:sldId id="279" r:id="rId24"/>
    <p:sldId id="280" r:id="rId25"/>
    <p:sldId id="281" r:id="rId26"/>
    <p:sldId id="293" r:id="rId27"/>
    <p:sldId id="296" r:id="rId28"/>
    <p:sldId id="302" r:id="rId29"/>
    <p:sldId id="303" r:id="rId30"/>
    <p:sldId id="304" r:id="rId31"/>
    <p:sldId id="305" r:id="rId32"/>
    <p:sldId id="297" r:id="rId33"/>
    <p:sldId id="298" r:id="rId34"/>
    <p:sldId id="299" r:id="rId35"/>
    <p:sldId id="290" r:id="rId36"/>
    <p:sldId id="291" r:id="rId37"/>
    <p:sldId id="289" r:id="rId38"/>
    <p:sldId id="292" r:id="rId39"/>
    <p:sldId id="284" r:id="rId40"/>
    <p:sldId id="295" r:id="rId41"/>
    <p:sldId id="283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67DC2-E5AF-4FB7-8130-8984C16E48AD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98435-CA2E-4FD2-9376-CAD49F885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21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Quadro:</a:t>
            </a:r>
            <a:r>
              <a:rPr lang="pt-BR" b="1" baseline="0" dirty="0" smtClean="0"/>
              <a:t> por </a:t>
            </a:r>
            <a:r>
              <a:rPr lang="pt-BR" b="1" baseline="0" dirty="0" err="1" smtClean="0"/>
              <a:t>subarvore</a:t>
            </a:r>
            <a:r>
              <a:rPr lang="pt-BR" b="1" baseline="0" dirty="0" smtClean="0"/>
              <a:t> esquerda com raiz em 19 e indicar que suas </a:t>
            </a:r>
            <a:r>
              <a:rPr lang="pt-BR" b="1" baseline="0" dirty="0" err="1" smtClean="0"/>
              <a:t>subarvores</a:t>
            </a:r>
            <a:r>
              <a:rPr lang="pt-BR" b="1" baseline="0" dirty="0" smtClean="0"/>
              <a:t> são vazias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98435-CA2E-4FD2-9376-CAD49F8855D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08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Quadro: </a:t>
            </a:r>
            <a:r>
              <a:rPr lang="pt-BR" dirty="0" err="1" smtClean="0"/>
              <a:t>fat</a:t>
            </a:r>
            <a:r>
              <a:rPr lang="pt-BR" dirty="0" smtClean="0"/>
              <a:t>(3)</a:t>
            </a:r>
            <a:r>
              <a:rPr lang="pt-BR" baseline="0" dirty="0" smtClean="0"/>
              <a:t> = 3 * </a:t>
            </a:r>
            <a:r>
              <a:rPr lang="pt-BR" baseline="0" dirty="0" err="1" smtClean="0"/>
              <a:t>fat</a:t>
            </a:r>
            <a:r>
              <a:rPr lang="pt-BR" baseline="0" dirty="0" smtClean="0"/>
              <a:t>(2) ; </a:t>
            </a:r>
            <a:r>
              <a:rPr lang="pt-BR" baseline="0" dirty="0" err="1" smtClean="0"/>
              <a:t>fat</a:t>
            </a:r>
            <a:r>
              <a:rPr lang="pt-BR" baseline="0" dirty="0" smtClean="0"/>
              <a:t>(2) = 2 * </a:t>
            </a:r>
            <a:r>
              <a:rPr lang="pt-BR" baseline="0" dirty="0" err="1" smtClean="0"/>
              <a:t>fat</a:t>
            </a:r>
            <a:r>
              <a:rPr lang="pt-BR" baseline="0" dirty="0" smtClean="0"/>
              <a:t>(1) ; </a:t>
            </a:r>
            <a:r>
              <a:rPr lang="pt-BR" baseline="0" dirty="0" err="1" smtClean="0"/>
              <a:t>fat</a:t>
            </a:r>
            <a:r>
              <a:rPr lang="pt-BR" baseline="0" dirty="0" smtClean="0"/>
              <a:t>(1) = 1 * </a:t>
            </a:r>
            <a:r>
              <a:rPr lang="pt-BR" baseline="0" dirty="0" err="1" smtClean="0"/>
              <a:t>fat</a:t>
            </a:r>
            <a:r>
              <a:rPr lang="pt-BR" baseline="0" dirty="0" smtClean="0"/>
              <a:t>(0) ; 3*2*1*0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98435-CA2E-4FD2-9376-CAD49F8855D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22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Quadro: </a:t>
            </a:r>
            <a:r>
              <a:rPr lang="pt-BR" dirty="0" err="1" smtClean="0"/>
              <a:t>fat</a:t>
            </a:r>
            <a:r>
              <a:rPr lang="pt-BR" dirty="0" smtClean="0"/>
              <a:t>(3)</a:t>
            </a:r>
            <a:r>
              <a:rPr lang="pt-BR" baseline="0" dirty="0" smtClean="0"/>
              <a:t> = 3 * </a:t>
            </a:r>
            <a:r>
              <a:rPr lang="pt-BR" baseline="0" dirty="0" err="1" smtClean="0"/>
              <a:t>fat</a:t>
            </a:r>
            <a:r>
              <a:rPr lang="pt-BR" baseline="0" dirty="0" smtClean="0"/>
              <a:t>(2) ; </a:t>
            </a:r>
            <a:r>
              <a:rPr lang="pt-BR" baseline="0" dirty="0" err="1" smtClean="0"/>
              <a:t>fat</a:t>
            </a:r>
            <a:r>
              <a:rPr lang="pt-BR" baseline="0" dirty="0" smtClean="0"/>
              <a:t>(2) = 2 * </a:t>
            </a:r>
            <a:r>
              <a:rPr lang="pt-BR" baseline="0" dirty="0" err="1" smtClean="0"/>
              <a:t>fat</a:t>
            </a:r>
            <a:r>
              <a:rPr lang="pt-BR" baseline="0" dirty="0" smtClean="0"/>
              <a:t>(1) ; </a:t>
            </a:r>
            <a:r>
              <a:rPr lang="pt-BR" baseline="0" dirty="0" err="1" smtClean="0"/>
              <a:t>fat</a:t>
            </a:r>
            <a:r>
              <a:rPr lang="pt-BR" baseline="0" dirty="0" smtClean="0"/>
              <a:t>(1) = 1 * </a:t>
            </a:r>
            <a:r>
              <a:rPr lang="pt-BR" baseline="0" dirty="0" err="1" smtClean="0"/>
              <a:t>fat</a:t>
            </a:r>
            <a:r>
              <a:rPr lang="pt-BR" baseline="0" smtClean="0"/>
              <a:t>(0) ; 3*2*1*0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98435-CA2E-4FD2-9376-CAD49F8855D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95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98435-CA2E-4FD2-9376-CAD49F8855D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7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Struct</a:t>
            </a:r>
            <a:r>
              <a:rPr lang="pt-BR" dirty="0" smtClean="0"/>
              <a:t> com dois 3</a:t>
            </a:r>
            <a:r>
              <a:rPr lang="pt-BR" baseline="0" dirty="0" smtClean="0"/>
              <a:t> campos: </a:t>
            </a:r>
            <a:r>
              <a:rPr lang="pt-BR" baseline="0" dirty="0" err="1" smtClean="0"/>
              <a:t>info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subarvore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esq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subarvore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98435-CA2E-4FD2-9376-CAD49F8855D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194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Struct</a:t>
            </a:r>
            <a:r>
              <a:rPr lang="pt-BR" dirty="0" smtClean="0"/>
              <a:t> com dois 3</a:t>
            </a:r>
            <a:r>
              <a:rPr lang="pt-BR" baseline="0" dirty="0" smtClean="0"/>
              <a:t> campos: </a:t>
            </a:r>
            <a:r>
              <a:rPr lang="pt-BR" baseline="0" dirty="0" err="1" smtClean="0"/>
              <a:t>info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subarvore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esq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subarvore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98435-CA2E-4FD2-9376-CAD49F8855D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495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Executar no quadro</a:t>
            </a:r>
            <a:r>
              <a:rPr lang="pt-BR" baseline="0" dirty="0" smtClean="0"/>
              <a:t> o algoritmo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98435-CA2E-4FD2-9376-CAD49F8855D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62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7D75-8840-4B90-A96C-A80A3F9521C8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104F-944F-4209-BBDE-F8C334B50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2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7D75-8840-4B90-A96C-A80A3F9521C8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104F-944F-4209-BBDE-F8C334B50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83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7D75-8840-4B90-A96C-A80A3F9521C8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104F-944F-4209-BBDE-F8C334B50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7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7D75-8840-4B90-A96C-A80A3F9521C8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104F-944F-4209-BBDE-F8C334B50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67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7D75-8840-4B90-A96C-A80A3F9521C8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104F-944F-4209-BBDE-F8C334B50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76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7D75-8840-4B90-A96C-A80A3F9521C8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104F-944F-4209-BBDE-F8C334B50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4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7D75-8840-4B90-A96C-A80A3F9521C8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104F-944F-4209-BBDE-F8C334B50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6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7D75-8840-4B90-A96C-A80A3F9521C8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104F-944F-4209-BBDE-F8C334B50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16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7D75-8840-4B90-A96C-A80A3F9521C8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104F-944F-4209-BBDE-F8C334B50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88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7D75-8840-4B90-A96C-A80A3F9521C8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104F-944F-4209-BBDE-F8C334B50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9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7D75-8840-4B90-A96C-A80A3F9521C8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104F-944F-4209-BBDE-F8C334B50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2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7D75-8840-4B90-A96C-A80A3F9521C8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2104F-944F-4209-BBDE-F8C334B50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8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Árvore Binária de Pesquisa</a:t>
            </a:r>
            <a:br>
              <a:rPr lang="pt-BR" dirty="0" smtClean="0"/>
            </a:br>
            <a:r>
              <a:rPr lang="pt-BR" dirty="0" smtClean="0"/>
              <a:t>ou </a:t>
            </a:r>
            <a:br>
              <a:rPr lang="pt-BR" dirty="0" smtClean="0"/>
            </a:br>
            <a:r>
              <a:rPr lang="pt-BR" dirty="0" smtClean="0"/>
              <a:t>Árvore Binária de Busca - ABB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Prof. </a:t>
            </a:r>
            <a:r>
              <a:rPr lang="pt-BR" dirty="0" err="1" smtClean="0"/>
              <a:t>D.Sc</a:t>
            </a:r>
            <a:r>
              <a:rPr lang="pt-BR" dirty="0" smtClean="0"/>
              <a:t>. Saulo Ribeiro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32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Revisando Algoritmos Recursivos: Fatorial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407" y="1452808"/>
            <a:ext cx="10543243" cy="540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3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6057"/>
            <a:ext cx="10515600" cy="1033059"/>
          </a:xfrm>
        </p:spPr>
        <p:txBody>
          <a:bodyPr/>
          <a:lstStyle/>
          <a:p>
            <a:r>
              <a:rPr lang="pt-BR" dirty="0" smtClean="0"/>
              <a:t>Cálculo do Fatorial de 3</a:t>
            </a:r>
            <a:endParaRPr lang="pt-BR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7735" y="1119115"/>
            <a:ext cx="8871165" cy="560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16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 de Busca - ABB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1354" y="905077"/>
            <a:ext cx="3792353" cy="332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4225295"/>
            <a:ext cx="10449236" cy="2554545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rês Critérios: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Informação de cada Nó da Subárvore Esquerda de R é menor do que a Informação armazenada no Nó apontado por R;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Informação de cada Nó da Subárvore Direita de R é maior do que a Informação armazenada no Nó apontado por R;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As Subárvores Esquerda e Direita do Nó apontado por R também são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ABBs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Não existem elementos repetidos.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3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Comuns na ABB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Busca</a:t>
            </a:r>
          </a:p>
          <a:p>
            <a:r>
              <a:rPr lang="pt-BR" dirty="0" smtClean="0"/>
              <a:t>Inserção</a:t>
            </a:r>
          </a:p>
          <a:p>
            <a:r>
              <a:rPr lang="pt-BR" dirty="0" smtClean="0"/>
              <a:t>Remoção</a:t>
            </a:r>
          </a:p>
          <a:p>
            <a:r>
              <a:rPr lang="pt-BR" dirty="0" smtClean="0"/>
              <a:t>Obter o maior elemento</a:t>
            </a:r>
          </a:p>
          <a:p>
            <a:r>
              <a:rPr lang="pt-BR" dirty="0" smtClean="0"/>
              <a:t>Obter o menor elemento</a:t>
            </a:r>
          </a:p>
          <a:p>
            <a:r>
              <a:rPr lang="pt-BR" dirty="0" smtClean="0"/>
              <a:t>Percorrer a árvore e exibir seus elementos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768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na ABB:  O valor X (39) está na árvore?    4 Casos.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9866" y="2264653"/>
            <a:ext cx="477953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488" y="2264653"/>
            <a:ext cx="9144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7416"/>
              </p:ext>
            </p:extLst>
          </p:nvPr>
        </p:nvGraphicFramePr>
        <p:xfrm>
          <a:off x="6781421" y="2753169"/>
          <a:ext cx="4572379" cy="356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379"/>
              </a:tblGrid>
              <a:tr h="43981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 CASOS</a:t>
                      </a:r>
                      <a:endParaRPr lang="pt-BR" sz="2400" dirty="0"/>
                    </a:p>
                  </a:txBody>
                  <a:tcPr/>
                </a:tc>
              </a:tr>
              <a:tr h="77807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Caso</a:t>
                      </a:r>
                      <a:r>
                        <a:rPr lang="pt-BR" sz="2400" baseline="0" dirty="0" smtClean="0"/>
                        <a:t> 1: ABB Vazia</a:t>
                      </a:r>
                      <a:endParaRPr lang="pt-BR" sz="2400" dirty="0"/>
                    </a:p>
                  </a:txBody>
                  <a:tcPr/>
                </a:tc>
              </a:tr>
              <a:tr h="77807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Caso</a:t>
                      </a:r>
                      <a:r>
                        <a:rPr lang="pt-BR" sz="2400" baseline="0" dirty="0" smtClean="0"/>
                        <a:t> 2: Raiz = elemento procurado</a:t>
                      </a:r>
                      <a:endParaRPr lang="pt-BR" sz="2400" dirty="0"/>
                    </a:p>
                  </a:txBody>
                  <a:tcPr/>
                </a:tc>
              </a:tr>
              <a:tr h="77807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Caso 3: Raiz &gt; elemento procurado</a:t>
                      </a:r>
                      <a:endParaRPr lang="pt-BR" sz="2400" dirty="0"/>
                    </a:p>
                  </a:txBody>
                  <a:tcPr/>
                </a:tc>
              </a:tr>
              <a:tr h="77807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Caso 4: Raiz</a:t>
                      </a:r>
                      <a:r>
                        <a:rPr lang="pt-BR" sz="2400" baseline="0" dirty="0" smtClean="0"/>
                        <a:t> &lt; elemento procurado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1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EstaNaArvore</a:t>
            </a:r>
            <a:r>
              <a:rPr lang="pt-BR" dirty="0" smtClean="0"/>
              <a:t> ? 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73585"/>
            <a:ext cx="4315383" cy="383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70" y="-1"/>
            <a:ext cx="5660429" cy="6810205"/>
          </a:xfrm>
        </p:spPr>
      </p:pic>
    </p:spTree>
    <p:extLst>
      <p:ext uri="{BB962C8B-B14F-4D97-AF65-F5344CB8AC3E}">
        <p14:creationId xmlns:p14="http://schemas.microsoft.com/office/powerpoint/2010/main" val="3840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Função:  </a:t>
            </a:r>
            <a:r>
              <a:rPr lang="pt-BR" dirty="0" err="1" smtClean="0"/>
              <a:t>EstáNaArvore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4023" y="1558344"/>
            <a:ext cx="10781731" cy="5262979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b="1" dirty="0" err="1" smtClean="0"/>
              <a:t>EstáNaÁrvore</a:t>
            </a:r>
            <a:r>
              <a:rPr lang="pt-BR" sz="2400" dirty="0" smtClean="0"/>
              <a:t> (parâmetro por referência </a:t>
            </a:r>
            <a:r>
              <a:rPr lang="pt-BR" sz="2400" b="1" dirty="0" smtClean="0"/>
              <a:t>R</a:t>
            </a:r>
            <a:r>
              <a:rPr lang="pt-BR" sz="2400" dirty="0" smtClean="0"/>
              <a:t> do tipo ABB, parâmetro</a:t>
            </a:r>
            <a:r>
              <a:rPr lang="pt-BR" sz="2400" b="1" dirty="0" smtClean="0"/>
              <a:t> X </a:t>
            </a:r>
            <a:r>
              <a:rPr lang="pt-BR" sz="2400" dirty="0" smtClean="0"/>
              <a:t>do tipo Inteiro) {</a:t>
            </a:r>
          </a:p>
          <a:p>
            <a:r>
              <a:rPr lang="pt-BR" sz="2400" dirty="0" smtClean="0"/>
              <a:t> </a:t>
            </a:r>
          </a:p>
          <a:p>
            <a:r>
              <a:rPr lang="pt-BR" sz="2400" dirty="0" smtClean="0"/>
              <a:t>Se (R == </a:t>
            </a:r>
            <a:r>
              <a:rPr lang="pt-BR" sz="2400" dirty="0" err="1" smtClean="0"/>
              <a:t>Null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Então Retorne Falso;   </a:t>
            </a:r>
            <a:r>
              <a:rPr lang="pt-BR" sz="2400" dirty="0" smtClean="0">
                <a:solidFill>
                  <a:srgbClr val="FF0000"/>
                </a:solidFill>
              </a:rPr>
              <a:t>//  </a:t>
            </a:r>
            <a:r>
              <a:rPr lang="pt-BR" sz="2400" b="1" dirty="0" smtClean="0">
                <a:solidFill>
                  <a:srgbClr val="FF0000"/>
                </a:solidFill>
              </a:rPr>
              <a:t>Caso 1:</a:t>
            </a:r>
            <a:r>
              <a:rPr lang="pt-BR" sz="2400" dirty="0" smtClean="0">
                <a:solidFill>
                  <a:srgbClr val="FF0000"/>
                </a:solidFill>
              </a:rPr>
              <a:t> Árvore vazia; X não está na Árvore; acabou </a:t>
            </a:r>
          </a:p>
          <a:p>
            <a:r>
              <a:rPr lang="pt-BR" sz="2400" dirty="0" smtClean="0"/>
              <a:t>Senão Se (X == R→</a:t>
            </a:r>
            <a:r>
              <a:rPr lang="pt-BR" sz="2400" dirty="0" err="1" smtClean="0"/>
              <a:t>Info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            Então Retorne Verdadeiro;   </a:t>
            </a:r>
            <a:r>
              <a:rPr lang="pt-BR" sz="2400" dirty="0" smtClean="0">
                <a:solidFill>
                  <a:srgbClr val="FF0000"/>
                </a:solidFill>
              </a:rPr>
              <a:t>// </a:t>
            </a:r>
            <a:r>
              <a:rPr lang="pt-BR" sz="2400" b="1" dirty="0" smtClean="0">
                <a:solidFill>
                  <a:srgbClr val="FF0000"/>
                </a:solidFill>
              </a:rPr>
              <a:t>Caso 2</a:t>
            </a:r>
            <a:r>
              <a:rPr lang="pt-BR" sz="2400" dirty="0" smtClean="0">
                <a:solidFill>
                  <a:srgbClr val="FF0000"/>
                </a:solidFill>
              </a:rPr>
              <a:t>: X está na árvore; acabou</a:t>
            </a:r>
          </a:p>
          <a:p>
            <a:r>
              <a:rPr lang="pt-BR" sz="2400" dirty="0" smtClean="0"/>
              <a:t>	 Senão Se (R→</a:t>
            </a:r>
            <a:r>
              <a:rPr lang="pt-BR" sz="2400" dirty="0" err="1" smtClean="0"/>
              <a:t>Info</a:t>
            </a:r>
            <a:r>
              <a:rPr lang="pt-BR" sz="2400" dirty="0" smtClean="0"/>
              <a:t> &gt; X)</a:t>
            </a:r>
          </a:p>
          <a:p>
            <a:r>
              <a:rPr lang="pt-BR" sz="2400" dirty="0" smtClean="0"/>
              <a:t>	             Então Retorne ( </a:t>
            </a:r>
            <a:r>
              <a:rPr lang="pt-BR" sz="2400" dirty="0" err="1" smtClean="0"/>
              <a:t>Está_Na_Árvore</a:t>
            </a:r>
            <a:r>
              <a:rPr lang="pt-BR" sz="2400" b="1" dirty="0" smtClean="0"/>
              <a:t> </a:t>
            </a:r>
            <a:r>
              <a:rPr lang="pt-BR" sz="2400" dirty="0" smtClean="0"/>
              <a:t>(</a:t>
            </a:r>
            <a:r>
              <a:rPr lang="pt-BR" sz="2400" b="1" dirty="0" smtClean="0"/>
              <a:t>R→</a:t>
            </a:r>
            <a:r>
              <a:rPr lang="pt-BR" sz="2400" b="1" dirty="0" err="1" smtClean="0"/>
              <a:t>Esq</a:t>
            </a:r>
            <a:r>
              <a:rPr lang="pt-BR" sz="2400" dirty="0" smtClean="0"/>
              <a:t>, X ) );</a:t>
            </a:r>
          </a:p>
          <a:p>
            <a:r>
              <a:rPr lang="pt-BR" sz="2400" dirty="0" smtClean="0"/>
              <a:t>		            </a:t>
            </a:r>
            <a:r>
              <a:rPr lang="pt-BR" sz="2400" dirty="0" smtClean="0">
                <a:solidFill>
                  <a:srgbClr val="FF0000"/>
                </a:solidFill>
              </a:rPr>
              <a:t> // </a:t>
            </a:r>
            <a:r>
              <a:rPr lang="pt-BR" sz="2400" b="1" dirty="0" smtClean="0">
                <a:solidFill>
                  <a:srgbClr val="FF0000"/>
                </a:solidFill>
              </a:rPr>
              <a:t>Caso 3</a:t>
            </a:r>
            <a:r>
              <a:rPr lang="pt-BR" sz="2400" dirty="0" smtClean="0">
                <a:solidFill>
                  <a:srgbClr val="FF0000"/>
                </a:solidFill>
              </a:rPr>
              <a:t>: se estiver na Árvore, estará na Sub Esquerda</a:t>
            </a:r>
          </a:p>
          <a:p>
            <a:r>
              <a:rPr lang="pt-BR" sz="2400" dirty="0" smtClean="0"/>
              <a:t>	</a:t>
            </a:r>
          </a:p>
          <a:p>
            <a:r>
              <a:rPr lang="pt-BR" sz="2400" dirty="0" smtClean="0"/>
              <a:t>                             Senão Retorne ( </a:t>
            </a:r>
            <a:r>
              <a:rPr lang="pt-BR" sz="2400" dirty="0" err="1" smtClean="0"/>
              <a:t>Está_Na_Árvore</a:t>
            </a:r>
            <a:r>
              <a:rPr lang="pt-BR" sz="2400" b="1" dirty="0" smtClean="0"/>
              <a:t> </a:t>
            </a:r>
            <a:r>
              <a:rPr lang="pt-BR" sz="2400" dirty="0" smtClean="0"/>
              <a:t>(</a:t>
            </a:r>
            <a:r>
              <a:rPr lang="pt-BR" sz="2400" b="1" dirty="0" smtClean="0"/>
              <a:t>R→</a:t>
            </a:r>
            <a:r>
              <a:rPr lang="pt-BR" sz="2400" b="1" dirty="0" err="1" smtClean="0"/>
              <a:t>Dir</a:t>
            </a:r>
            <a:r>
              <a:rPr lang="pt-BR" sz="2400" dirty="0" smtClean="0"/>
              <a:t>, X ) );</a:t>
            </a:r>
          </a:p>
          <a:p>
            <a:r>
              <a:rPr lang="pt-BR" sz="2400" dirty="0" smtClean="0"/>
              <a:t>			</a:t>
            </a:r>
            <a:r>
              <a:rPr lang="pt-BR" sz="2400" dirty="0" smtClean="0">
                <a:solidFill>
                  <a:srgbClr val="FF0000"/>
                </a:solidFill>
              </a:rPr>
              <a:t>// </a:t>
            </a:r>
            <a:r>
              <a:rPr lang="pt-BR" sz="2400" b="1" dirty="0" smtClean="0">
                <a:solidFill>
                  <a:srgbClr val="FF0000"/>
                </a:solidFill>
              </a:rPr>
              <a:t>Caso 4</a:t>
            </a:r>
            <a:r>
              <a:rPr lang="pt-BR" sz="2400" dirty="0" smtClean="0">
                <a:solidFill>
                  <a:srgbClr val="FF0000"/>
                </a:solidFill>
              </a:rPr>
              <a:t>: se estiver na Árvore, estará na Sub Direita</a:t>
            </a:r>
          </a:p>
          <a:p>
            <a:r>
              <a:rPr lang="pt-BR" sz="2400" dirty="0" smtClean="0"/>
              <a:t>} </a:t>
            </a:r>
            <a:r>
              <a:rPr lang="pt-BR" sz="2400" dirty="0" smtClean="0">
                <a:solidFill>
                  <a:srgbClr val="FF0000"/>
                </a:solidFill>
              </a:rPr>
              <a:t>// fim </a:t>
            </a:r>
            <a:r>
              <a:rPr lang="pt-BR" sz="2400" dirty="0" err="1" smtClean="0">
                <a:solidFill>
                  <a:srgbClr val="FF0000"/>
                </a:solidFill>
              </a:rPr>
              <a:t>EstáNaÁrvore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5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 de </a:t>
            </a:r>
            <a:r>
              <a:rPr lang="pt-BR" dirty="0" err="1" smtClean="0"/>
              <a:t>EstáNaArvore</a:t>
            </a:r>
            <a:r>
              <a:rPr lang="pt-BR" dirty="0"/>
              <a:t> </a:t>
            </a:r>
            <a:r>
              <a:rPr lang="pt-BR" dirty="0" smtClean="0"/>
              <a:t>para X=39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19317" y="1690688"/>
            <a:ext cx="5931485" cy="303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5565" y="1739368"/>
            <a:ext cx="6766435" cy="283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17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7257" y="0"/>
            <a:ext cx="10515600" cy="873457"/>
          </a:xfrm>
        </p:spPr>
        <p:txBody>
          <a:bodyPr/>
          <a:lstStyle/>
          <a:p>
            <a:r>
              <a:rPr lang="pt-BR" dirty="0" smtClean="0"/>
              <a:t>Execução de </a:t>
            </a:r>
            <a:r>
              <a:rPr lang="pt-BR" dirty="0" err="1" smtClean="0"/>
              <a:t>EstáNaArvore</a:t>
            </a:r>
            <a:r>
              <a:rPr lang="pt-BR" dirty="0"/>
              <a:t> </a:t>
            </a:r>
            <a:r>
              <a:rPr lang="pt-BR" dirty="0" smtClean="0"/>
              <a:t>para X=70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0694" y="2483755"/>
            <a:ext cx="8053450" cy="410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4338" y="873457"/>
            <a:ext cx="7799872" cy="274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03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 na ABB: Onde inserir o 37 ?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7178" y="1548765"/>
            <a:ext cx="5279468" cy="504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1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Objetivo de Aprendizagem</a:t>
            </a:r>
            <a:endParaRPr lang="pt-BR" dirty="0" smtClean="0"/>
          </a:p>
          <a:p>
            <a:r>
              <a:rPr lang="pt-BR" dirty="0"/>
              <a:t>Revisão de Árvore </a:t>
            </a:r>
            <a:r>
              <a:rPr lang="pt-BR" dirty="0" smtClean="0"/>
              <a:t>Binária</a:t>
            </a:r>
            <a:endParaRPr lang="pt-BR" dirty="0" smtClean="0"/>
          </a:p>
          <a:p>
            <a:r>
              <a:rPr lang="pt-BR" dirty="0" smtClean="0"/>
              <a:t>Revisão de recursão</a:t>
            </a:r>
          </a:p>
          <a:p>
            <a:r>
              <a:rPr lang="pt-BR" dirty="0" smtClean="0"/>
              <a:t>Árvore Binária de Busca – ABB</a:t>
            </a:r>
          </a:p>
          <a:p>
            <a:r>
              <a:rPr lang="pt-BR" dirty="0" smtClean="0"/>
              <a:t>Conceitos Básicos de ABB</a:t>
            </a:r>
          </a:p>
          <a:p>
            <a:r>
              <a:rPr lang="pt-BR" dirty="0" smtClean="0"/>
              <a:t>Busca na ABB</a:t>
            </a:r>
          </a:p>
          <a:p>
            <a:r>
              <a:rPr lang="pt-BR" dirty="0" smtClean="0"/>
              <a:t>Inserção na ABB</a:t>
            </a:r>
          </a:p>
          <a:p>
            <a:r>
              <a:rPr lang="pt-BR" dirty="0" smtClean="0"/>
              <a:t>Remoção na ABB</a:t>
            </a:r>
          </a:p>
          <a:p>
            <a:r>
              <a:rPr lang="pt-BR" dirty="0"/>
              <a:t>Por que uma Árvore Binária de Busca é boa?</a:t>
            </a:r>
            <a:endParaRPr lang="pt-BR" dirty="0" smtClean="0"/>
          </a:p>
          <a:p>
            <a:r>
              <a:rPr lang="pt-BR" dirty="0" smtClean="0"/>
              <a:t>Próximos Passos</a:t>
            </a:r>
          </a:p>
          <a:p>
            <a:r>
              <a:rPr lang="pt-BR" dirty="0" smtClean="0"/>
              <a:t>Exercícios de fixação</a:t>
            </a:r>
          </a:p>
          <a:p>
            <a:r>
              <a:rPr lang="pt-BR" dirty="0" smtClean="0"/>
              <a:t>Bibliografia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8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792" y="382137"/>
            <a:ext cx="10515600" cy="76427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Inserção na ABB: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Onde </a:t>
            </a:r>
            <a:r>
              <a:rPr lang="pt-BR" dirty="0" smtClean="0"/>
              <a:t>inserir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 </a:t>
            </a:r>
            <a:r>
              <a:rPr lang="pt-BR" dirty="0" smtClean="0"/>
              <a:t>37 ?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516" y="2004586"/>
            <a:ext cx="4053853" cy="387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47" y="423080"/>
            <a:ext cx="8436198" cy="59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Insere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1397676"/>
            <a:ext cx="7560840" cy="206210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 err="1" smtClean="0"/>
              <a:t>Boolean</a:t>
            </a:r>
            <a:r>
              <a:rPr lang="pt-BR" sz="2400" b="1" dirty="0" smtClean="0"/>
              <a:t> Insere</a:t>
            </a:r>
            <a:r>
              <a:rPr lang="pt-BR" sz="2400" dirty="0" smtClean="0"/>
              <a:t> (parâmetro por referência </a:t>
            </a:r>
            <a:r>
              <a:rPr lang="pt-BR" sz="2400" b="1" dirty="0" smtClean="0"/>
              <a:t>R</a:t>
            </a:r>
            <a:r>
              <a:rPr lang="pt-BR" sz="2400" dirty="0" smtClean="0"/>
              <a:t> do tipo ABB, parâmetro </a:t>
            </a:r>
            <a:r>
              <a:rPr lang="pt-BR" sz="2400" b="1" dirty="0" smtClean="0"/>
              <a:t>X</a:t>
            </a:r>
            <a:r>
              <a:rPr lang="pt-BR" sz="2400" dirty="0" smtClean="0"/>
              <a:t> do tipo Inteiro);</a:t>
            </a:r>
          </a:p>
          <a:p>
            <a:endParaRPr lang="pt-BR" sz="2000" dirty="0" smtClean="0"/>
          </a:p>
          <a:p>
            <a:r>
              <a:rPr lang="pt-BR" sz="2000" dirty="0" smtClean="0">
                <a:solidFill>
                  <a:srgbClr val="FF0000"/>
                </a:solidFill>
              </a:rPr>
              <a:t>/* Insere o valor X na ABB de Raiz R, como um Nó terminal, sem Filhos. Retornar Verdadeiro para o caso de X ter sido inserido, e Falso  caso contrário. */</a:t>
            </a:r>
            <a:endParaRPr lang="pt-BR" sz="2000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653136"/>
            <a:ext cx="1075162" cy="1444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2830" y="3601375"/>
            <a:ext cx="3109371" cy="297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94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 na ABB:  4 Casos.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88" y="2264653"/>
            <a:ext cx="9144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6781421" y="2753169"/>
          <a:ext cx="4572379" cy="356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379"/>
              </a:tblGrid>
              <a:tr h="43981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 CASOS</a:t>
                      </a:r>
                      <a:endParaRPr lang="pt-BR" sz="2400" dirty="0"/>
                    </a:p>
                  </a:txBody>
                  <a:tcPr/>
                </a:tc>
              </a:tr>
              <a:tr h="77807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Caso</a:t>
                      </a:r>
                      <a:r>
                        <a:rPr lang="pt-BR" sz="2400" baseline="0" dirty="0" smtClean="0"/>
                        <a:t> 1: ABB Vazia</a:t>
                      </a:r>
                      <a:endParaRPr lang="pt-BR" sz="2400" dirty="0"/>
                    </a:p>
                  </a:txBody>
                  <a:tcPr/>
                </a:tc>
              </a:tr>
              <a:tr h="77807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Caso</a:t>
                      </a:r>
                      <a:r>
                        <a:rPr lang="pt-BR" sz="2400" baseline="0" dirty="0" smtClean="0"/>
                        <a:t> 2: Raiz = elemento procurado</a:t>
                      </a:r>
                      <a:endParaRPr lang="pt-BR" sz="2400" dirty="0"/>
                    </a:p>
                  </a:txBody>
                  <a:tcPr/>
                </a:tc>
              </a:tr>
              <a:tr h="77807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Caso 3: Raiz &gt; elemento procurado</a:t>
                      </a:r>
                      <a:endParaRPr lang="pt-BR" sz="2400" dirty="0"/>
                    </a:p>
                  </a:txBody>
                  <a:tcPr/>
                </a:tc>
              </a:tr>
              <a:tr h="77807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Caso 4: Raiz</a:t>
                      </a:r>
                      <a:r>
                        <a:rPr lang="pt-BR" sz="2400" baseline="0" dirty="0" smtClean="0"/>
                        <a:t> &lt; elemento procurado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7492" y="2537608"/>
            <a:ext cx="3655385" cy="349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059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2623" y="66504"/>
            <a:ext cx="10480302" cy="674030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 err="1"/>
              <a:t>Boolean</a:t>
            </a:r>
            <a:r>
              <a:rPr lang="pt-BR" sz="2400" b="1" dirty="0" smtClean="0"/>
              <a:t> Insere</a:t>
            </a:r>
            <a:r>
              <a:rPr lang="pt-BR" sz="2400" dirty="0" smtClean="0"/>
              <a:t> (parâmetro </a:t>
            </a:r>
            <a:r>
              <a:rPr lang="pt-BR" sz="2400" dirty="0" smtClean="0">
                <a:solidFill>
                  <a:srgbClr val="FF0000"/>
                </a:solidFill>
              </a:rPr>
              <a:t>por referência </a:t>
            </a:r>
            <a:r>
              <a:rPr lang="pt-BR" sz="2400" b="1" dirty="0" smtClean="0"/>
              <a:t>R</a:t>
            </a:r>
            <a:r>
              <a:rPr lang="pt-BR" sz="2400" dirty="0" smtClean="0"/>
              <a:t> do tipo ABB, parâmetro </a:t>
            </a:r>
            <a:r>
              <a:rPr lang="pt-BR" sz="2400" b="1" dirty="0" smtClean="0"/>
              <a:t>X</a:t>
            </a:r>
            <a:r>
              <a:rPr lang="pt-BR" sz="2400" dirty="0" smtClean="0"/>
              <a:t> do tipo Inteiro){</a:t>
            </a:r>
          </a:p>
          <a:p>
            <a:r>
              <a:rPr lang="pt-BR" sz="2400" dirty="0" smtClean="0"/>
              <a:t>Se (R == </a:t>
            </a:r>
            <a:r>
              <a:rPr lang="pt-BR" sz="2400" dirty="0" err="1" smtClean="0"/>
              <a:t>Null</a:t>
            </a:r>
            <a:r>
              <a:rPr lang="pt-BR" sz="2400" dirty="0" smtClean="0"/>
              <a:t>)                     </a:t>
            </a:r>
            <a:r>
              <a:rPr lang="pt-BR" sz="2400" dirty="0" smtClean="0">
                <a:solidFill>
                  <a:srgbClr val="FF0000"/>
                </a:solidFill>
              </a:rPr>
              <a:t>// Árvore está vazia</a:t>
            </a:r>
            <a:endParaRPr lang="pt-BR" sz="2400" dirty="0" smtClean="0"/>
          </a:p>
          <a:p>
            <a:r>
              <a:rPr lang="pt-BR" sz="2400" dirty="0" smtClean="0"/>
              <a:t>Então {	P = </a:t>
            </a:r>
            <a:r>
              <a:rPr lang="pt-BR" sz="2400" dirty="0" err="1" smtClean="0"/>
              <a:t>NewNode</a:t>
            </a:r>
            <a:r>
              <a:rPr lang="pt-BR" sz="2400" dirty="0" smtClean="0"/>
              <a:t>;      </a:t>
            </a:r>
            <a:r>
              <a:rPr lang="pt-BR" sz="2400" dirty="0" smtClean="0">
                <a:solidFill>
                  <a:srgbClr val="FF0000"/>
                </a:solidFill>
              </a:rPr>
              <a:t>// Caso </a:t>
            </a:r>
            <a:r>
              <a:rPr lang="pt-BR" sz="2400" b="1" dirty="0" smtClean="0">
                <a:solidFill>
                  <a:srgbClr val="FF0000"/>
                </a:solidFill>
              </a:rPr>
              <a:t>1</a:t>
            </a:r>
            <a:r>
              <a:rPr lang="pt-BR" sz="2400" dirty="0" smtClean="0">
                <a:solidFill>
                  <a:srgbClr val="FF0000"/>
                </a:solidFill>
              </a:rPr>
              <a:t>: Achou o lugar; insere e acaba</a:t>
            </a:r>
            <a:endParaRPr lang="pt-BR" sz="2400" dirty="0" smtClean="0"/>
          </a:p>
          <a:p>
            <a:r>
              <a:rPr lang="pt-BR" sz="2400" dirty="0" smtClean="0"/>
              <a:t>	</a:t>
            </a:r>
            <a:r>
              <a:rPr lang="pt-BR" sz="2400" dirty="0" err="1" smtClean="0"/>
              <a:t>P→Info</a:t>
            </a:r>
            <a:r>
              <a:rPr lang="pt-BR" sz="2400" dirty="0" smtClean="0"/>
              <a:t> = X;</a:t>
            </a:r>
          </a:p>
          <a:p>
            <a:r>
              <a:rPr lang="pt-BR" sz="2400" dirty="0" smtClean="0"/>
              <a:t>	</a:t>
            </a:r>
            <a:r>
              <a:rPr lang="pt-BR" sz="2400" dirty="0" err="1" smtClean="0"/>
              <a:t>P→Dir</a:t>
            </a:r>
            <a:r>
              <a:rPr lang="pt-BR" sz="2400" dirty="0" smtClean="0"/>
              <a:t> = </a:t>
            </a:r>
            <a:r>
              <a:rPr lang="pt-BR" sz="2400" dirty="0" err="1" smtClean="0"/>
              <a:t>Null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	</a:t>
            </a:r>
            <a:r>
              <a:rPr lang="pt-BR" sz="2400" dirty="0" err="1" smtClean="0"/>
              <a:t>P→Esq</a:t>
            </a:r>
            <a:r>
              <a:rPr lang="pt-BR" sz="2400" dirty="0" smtClean="0"/>
              <a:t> = </a:t>
            </a:r>
            <a:r>
              <a:rPr lang="pt-BR" sz="2400" dirty="0" err="1" smtClean="0"/>
              <a:t>Null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              R = P;    P = </a:t>
            </a:r>
            <a:r>
              <a:rPr lang="pt-BR" sz="2400" dirty="0" err="1" smtClean="0"/>
              <a:t>Null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	</a:t>
            </a:r>
            <a:r>
              <a:rPr lang="pt-BR" sz="2400" dirty="0"/>
              <a:t> Retorne </a:t>
            </a:r>
            <a:r>
              <a:rPr lang="pt-BR" sz="2400" dirty="0" smtClean="0"/>
              <a:t>Verdadeiro; 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         }</a:t>
            </a:r>
          </a:p>
          <a:p>
            <a:r>
              <a:rPr lang="pt-BR" sz="2400" dirty="0" smtClean="0"/>
              <a:t>Senão {  Se (X == </a:t>
            </a:r>
            <a:r>
              <a:rPr lang="pt-BR" sz="2400" dirty="0" err="1" smtClean="0"/>
              <a:t>R→Info</a:t>
            </a:r>
            <a:r>
              <a:rPr lang="pt-BR" sz="2400" dirty="0" smtClean="0"/>
              <a:t>)                 </a:t>
            </a:r>
            <a:r>
              <a:rPr lang="pt-BR" sz="2400" dirty="0" smtClean="0">
                <a:solidFill>
                  <a:srgbClr val="FF0000"/>
                </a:solidFill>
              </a:rPr>
              <a:t>// X é a raiz</a:t>
            </a:r>
            <a:endParaRPr lang="pt-BR" sz="2400" dirty="0" smtClean="0"/>
          </a:p>
          <a:p>
            <a:r>
              <a:rPr lang="pt-BR" sz="2400" dirty="0" smtClean="0"/>
              <a:t>	 Então  Retorne Falso;           </a:t>
            </a:r>
            <a:r>
              <a:rPr lang="pt-BR" sz="2400" dirty="0" smtClean="0">
                <a:solidFill>
                  <a:srgbClr val="FF0000"/>
                </a:solidFill>
              </a:rPr>
              <a:t>// Caso </a:t>
            </a:r>
            <a:r>
              <a:rPr lang="pt-BR" sz="2400" b="1" dirty="0" smtClean="0">
                <a:solidFill>
                  <a:srgbClr val="FF0000"/>
                </a:solidFill>
              </a:rPr>
              <a:t>2</a:t>
            </a:r>
            <a:r>
              <a:rPr lang="pt-BR" sz="2400" dirty="0" smtClean="0">
                <a:solidFill>
                  <a:srgbClr val="FF0000"/>
                </a:solidFill>
              </a:rPr>
              <a:t>: X já está na árvore; não insere; </a:t>
            </a:r>
          </a:p>
          <a:p>
            <a:r>
              <a:rPr lang="pt-BR" sz="2400" dirty="0" smtClean="0"/>
              <a:t>	 Senão {   Se (</a:t>
            </a:r>
            <a:r>
              <a:rPr lang="pt-BR" sz="2400" dirty="0" err="1" smtClean="0"/>
              <a:t>R→Info</a:t>
            </a:r>
            <a:r>
              <a:rPr lang="pt-BR" sz="2400" dirty="0" smtClean="0"/>
              <a:t>&gt; X)</a:t>
            </a:r>
          </a:p>
          <a:p>
            <a:r>
              <a:rPr lang="pt-BR" sz="2400" dirty="0" smtClean="0"/>
              <a:t>		          Então </a:t>
            </a:r>
            <a:r>
              <a:rPr lang="pt-BR" sz="2400" b="1" dirty="0" smtClean="0"/>
              <a:t>Insere</a:t>
            </a:r>
            <a:r>
              <a:rPr lang="pt-BR" sz="2400" dirty="0" smtClean="0"/>
              <a:t> (</a:t>
            </a:r>
            <a:r>
              <a:rPr lang="pt-BR" sz="2400" b="1" dirty="0" err="1" smtClean="0"/>
              <a:t>R→Esq</a:t>
            </a:r>
            <a:r>
              <a:rPr lang="pt-BR" sz="2400" b="1" dirty="0" smtClean="0"/>
              <a:t>,</a:t>
            </a:r>
            <a:r>
              <a:rPr lang="pt-BR" sz="2400" dirty="0" smtClean="0"/>
              <a:t> X , Ok)  </a:t>
            </a:r>
            <a:r>
              <a:rPr lang="pt-BR" sz="2400" dirty="0" smtClean="0">
                <a:solidFill>
                  <a:srgbClr val="FF0000"/>
                </a:solidFill>
              </a:rPr>
              <a:t>// Caso </a:t>
            </a:r>
            <a:r>
              <a:rPr lang="pt-BR" sz="2400" b="1" dirty="0" smtClean="0">
                <a:solidFill>
                  <a:srgbClr val="FF0000"/>
                </a:solidFill>
              </a:rPr>
              <a:t>3</a:t>
            </a:r>
            <a:r>
              <a:rPr lang="pt-BR" sz="2400" dirty="0" smtClean="0">
                <a:solidFill>
                  <a:srgbClr val="FF0000"/>
                </a:solidFill>
              </a:rPr>
              <a:t>: tenta na </a:t>
            </a:r>
            <a:r>
              <a:rPr lang="pt-BR" sz="2400" dirty="0" err="1" smtClean="0">
                <a:solidFill>
                  <a:srgbClr val="FF0000"/>
                </a:solidFill>
              </a:rPr>
              <a:t>Esq</a:t>
            </a:r>
            <a:r>
              <a:rPr lang="pt-BR" sz="2400" dirty="0" smtClean="0"/>
              <a:t>	</a:t>
            </a:r>
          </a:p>
          <a:p>
            <a:r>
              <a:rPr lang="pt-BR" sz="2400" dirty="0" smtClean="0"/>
              <a:t>                                     Senão</a:t>
            </a:r>
            <a:r>
              <a:rPr lang="pt-BR" sz="2400" b="1" dirty="0" smtClean="0"/>
              <a:t> Insere</a:t>
            </a:r>
            <a:r>
              <a:rPr lang="pt-BR" sz="2400" dirty="0" smtClean="0"/>
              <a:t>(</a:t>
            </a:r>
            <a:r>
              <a:rPr lang="pt-BR" sz="2400" b="1" dirty="0" err="1" smtClean="0"/>
              <a:t>R→Dir</a:t>
            </a:r>
            <a:r>
              <a:rPr lang="pt-BR" sz="2400" b="1" dirty="0" smtClean="0"/>
              <a:t>,</a:t>
            </a:r>
            <a:r>
              <a:rPr lang="pt-BR" sz="2400" dirty="0" smtClean="0"/>
              <a:t> X, Ok); </a:t>
            </a:r>
            <a:r>
              <a:rPr lang="pt-BR" sz="2400" dirty="0" smtClean="0">
                <a:solidFill>
                  <a:srgbClr val="FF0000"/>
                </a:solidFill>
              </a:rPr>
              <a:t>// Caso </a:t>
            </a:r>
            <a:r>
              <a:rPr lang="pt-BR" sz="2400" b="1" dirty="0" smtClean="0">
                <a:solidFill>
                  <a:srgbClr val="FF0000"/>
                </a:solidFill>
              </a:rPr>
              <a:t>4</a:t>
            </a:r>
            <a:r>
              <a:rPr lang="pt-BR" sz="2400" dirty="0" smtClean="0">
                <a:solidFill>
                  <a:srgbClr val="FF0000"/>
                </a:solidFill>
              </a:rPr>
              <a:t>: tenta na </a:t>
            </a:r>
            <a:r>
              <a:rPr lang="pt-BR" sz="2400" dirty="0" err="1" smtClean="0">
                <a:solidFill>
                  <a:srgbClr val="FF0000"/>
                </a:solidFill>
              </a:rPr>
              <a:t>Dir</a:t>
            </a:r>
            <a:endParaRPr lang="pt-BR" sz="2400" dirty="0" smtClean="0"/>
          </a:p>
          <a:p>
            <a:r>
              <a:rPr lang="pt-BR" sz="2400" dirty="0" smtClean="0"/>
              <a:t>	              } </a:t>
            </a:r>
            <a:r>
              <a:rPr lang="pt-BR" sz="2400" dirty="0" smtClean="0">
                <a:solidFill>
                  <a:srgbClr val="FF0000"/>
                </a:solidFill>
              </a:rPr>
              <a:t>// fim senão</a:t>
            </a:r>
          </a:p>
          <a:p>
            <a:r>
              <a:rPr lang="pt-BR" sz="2400" dirty="0" smtClean="0"/>
              <a:t>             } </a:t>
            </a:r>
            <a:r>
              <a:rPr lang="pt-BR" sz="2400" dirty="0" smtClean="0">
                <a:solidFill>
                  <a:srgbClr val="FF0000"/>
                </a:solidFill>
              </a:rPr>
              <a:t>// fim senão</a:t>
            </a:r>
          </a:p>
          <a:p>
            <a:r>
              <a:rPr lang="pt-BR" sz="2400" dirty="0" smtClean="0"/>
              <a:t>} </a:t>
            </a:r>
            <a:r>
              <a:rPr lang="pt-BR" sz="2400" dirty="0" smtClean="0">
                <a:solidFill>
                  <a:srgbClr val="FF0000"/>
                </a:solidFill>
              </a:rPr>
              <a:t>// fim Insere ABB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 do Insere para X=37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3492" y="1917510"/>
            <a:ext cx="9195178" cy="358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61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 do Insere para X=37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082" y="2091234"/>
            <a:ext cx="7935835" cy="334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47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 do Insere para X=37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851" y="2069752"/>
            <a:ext cx="8598790" cy="351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1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 na ABB:  4 Opções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184589"/>
            <a:ext cx="4215741" cy="403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77516" y="3821927"/>
            <a:ext cx="2483768" cy="2246769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pt-BR" sz="2800" dirty="0" smtClean="0"/>
              <a:t>28</a:t>
            </a:r>
          </a:p>
          <a:p>
            <a:pPr marL="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sz="2800" dirty="0" smtClean="0"/>
          </a:p>
          <a:p>
            <a:pPr marL="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pt-BR" sz="2800" dirty="0" smtClean="0"/>
              <a:t>80</a:t>
            </a:r>
          </a:p>
          <a:p>
            <a:pPr marL="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pt-BR" sz="2800" dirty="0" smtClean="0"/>
          </a:p>
          <a:p>
            <a:pPr marL="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pt-BR" sz="2800" dirty="0" smtClean="0"/>
              <a:t>50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707094" y="2007218"/>
            <a:ext cx="3898776" cy="1498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40000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Como consertar a árvore ao remover: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rgbClr val="A4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6" y="1"/>
            <a:ext cx="10515600" cy="791570"/>
          </a:xfrm>
        </p:spPr>
        <p:txBody>
          <a:bodyPr/>
          <a:lstStyle/>
          <a:p>
            <a:r>
              <a:rPr lang="pt-BR" dirty="0" smtClean="0"/>
              <a:t>Remoção na ABB:  </a:t>
            </a:r>
            <a:r>
              <a:rPr lang="pt-BR" dirty="0" smtClean="0"/>
              <a:t>Caso 1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00" y="614149"/>
            <a:ext cx="9447353" cy="61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6" y="1"/>
            <a:ext cx="10515600" cy="791570"/>
          </a:xfrm>
        </p:spPr>
        <p:txBody>
          <a:bodyPr/>
          <a:lstStyle/>
          <a:p>
            <a:r>
              <a:rPr lang="pt-BR" dirty="0" smtClean="0"/>
              <a:t>Remoção na ABB:  </a:t>
            </a:r>
            <a:r>
              <a:rPr lang="pt-BR" dirty="0" smtClean="0"/>
              <a:t>Caso 2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76" y="694175"/>
            <a:ext cx="8969287" cy="61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de Aprendizagem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Identificar uma árvore binária de busca/pesquisa</a:t>
            </a:r>
          </a:p>
          <a:p>
            <a:r>
              <a:rPr lang="pt-BR" dirty="0" smtClean="0"/>
              <a:t>Aprender os algoritmos de busca, inserção e remoção</a:t>
            </a:r>
          </a:p>
          <a:p>
            <a:r>
              <a:rPr lang="pt-BR" dirty="0" smtClean="0"/>
              <a:t>Identificar aplicações da ABB</a:t>
            </a:r>
          </a:p>
          <a:p>
            <a:r>
              <a:rPr lang="pt-BR" dirty="0" smtClean="0"/>
              <a:t>Saber porque uma ABB é eficiente na busca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472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6" y="1"/>
            <a:ext cx="10515600" cy="791570"/>
          </a:xfrm>
        </p:spPr>
        <p:txBody>
          <a:bodyPr/>
          <a:lstStyle/>
          <a:p>
            <a:r>
              <a:rPr lang="pt-BR" dirty="0" smtClean="0"/>
              <a:t>Remoção na ABB:  </a:t>
            </a:r>
            <a:r>
              <a:rPr lang="pt-BR" dirty="0" smtClean="0"/>
              <a:t>Caso 3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39" y="791571"/>
            <a:ext cx="9696569" cy="56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6" y="1"/>
            <a:ext cx="10515600" cy="791570"/>
          </a:xfrm>
        </p:spPr>
        <p:txBody>
          <a:bodyPr/>
          <a:lstStyle/>
          <a:p>
            <a:r>
              <a:rPr lang="pt-BR" dirty="0" smtClean="0"/>
              <a:t>Remoção na ABB:  </a:t>
            </a:r>
            <a:r>
              <a:rPr lang="pt-BR" dirty="0" smtClean="0"/>
              <a:t>Caso 4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3" y="791570"/>
            <a:ext cx="9977126" cy="59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 na ABB:  Nó sem Filhos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597" y="2540860"/>
            <a:ext cx="7833069" cy="241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38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 na ABB:  Nó com Um Único Filho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035" y="1993521"/>
            <a:ext cx="806393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32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904" y="10284"/>
            <a:ext cx="10515600" cy="5219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Remoção na ABB:  Nó com dois Filhos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0044" y="532264"/>
            <a:ext cx="7125795" cy="653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98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uma Árvore Binária de Busca é boa?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373" y="1690688"/>
            <a:ext cx="10707710" cy="375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19289" y="5907534"/>
            <a:ext cx="48878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A4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ABB Uniformemente Distribuída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A4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9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uma Árvore Binária de Busca é boa?</a:t>
            </a:r>
            <a:endParaRPr lang="pt-B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576" y="2684624"/>
            <a:ext cx="32816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A4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ABB Uniformemente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A4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Distribuída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A4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345" y="1337831"/>
            <a:ext cx="4774335" cy="57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Voltando às Aplicações de ABB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54210"/>
            <a:ext cx="9228512" cy="439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2343003" y="6131056"/>
            <a:ext cx="5904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Chave de Busca e Outras Informações no Nó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84980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Voltando às </a:t>
            </a:r>
            <a:br>
              <a:rPr lang="pt-BR" dirty="0" smtClean="0"/>
            </a:br>
            <a:r>
              <a:rPr lang="pt-BR" dirty="0" smtClean="0"/>
              <a:t>Aplicações de </a:t>
            </a:r>
            <a:br>
              <a:rPr lang="pt-BR" dirty="0" smtClean="0"/>
            </a:br>
            <a:r>
              <a:rPr lang="pt-BR" dirty="0" smtClean="0"/>
              <a:t>ABB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0401" y="72573"/>
            <a:ext cx="7715476" cy="610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1816433" y="5406171"/>
            <a:ext cx="3528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Índice para um Arquivo</a:t>
            </a:r>
            <a:endParaRPr lang="pt-B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37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da ABB em Linguagem C</a:t>
            </a:r>
          </a:p>
          <a:p>
            <a:endParaRPr lang="pt-BR" dirty="0"/>
          </a:p>
          <a:p>
            <a:r>
              <a:rPr lang="pt-BR" dirty="0" smtClean="0"/>
              <a:t>Árvores Binárias Ordenadas Balanceadas: AVL (Adelson-</a:t>
            </a:r>
            <a:r>
              <a:rPr lang="pt-BR" dirty="0" err="1" smtClean="0"/>
              <a:t>Velskii</a:t>
            </a:r>
            <a:r>
              <a:rPr lang="pt-BR" dirty="0"/>
              <a:t> </a:t>
            </a:r>
            <a:r>
              <a:rPr lang="pt-BR" dirty="0" smtClean="0"/>
              <a:t>e Landis)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4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de ABB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Uma ABB permite consultas rápidas, mesmo quando a quantidade de elementos é grande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Dicionário	</a:t>
            </a:r>
            <a:endParaRPr lang="pt-BR" dirty="0"/>
          </a:p>
          <a:p>
            <a:r>
              <a:rPr lang="pt-BR" dirty="0" smtClean="0"/>
              <a:t>Provê uma estrutura hierárquica para um sistema de arquivo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6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de Fixação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Imprimir todos os elementos da ABB</a:t>
            </a:r>
          </a:p>
          <a:p>
            <a:r>
              <a:rPr lang="pt-BR" dirty="0" smtClean="0"/>
              <a:t>Computar a soma dos elementos da ABB</a:t>
            </a:r>
          </a:p>
          <a:p>
            <a:r>
              <a:rPr lang="pt-BR" dirty="0" smtClean="0"/>
              <a:t>Determinar se uma dada árvore é uma ABB</a:t>
            </a:r>
          </a:p>
          <a:p>
            <a:r>
              <a:rPr lang="pt-BR" dirty="0" smtClean="0"/>
              <a:t>Determinar se duas árvores ABB são iguais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2840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Projeto de Algoritmos com Implementações em Pascal e C: </a:t>
            </a:r>
            <a:r>
              <a:rPr lang="pt-BR" dirty="0" err="1" smtClean="0"/>
              <a:t>Nivio</a:t>
            </a:r>
            <a:r>
              <a:rPr lang="pt-BR" dirty="0" smtClean="0"/>
              <a:t> </a:t>
            </a:r>
            <a:r>
              <a:rPr lang="pt-BR" dirty="0" err="1" smtClean="0"/>
              <a:t>Ziviani</a:t>
            </a:r>
            <a:r>
              <a:rPr lang="pt-BR" dirty="0" smtClean="0"/>
              <a:t>. 2ª edição, Editora Thomson.</a:t>
            </a:r>
          </a:p>
          <a:p>
            <a:endParaRPr lang="pt-BR" dirty="0" smtClean="0"/>
          </a:p>
          <a:p>
            <a:r>
              <a:rPr lang="pt-BR" dirty="0" smtClean="0"/>
              <a:t>Introdução a Estrutura de Dados: Waldemar </a:t>
            </a:r>
            <a:r>
              <a:rPr lang="pt-BR" dirty="0" err="1" smtClean="0"/>
              <a:t>Celes</a:t>
            </a:r>
            <a:r>
              <a:rPr lang="pt-BR" dirty="0" smtClean="0"/>
              <a:t>, Renato Fontoura de Gusmão, José </a:t>
            </a:r>
            <a:r>
              <a:rPr lang="pt-BR" dirty="0"/>
              <a:t>L</a:t>
            </a:r>
            <a:r>
              <a:rPr lang="pt-BR" dirty="0" smtClean="0"/>
              <a:t>ucas Mourão Rangel Netto. Editora </a:t>
            </a:r>
            <a:r>
              <a:rPr lang="pt-BR" dirty="0" err="1" smtClean="0"/>
              <a:t>Elsevier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Diseño</a:t>
            </a:r>
            <a:r>
              <a:rPr lang="pt-BR" dirty="0" smtClean="0"/>
              <a:t> y Manejo de </a:t>
            </a:r>
            <a:r>
              <a:rPr lang="pt-BR" dirty="0" err="1" smtClean="0"/>
              <a:t>Estructuras</a:t>
            </a:r>
            <a:r>
              <a:rPr lang="pt-BR" dirty="0" smtClean="0"/>
              <a:t> de </a:t>
            </a:r>
            <a:r>
              <a:rPr lang="pt-BR" dirty="0" err="1" smtClean="0"/>
              <a:t>Datos</a:t>
            </a:r>
            <a:r>
              <a:rPr lang="pt-BR" dirty="0" smtClean="0"/>
              <a:t> em C: Jorge A. </a:t>
            </a:r>
            <a:r>
              <a:rPr lang="pt-BR" dirty="0" err="1" smtClean="0"/>
              <a:t>Villalobos</a:t>
            </a:r>
            <a:r>
              <a:rPr lang="pt-BR" dirty="0" smtClean="0"/>
              <a:t>. Editora McGraw-Hill.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5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Revisando Árvore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 de Árvore Binária</a:t>
            </a:r>
          </a:p>
          <a:p>
            <a:r>
              <a:rPr lang="pt-BR" dirty="0" smtClean="0"/>
              <a:t>Raiz</a:t>
            </a:r>
          </a:p>
          <a:p>
            <a:r>
              <a:rPr lang="pt-BR" dirty="0" smtClean="0"/>
              <a:t>Nós (raiz, interno, folha)</a:t>
            </a:r>
          </a:p>
          <a:p>
            <a:r>
              <a:rPr lang="pt-BR" dirty="0" err="1" smtClean="0"/>
              <a:t>Sub-árvores</a:t>
            </a:r>
            <a:r>
              <a:rPr lang="pt-BR" dirty="0" smtClean="0"/>
              <a:t> esquerda e direita</a:t>
            </a:r>
          </a:p>
          <a:p>
            <a:r>
              <a:rPr lang="pt-BR" dirty="0" smtClean="0"/>
              <a:t>Altura da árvore binária</a:t>
            </a:r>
          </a:p>
          <a:p>
            <a:r>
              <a:rPr lang="pt-BR" dirty="0" smtClean="0"/>
              <a:t>Níveis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0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Revisando Árvore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8642" y="1893864"/>
            <a:ext cx="5139519" cy="4351338"/>
          </a:xfrm>
        </p:spPr>
        <p:txBody>
          <a:bodyPr>
            <a:normAutofit/>
          </a:bodyPr>
          <a:lstStyle/>
          <a:p>
            <a:r>
              <a:rPr lang="pt-BR" b="1" dirty="0" smtClean="0"/>
              <a:t>Conceito básico:</a:t>
            </a:r>
          </a:p>
          <a:p>
            <a:endParaRPr lang="pt-BR" dirty="0"/>
          </a:p>
          <a:p>
            <a:r>
              <a:rPr lang="pt-BR" dirty="0" smtClean="0"/>
              <a:t>Uma </a:t>
            </a:r>
            <a:r>
              <a:rPr lang="pt-BR" b="1" dirty="0" smtClean="0"/>
              <a:t>árvore binária </a:t>
            </a:r>
            <a:r>
              <a:rPr lang="pt-BR" dirty="0" smtClean="0"/>
              <a:t>é uma estrutura </a:t>
            </a:r>
            <a:r>
              <a:rPr lang="pt-BR" b="1" dirty="0" smtClean="0">
                <a:solidFill>
                  <a:srgbClr val="FF0000"/>
                </a:solidFill>
              </a:rPr>
              <a:t>recursiva</a:t>
            </a:r>
            <a:r>
              <a:rPr lang="pt-BR" dirty="0" smtClean="0"/>
              <a:t>, composta por um elemento, denominado de </a:t>
            </a:r>
            <a:r>
              <a:rPr lang="pt-BR" b="1" dirty="0" smtClean="0"/>
              <a:t>raiz</a:t>
            </a:r>
            <a:r>
              <a:rPr lang="pt-BR" dirty="0" smtClean="0"/>
              <a:t>, e por duas árvores binárias associadas, denominadas </a:t>
            </a:r>
            <a:r>
              <a:rPr lang="pt-BR" b="1" dirty="0" err="1" smtClean="0"/>
              <a:t>sub-árvore</a:t>
            </a:r>
            <a:r>
              <a:rPr lang="pt-BR" b="1" dirty="0" smtClean="0"/>
              <a:t> esquerda </a:t>
            </a:r>
            <a:r>
              <a:rPr lang="pt-BR" dirty="0" smtClean="0"/>
              <a:t>e </a:t>
            </a:r>
            <a:r>
              <a:rPr lang="pt-BR" b="1" dirty="0" err="1" smtClean="0"/>
              <a:t>sub-árvore</a:t>
            </a:r>
            <a:r>
              <a:rPr lang="pt-BR" b="1" dirty="0" smtClean="0"/>
              <a:t> direita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21" y="1690688"/>
            <a:ext cx="5313141" cy="379889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687564" y="5489583"/>
            <a:ext cx="2238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/>
              <a:t>Sub-árvore</a:t>
            </a:r>
            <a:r>
              <a:rPr lang="pt-BR" sz="2400" b="1" dirty="0" smtClean="0"/>
              <a:t> direita</a:t>
            </a:r>
            <a:endParaRPr lang="pt-BR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598" y="5489583"/>
            <a:ext cx="2238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chemeClr val="accent1"/>
                </a:solidFill>
              </a:rPr>
              <a:t>Sub-árvore</a:t>
            </a:r>
            <a:r>
              <a:rPr lang="pt-BR" sz="2400" b="1" dirty="0" smtClean="0">
                <a:solidFill>
                  <a:schemeClr val="accent1"/>
                </a:solidFill>
              </a:rPr>
              <a:t> esquerda</a:t>
            </a:r>
            <a:endParaRPr lang="pt-BR" sz="2400" b="1" dirty="0">
              <a:solidFill>
                <a:schemeClr val="accent1"/>
              </a:solidFill>
            </a:endParaRPr>
          </a:p>
        </p:txBody>
      </p:sp>
      <p:sp>
        <p:nvSpPr>
          <p:cNvPr id="9" name="Arco 8"/>
          <p:cNvSpPr/>
          <p:nvPr/>
        </p:nvSpPr>
        <p:spPr>
          <a:xfrm>
            <a:off x="5968815" y="3231507"/>
            <a:ext cx="2351101" cy="3214048"/>
          </a:xfrm>
          <a:prstGeom prst="arc">
            <a:avLst>
              <a:gd name="adj1" fmla="val 10454622"/>
              <a:gd name="adj2" fmla="val 2149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rco 9"/>
          <p:cNvSpPr/>
          <p:nvPr/>
        </p:nvSpPr>
        <p:spPr>
          <a:xfrm>
            <a:off x="8583855" y="3231507"/>
            <a:ext cx="2515090" cy="3214048"/>
          </a:xfrm>
          <a:prstGeom prst="arc">
            <a:avLst>
              <a:gd name="adj1" fmla="val 10454622"/>
              <a:gd name="adj2" fmla="val 21494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0987412" y="1999432"/>
            <a:ext cx="117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Nó Raiz</a:t>
            </a:r>
            <a:endParaRPr lang="pt-BR" sz="2400" dirty="0"/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8779552" y="2205021"/>
            <a:ext cx="2207860" cy="1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1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0" y="2074532"/>
            <a:ext cx="5313141" cy="37988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Revisando Árvore Binária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38143" y="5873427"/>
            <a:ext cx="2238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/>
              <a:t>Sub-árvore</a:t>
            </a:r>
            <a:r>
              <a:rPr lang="pt-BR" sz="2400" b="1" dirty="0" smtClean="0"/>
              <a:t> direita</a:t>
            </a:r>
            <a:endParaRPr lang="pt-BR" sz="24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214177" y="5873427"/>
            <a:ext cx="2238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chemeClr val="accent1"/>
                </a:solidFill>
              </a:rPr>
              <a:t>Sub-árvore</a:t>
            </a:r>
            <a:r>
              <a:rPr lang="pt-BR" sz="2400" b="1" dirty="0" smtClean="0">
                <a:solidFill>
                  <a:schemeClr val="accent1"/>
                </a:solidFill>
              </a:rPr>
              <a:t> esquerda</a:t>
            </a:r>
            <a:endParaRPr lang="pt-BR" sz="2400" b="1" dirty="0">
              <a:solidFill>
                <a:schemeClr val="accent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846023" y="1889866"/>
            <a:ext cx="1578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Árvore vazia </a:t>
            </a:r>
            <a:endParaRPr lang="pt-BR" sz="2000" dirty="0"/>
          </a:p>
        </p:txBody>
      </p:sp>
      <p:sp>
        <p:nvSpPr>
          <p:cNvPr id="19" name="Arco 18"/>
          <p:cNvSpPr/>
          <p:nvPr/>
        </p:nvSpPr>
        <p:spPr>
          <a:xfrm>
            <a:off x="1219394" y="3615351"/>
            <a:ext cx="2351101" cy="3214048"/>
          </a:xfrm>
          <a:prstGeom prst="arc">
            <a:avLst>
              <a:gd name="adj1" fmla="val 10454622"/>
              <a:gd name="adj2" fmla="val 2149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co 19"/>
          <p:cNvSpPr/>
          <p:nvPr/>
        </p:nvSpPr>
        <p:spPr>
          <a:xfrm>
            <a:off x="3834434" y="3615351"/>
            <a:ext cx="2515090" cy="3214048"/>
          </a:xfrm>
          <a:prstGeom prst="arc">
            <a:avLst>
              <a:gd name="adj1" fmla="val 10454622"/>
              <a:gd name="adj2" fmla="val 21494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>
            <a:off x="10935174" y="1600710"/>
            <a:ext cx="405611" cy="43627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673359" y="3559906"/>
            <a:ext cx="3261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Nó = </a:t>
            </a:r>
            <a:r>
              <a:rPr lang="pt-BR" sz="3200" b="1" dirty="0" err="1" smtClean="0"/>
              <a:t>info</a:t>
            </a:r>
            <a:r>
              <a:rPr lang="pt-BR" sz="3200" b="1" dirty="0" smtClean="0"/>
              <a:t>, </a:t>
            </a:r>
          </a:p>
          <a:p>
            <a:r>
              <a:rPr lang="pt-BR" sz="3200" b="1" dirty="0" smtClean="0"/>
              <a:t>ref. </a:t>
            </a:r>
            <a:r>
              <a:rPr lang="pt-BR" sz="3200" b="1" dirty="0" err="1" smtClean="0"/>
              <a:t>subArvEsq</a:t>
            </a:r>
            <a:r>
              <a:rPr lang="pt-BR" sz="3200" b="1" dirty="0" smtClean="0"/>
              <a:t> ,</a:t>
            </a:r>
          </a:p>
          <a:p>
            <a:r>
              <a:rPr lang="pt-BR" sz="3200" b="1" dirty="0" smtClean="0"/>
              <a:t> ref. </a:t>
            </a:r>
            <a:r>
              <a:rPr lang="pt-BR" sz="3200" b="1" dirty="0" err="1" smtClean="0"/>
              <a:t>subArvDir</a:t>
            </a:r>
            <a:endParaRPr lang="pt-BR" sz="32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237991" y="2383276"/>
            <a:ext cx="117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Nó Raiz</a:t>
            </a:r>
            <a:endParaRPr lang="pt-BR" sz="2400" dirty="0"/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4030131" y="2588865"/>
            <a:ext cx="2207860" cy="1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80" y="2588865"/>
            <a:ext cx="724001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Revisando Árvore Binária</a:t>
            </a:r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258101" y="3084394"/>
            <a:ext cx="3248168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5090615" y="4176215"/>
            <a:ext cx="2470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5536442" y="5636526"/>
            <a:ext cx="2024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8341056" y="4037227"/>
            <a:ext cx="223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Nível 2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341055" y="2971109"/>
            <a:ext cx="223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Nível 1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341056" y="5384413"/>
            <a:ext cx="223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Nível 3</a:t>
            </a:r>
            <a:endParaRPr lang="pt-BR" sz="24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1" y="2494099"/>
            <a:ext cx="5221769" cy="37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Ao Elaborar Algoritmos recursivos...</a:t>
            </a:r>
            <a:endParaRPr lang="pt-BR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611559" y="1988840"/>
            <a:ext cx="10961741" cy="4525963"/>
          </a:xfrm>
        </p:spPr>
        <p:txBody>
          <a:bodyPr>
            <a:normAutofit/>
          </a:bodyPr>
          <a:lstStyle/>
          <a:p>
            <a:pPr lvl="0"/>
            <a:r>
              <a:rPr lang="pt-BR" dirty="0" smtClean="0"/>
              <a:t>Liste todos os casos, identificando-os como Caso 1, Caso 2, e assim por diante;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dirty="0" smtClean="0"/>
              <a:t>Identifique os casos em que é possível dar uma resposta de imediato, e proponha a resposta (Pontos de Parada);</a:t>
            </a:r>
          </a:p>
          <a:p>
            <a:pPr lvl="0"/>
            <a:r>
              <a:rPr lang="pt-BR" dirty="0" smtClean="0"/>
              <a:t>Identifique os casos em que não é possível resolver de imediato, e procure resolver com uma ou mais chamadas recursivas.</a:t>
            </a:r>
          </a:p>
        </p:txBody>
      </p:sp>
    </p:spTree>
    <p:extLst>
      <p:ext uri="{BB962C8B-B14F-4D97-AF65-F5344CB8AC3E}">
        <p14:creationId xmlns:p14="http://schemas.microsoft.com/office/powerpoint/2010/main" val="22111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931</Words>
  <Application>Microsoft Office PowerPoint</Application>
  <PresentationFormat>Widescreen</PresentationFormat>
  <Paragraphs>177</Paragraphs>
  <Slides>41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Tema do Office</vt:lpstr>
      <vt:lpstr>Árvore Binária de Pesquisa ou  Árvore Binária de Busca - ABB</vt:lpstr>
      <vt:lpstr>Sumário</vt:lpstr>
      <vt:lpstr>Objetivo de Aprendizagem</vt:lpstr>
      <vt:lpstr>Aplicações de ABB</vt:lpstr>
      <vt:lpstr>Revisando Árvore Binária</vt:lpstr>
      <vt:lpstr>Revisando Árvore Binária</vt:lpstr>
      <vt:lpstr>Revisando Árvore Binária</vt:lpstr>
      <vt:lpstr>Revisando Árvore Binária</vt:lpstr>
      <vt:lpstr>Ao Elaborar Algoritmos recursivos...</vt:lpstr>
      <vt:lpstr>Revisando Algoritmos Recursivos: Fatorial</vt:lpstr>
      <vt:lpstr>Cálculo do Fatorial de 3</vt:lpstr>
      <vt:lpstr>Árvore Binária de Busca - ABB</vt:lpstr>
      <vt:lpstr>Operações Comuns na ABB</vt:lpstr>
      <vt:lpstr>Busca na ABB:  O valor X (39) está na árvore?    4 Casos.</vt:lpstr>
      <vt:lpstr>EstaNaArvore ? </vt:lpstr>
      <vt:lpstr>Função:  EstáNaArvore?</vt:lpstr>
      <vt:lpstr>Execução de EstáNaArvore para X=39</vt:lpstr>
      <vt:lpstr>Execução de EstáNaArvore para X=70</vt:lpstr>
      <vt:lpstr>Inserção na ABB: Onde inserir o 37 ?</vt:lpstr>
      <vt:lpstr>Inserção na ABB:  Onde inserir  o 37 ?</vt:lpstr>
      <vt:lpstr>Insere</vt:lpstr>
      <vt:lpstr>Inserção na ABB:  4 Casos.</vt:lpstr>
      <vt:lpstr>Apresentação do PowerPoint</vt:lpstr>
      <vt:lpstr>Execução do Insere para X=37</vt:lpstr>
      <vt:lpstr>Execução do Insere para X=37</vt:lpstr>
      <vt:lpstr>Execução do Insere para X=37</vt:lpstr>
      <vt:lpstr>Remoção na ABB:  4 Opções</vt:lpstr>
      <vt:lpstr>Remoção na ABB:  Caso 1</vt:lpstr>
      <vt:lpstr>Remoção na ABB:  Caso 2</vt:lpstr>
      <vt:lpstr>Remoção na ABB:  Caso 3</vt:lpstr>
      <vt:lpstr>Remoção na ABB:  Caso 4</vt:lpstr>
      <vt:lpstr>Remoção na ABB:  Nó sem Filhos</vt:lpstr>
      <vt:lpstr>Remoção na ABB:  Nó com Um Único Filho</vt:lpstr>
      <vt:lpstr>Remoção na ABB:  Nó com dois Filhos</vt:lpstr>
      <vt:lpstr>Por que uma Árvore Binária de Busca é boa?</vt:lpstr>
      <vt:lpstr>Por que uma Árvore Binária de Busca é boa?</vt:lpstr>
      <vt:lpstr>Voltando às Aplicações de ABB</vt:lpstr>
      <vt:lpstr>Voltando às  Aplicações de  ABB</vt:lpstr>
      <vt:lpstr>Próximos Passos</vt:lpstr>
      <vt:lpstr>Exercícios de Fixação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de Hardware e Software</dc:title>
  <dc:creator>Saulo Ribeiro</dc:creator>
  <cp:lastModifiedBy>Saulo Ribeiro</cp:lastModifiedBy>
  <cp:revision>153</cp:revision>
  <dcterms:created xsi:type="dcterms:W3CDTF">2014-02-23T20:08:43Z</dcterms:created>
  <dcterms:modified xsi:type="dcterms:W3CDTF">2015-06-16T21:59:46Z</dcterms:modified>
</cp:coreProperties>
</file>