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77" r:id="rId3"/>
    <p:sldId id="279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90" r:id="rId12"/>
    <p:sldId id="286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061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40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02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81" name="ShockwaveFlash2" r:id="rId2" imgW="1828800" imgH="1828800"/>
        </mc:Choice>
        <mc:Fallback>
          <p:control name="ShockwaveFlash2" r:id="rId2" imgW="1828800" imgH="1828800">
            <p:pic>
              <p:nvPicPr>
                <p:cNvPr id="7" name="ShockwaveFlash2"/>
                <p:cNvPicPr>
                  <a:picLocks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9740900" y="474663"/>
                  <a:ext cx="1612900" cy="9223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90833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44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58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78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73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4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79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11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CE32-E805-4F51-981E-BECB94E410F1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4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TAD Lista Simplesmente Encadeada com Nó Sentinela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D.Sc</a:t>
            </a:r>
            <a:r>
              <a:rPr lang="pt-BR" dirty="0" smtClean="0"/>
              <a:t>. Saulo Ribeiro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3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simplesmente encadeada com Nó Sentinela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/>
          <a:lstStyle/>
          <a:p>
            <a:r>
              <a:rPr lang="pt-BR" b="1" dirty="0" smtClean="0">
                <a:solidFill>
                  <a:schemeClr val="accent2"/>
                </a:solidFill>
              </a:rPr>
              <a:t>Inserir um elemento na Lista: </a:t>
            </a:r>
          </a:p>
          <a:p>
            <a:r>
              <a:rPr lang="pt-BR" b="1" dirty="0" smtClean="0">
                <a:solidFill>
                  <a:schemeClr val="accent2"/>
                </a:solidFill>
              </a:rPr>
              <a:t>Passo 3: se adiciona o novo Nó depois do </a:t>
            </a:r>
            <a:r>
              <a:rPr lang="pt-BR" b="1" dirty="0" err="1" smtClean="0">
                <a:solidFill>
                  <a:schemeClr val="accent2"/>
                </a:solidFill>
              </a:rPr>
              <a:t>iterador</a:t>
            </a:r>
            <a:r>
              <a:rPr lang="pt-BR" b="1" dirty="0" smtClean="0">
                <a:solidFill>
                  <a:schemeClr val="accent2"/>
                </a:solidFill>
              </a:rPr>
              <a:t> e se acerta os apontadores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12" name="CaixaDeTexto 11"/>
          <p:cNvSpPr txBox="1"/>
          <p:nvPr/>
        </p:nvSpPr>
        <p:spPr>
          <a:xfrm>
            <a:off x="1588831" y="3611002"/>
            <a:ext cx="45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lst</a:t>
            </a:r>
            <a:endParaRPr lang="pt-BR" dirty="0"/>
          </a:p>
        </p:txBody>
      </p:sp>
      <p:cxnSp>
        <p:nvCxnSpPr>
          <p:cNvPr id="14" name="Conector angulado 13"/>
          <p:cNvCxnSpPr/>
          <p:nvPr/>
        </p:nvCxnSpPr>
        <p:spPr>
          <a:xfrm>
            <a:off x="2039204" y="3828418"/>
            <a:ext cx="764280" cy="407199"/>
          </a:xfrm>
          <a:prstGeom prst="bentConnector3">
            <a:avLst>
              <a:gd name="adj1" fmla="val 98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7579449" y="4669618"/>
            <a:ext cx="641445" cy="3684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xi</a:t>
            </a:r>
            <a:endParaRPr lang="pt-BR" b="1" dirty="0"/>
          </a:p>
        </p:txBody>
      </p:sp>
      <p:sp>
        <p:nvSpPr>
          <p:cNvPr id="51" name="Retângulo 50"/>
          <p:cNvSpPr/>
          <p:nvPr/>
        </p:nvSpPr>
        <p:spPr>
          <a:xfrm>
            <a:off x="2421344" y="4253361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52" name="Retângulo 51"/>
          <p:cNvSpPr/>
          <p:nvPr/>
        </p:nvSpPr>
        <p:spPr>
          <a:xfrm>
            <a:off x="2421344" y="4553612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2421344" y="4867506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838203" y="4232468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longitude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838202" y="4552071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primeiro</a:t>
            </a:r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838200" y="4798425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iterador</a:t>
            </a:r>
            <a:endParaRPr lang="pt-BR" dirty="0"/>
          </a:p>
        </p:txBody>
      </p:sp>
      <p:sp>
        <p:nvSpPr>
          <p:cNvPr id="57" name="Retângulo 56"/>
          <p:cNvSpPr/>
          <p:nvPr/>
        </p:nvSpPr>
        <p:spPr>
          <a:xfrm>
            <a:off x="4181905" y="5533746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x1</a:t>
            </a:r>
            <a:endParaRPr lang="pt-BR" dirty="0"/>
          </a:p>
        </p:txBody>
      </p:sp>
      <p:sp>
        <p:nvSpPr>
          <p:cNvPr id="60" name="Retângulo 59"/>
          <p:cNvSpPr/>
          <p:nvPr/>
        </p:nvSpPr>
        <p:spPr>
          <a:xfrm>
            <a:off x="5426126" y="5533746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xi-1</a:t>
            </a:r>
            <a:endParaRPr lang="pt-BR" dirty="0"/>
          </a:p>
        </p:txBody>
      </p:sp>
      <p:sp>
        <p:nvSpPr>
          <p:cNvPr id="61" name="Retângulo 60"/>
          <p:cNvSpPr/>
          <p:nvPr/>
        </p:nvSpPr>
        <p:spPr>
          <a:xfrm>
            <a:off x="6588461" y="5533746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xi</a:t>
            </a:r>
            <a:endParaRPr lang="pt-BR" b="1" dirty="0"/>
          </a:p>
        </p:txBody>
      </p:sp>
      <p:sp>
        <p:nvSpPr>
          <p:cNvPr id="63" name="Retângulo 62"/>
          <p:cNvSpPr/>
          <p:nvPr/>
        </p:nvSpPr>
        <p:spPr>
          <a:xfrm>
            <a:off x="9191015" y="5533746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xn</a:t>
            </a:r>
            <a:endParaRPr lang="pt-BR" dirty="0"/>
          </a:p>
        </p:txBody>
      </p:sp>
      <p:cxnSp>
        <p:nvCxnSpPr>
          <p:cNvPr id="64" name="Conector de seta reta 63"/>
          <p:cNvCxnSpPr>
            <a:stCxn id="57" idx="3"/>
            <a:endCxn id="60" idx="1"/>
          </p:cNvCxnSpPr>
          <p:nvPr/>
        </p:nvCxnSpPr>
        <p:spPr>
          <a:xfrm>
            <a:off x="4823350" y="5717991"/>
            <a:ext cx="602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stCxn id="60" idx="3"/>
            <a:endCxn id="61" idx="1"/>
          </p:cNvCxnSpPr>
          <p:nvPr/>
        </p:nvCxnSpPr>
        <p:spPr>
          <a:xfrm>
            <a:off x="6067571" y="5717991"/>
            <a:ext cx="520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 flipV="1">
            <a:off x="7229906" y="5038108"/>
            <a:ext cx="349543" cy="679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8332285" y="5717991"/>
            <a:ext cx="33972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>
            <a:off x="8670129" y="5717991"/>
            <a:ext cx="520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52" idx="3"/>
          </p:cNvCxnSpPr>
          <p:nvPr/>
        </p:nvCxnSpPr>
        <p:spPr>
          <a:xfrm>
            <a:off x="3212914" y="4703738"/>
            <a:ext cx="1289713" cy="847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flipH="1">
            <a:off x="4502621" y="4703738"/>
            <a:ext cx="6" cy="82225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3186077" y="4991276"/>
            <a:ext cx="3723106" cy="3270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>
            <a:off x="6896808" y="5013141"/>
            <a:ext cx="1" cy="47891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10216870" y="5533746"/>
            <a:ext cx="641445" cy="3684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4" name="Grupo 73"/>
          <p:cNvGrpSpPr/>
          <p:nvPr/>
        </p:nvGrpSpPr>
        <p:grpSpPr>
          <a:xfrm>
            <a:off x="10858315" y="5717991"/>
            <a:ext cx="368490" cy="265711"/>
            <a:chOff x="4722126" y="3885708"/>
            <a:chExt cx="354249" cy="218726"/>
          </a:xfrm>
        </p:grpSpPr>
        <p:cxnSp>
          <p:nvCxnSpPr>
            <p:cNvPr id="75" name="Conector reto 74"/>
            <p:cNvCxnSpPr/>
            <p:nvPr/>
          </p:nvCxnSpPr>
          <p:spPr>
            <a:xfrm>
              <a:off x="4834902" y="402027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>
              <a:off x="4722126" y="3885708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>
              <a:off x="4944655" y="3886727"/>
              <a:ext cx="3024" cy="154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>
              <a:off x="4837176" y="4063490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>
              <a:off x="4850822" y="410443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ector de seta reta 79"/>
          <p:cNvCxnSpPr/>
          <p:nvPr/>
        </p:nvCxnSpPr>
        <p:spPr>
          <a:xfrm>
            <a:off x="9832460" y="5717991"/>
            <a:ext cx="395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angulado 4"/>
          <p:cNvCxnSpPr/>
          <p:nvPr/>
        </p:nvCxnSpPr>
        <p:spPr>
          <a:xfrm rot="16200000" flipH="1">
            <a:off x="7903604" y="5253271"/>
            <a:ext cx="794085" cy="135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simplesmente encadeada com Nó Sentinela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/>
          <a:lstStyle/>
          <a:p>
            <a:r>
              <a:rPr lang="pt-BR" b="1" dirty="0" smtClean="0">
                <a:solidFill>
                  <a:schemeClr val="accent2"/>
                </a:solidFill>
              </a:rPr>
              <a:t>Inserir um elemento na Lista: </a:t>
            </a:r>
          </a:p>
          <a:p>
            <a:r>
              <a:rPr lang="pt-BR" b="1" dirty="0" smtClean="0">
                <a:solidFill>
                  <a:schemeClr val="accent2"/>
                </a:solidFill>
              </a:rPr>
              <a:t>Passo 4: se copia o novo elemento(</a:t>
            </a:r>
            <a:r>
              <a:rPr lang="pt-BR" b="1" dirty="0" err="1" smtClean="0">
                <a:solidFill>
                  <a:schemeClr val="accent2"/>
                </a:solidFill>
              </a:rPr>
              <a:t>elem</a:t>
            </a:r>
            <a:r>
              <a:rPr lang="pt-BR" b="1" dirty="0" smtClean="0">
                <a:solidFill>
                  <a:schemeClr val="accent2"/>
                </a:solidFill>
              </a:rPr>
              <a:t>) para o campo </a:t>
            </a:r>
            <a:r>
              <a:rPr lang="pt-BR" b="1" dirty="0" err="1" smtClean="0">
                <a:solidFill>
                  <a:schemeClr val="accent2"/>
                </a:solidFill>
              </a:rPr>
              <a:t>info</a:t>
            </a:r>
            <a:r>
              <a:rPr lang="pt-BR" b="1" dirty="0" smtClean="0">
                <a:solidFill>
                  <a:schemeClr val="accent2"/>
                </a:solidFill>
              </a:rPr>
              <a:t> do </a:t>
            </a:r>
            <a:r>
              <a:rPr lang="pt-BR" b="1" dirty="0" err="1" smtClean="0">
                <a:solidFill>
                  <a:schemeClr val="accent2"/>
                </a:solidFill>
              </a:rPr>
              <a:t>iterador</a:t>
            </a:r>
            <a:r>
              <a:rPr lang="pt-BR" b="1" dirty="0" smtClean="0">
                <a:solidFill>
                  <a:schemeClr val="accent2"/>
                </a:solidFill>
              </a:rPr>
              <a:t>.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12" name="CaixaDeTexto 11"/>
          <p:cNvSpPr txBox="1"/>
          <p:nvPr/>
        </p:nvSpPr>
        <p:spPr>
          <a:xfrm>
            <a:off x="1588831" y="3611002"/>
            <a:ext cx="45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lst</a:t>
            </a:r>
            <a:endParaRPr lang="pt-BR" dirty="0"/>
          </a:p>
        </p:txBody>
      </p:sp>
      <p:cxnSp>
        <p:nvCxnSpPr>
          <p:cNvPr id="14" name="Conector angulado 13"/>
          <p:cNvCxnSpPr/>
          <p:nvPr/>
        </p:nvCxnSpPr>
        <p:spPr>
          <a:xfrm>
            <a:off x="2039204" y="3828418"/>
            <a:ext cx="764280" cy="407199"/>
          </a:xfrm>
          <a:prstGeom prst="bentConnector3">
            <a:avLst>
              <a:gd name="adj1" fmla="val 98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7579449" y="4669618"/>
            <a:ext cx="641445" cy="3684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xi</a:t>
            </a:r>
            <a:endParaRPr lang="pt-BR" b="1" dirty="0"/>
          </a:p>
        </p:txBody>
      </p:sp>
      <p:sp>
        <p:nvSpPr>
          <p:cNvPr id="51" name="Retângulo 50"/>
          <p:cNvSpPr/>
          <p:nvPr/>
        </p:nvSpPr>
        <p:spPr>
          <a:xfrm>
            <a:off x="2421344" y="4253361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52" name="Retângulo 51"/>
          <p:cNvSpPr/>
          <p:nvPr/>
        </p:nvSpPr>
        <p:spPr>
          <a:xfrm>
            <a:off x="2421344" y="4553612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2421344" y="4867506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838203" y="4232468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longitude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838202" y="4552071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primeiro</a:t>
            </a:r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838200" y="4798425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iterador</a:t>
            </a:r>
            <a:endParaRPr lang="pt-BR" dirty="0"/>
          </a:p>
        </p:txBody>
      </p:sp>
      <p:sp>
        <p:nvSpPr>
          <p:cNvPr id="57" name="Retângulo 56"/>
          <p:cNvSpPr/>
          <p:nvPr/>
        </p:nvSpPr>
        <p:spPr>
          <a:xfrm>
            <a:off x="4181905" y="5533746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x1</a:t>
            </a:r>
            <a:endParaRPr lang="pt-BR" dirty="0"/>
          </a:p>
        </p:txBody>
      </p:sp>
      <p:sp>
        <p:nvSpPr>
          <p:cNvPr id="60" name="Retângulo 59"/>
          <p:cNvSpPr/>
          <p:nvPr/>
        </p:nvSpPr>
        <p:spPr>
          <a:xfrm>
            <a:off x="5426126" y="5533746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xi-1</a:t>
            </a:r>
            <a:endParaRPr lang="pt-BR" dirty="0"/>
          </a:p>
        </p:txBody>
      </p:sp>
      <p:sp>
        <p:nvSpPr>
          <p:cNvPr id="61" name="Retângulo 60"/>
          <p:cNvSpPr/>
          <p:nvPr/>
        </p:nvSpPr>
        <p:spPr>
          <a:xfrm>
            <a:off x="6428097" y="5533746"/>
            <a:ext cx="801810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elem</a:t>
            </a:r>
            <a:endParaRPr lang="pt-BR" b="1" dirty="0"/>
          </a:p>
        </p:txBody>
      </p:sp>
      <p:sp>
        <p:nvSpPr>
          <p:cNvPr id="63" name="Retângulo 62"/>
          <p:cNvSpPr/>
          <p:nvPr/>
        </p:nvSpPr>
        <p:spPr>
          <a:xfrm>
            <a:off x="9191015" y="5533746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xn</a:t>
            </a:r>
            <a:endParaRPr lang="pt-BR" dirty="0"/>
          </a:p>
        </p:txBody>
      </p:sp>
      <p:cxnSp>
        <p:nvCxnSpPr>
          <p:cNvPr id="64" name="Conector de seta reta 63"/>
          <p:cNvCxnSpPr>
            <a:stCxn id="57" idx="3"/>
            <a:endCxn id="60" idx="1"/>
          </p:cNvCxnSpPr>
          <p:nvPr/>
        </p:nvCxnSpPr>
        <p:spPr>
          <a:xfrm>
            <a:off x="4823350" y="5717991"/>
            <a:ext cx="602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stCxn id="60" idx="3"/>
          </p:cNvCxnSpPr>
          <p:nvPr/>
        </p:nvCxnSpPr>
        <p:spPr>
          <a:xfrm>
            <a:off x="6067571" y="5717991"/>
            <a:ext cx="360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 flipV="1">
            <a:off x="7229906" y="5038108"/>
            <a:ext cx="349543" cy="679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8332285" y="5717991"/>
            <a:ext cx="33972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>
            <a:off x="8670129" y="5717991"/>
            <a:ext cx="520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52" idx="3"/>
          </p:cNvCxnSpPr>
          <p:nvPr/>
        </p:nvCxnSpPr>
        <p:spPr>
          <a:xfrm>
            <a:off x="3212914" y="4703738"/>
            <a:ext cx="1289713" cy="847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flipH="1">
            <a:off x="4502621" y="4703738"/>
            <a:ext cx="6" cy="82225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3186077" y="4991276"/>
            <a:ext cx="3723106" cy="3270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>
            <a:off x="6896808" y="5013141"/>
            <a:ext cx="1" cy="47891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10216870" y="5533746"/>
            <a:ext cx="641445" cy="3684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4" name="Grupo 73"/>
          <p:cNvGrpSpPr/>
          <p:nvPr/>
        </p:nvGrpSpPr>
        <p:grpSpPr>
          <a:xfrm>
            <a:off x="10858315" y="5717991"/>
            <a:ext cx="368490" cy="265711"/>
            <a:chOff x="4722126" y="3885708"/>
            <a:chExt cx="354249" cy="218726"/>
          </a:xfrm>
        </p:grpSpPr>
        <p:cxnSp>
          <p:nvCxnSpPr>
            <p:cNvPr id="75" name="Conector reto 74"/>
            <p:cNvCxnSpPr/>
            <p:nvPr/>
          </p:nvCxnSpPr>
          <p:spPr>
            <a:xfrm>
              <a:off x="4834902" y="402027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>
              <a:off x="4722126" y="3885708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>
              <a:off x="4944655" y="3886727"/>
              <a:ext cx="3024" cy="154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>
              <a:off x="4837176" y="4063490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>
              <a:off x="4850822" y="410443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ector de seta reta 79"/>
          <p:cNvCxnSpPr/>
          <p:nvPr/>
        </p:nvCxnSpPr>
        <p:spPr>
          <a:xfrm>
            <a:off x="9832460" y="5717991"/>
            <a:ext cx="395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angulado 4"/>
          <p:cNvCxnSpPr/>
          <p:nvPr/>
        </p:nvCxnSpPr>
        <p:spPr>
          <a:xfrm rot="16200000" flipH="1">
            <a:off x="7903604" y="5253271"/>
            <a:ext cx="794085" cy="135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0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simplesmente encadeada com Nó Sentinela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ELIMINAR</a:t>
            </a:r>
            <a:r>
              <a:rPr lang="pt-BR" b="1" dirty="0" smtClean="0">
                <a:solidFill>
                  <a:schemeClr val="accent2"/>
                </a:solidFill>
              </a:rPr>
              <a:t> um elemento na Lista: </a:t>
            </a:r>
          </a:p>
          <a:p>
            <a:r>
              <a:rPr lang="pt-BR" dirty="0" smtClean="0"/>
              <a:t>Para esta rotina se apresenta o mesmo problema do caso da inserção.</a:t>
            </a:r>
          </a:p>
          <a:p>
            <a:r>
              <a:rPr lang="pt-BR" dirty="0" smtClean="0"/>
              <a:t>A solução é colocar a informação(</a:t>
            </a:r>
            <a:r>
              <a:rPr lang="pt-BR" dirty="0" err="1" smtClean="0"/>
              <a:t>info</a:t>
            </a:r>
            <a:r>
              <a:rPr lang="pt-BR" dirty="0" smtClean="0"/>
              <a:t>) do sucessor(xi+1) do </a:t>
            </a:r>
            <a:r>
              <a:rPr lang="pt-BR" dirty="0" err="1" smtClean="0"/>
              <a:t>iterador</a:t>
            </a:r>
            <a:r>
              <a:rPr lang="pt-BR" dirty="0" smtClean="0"/>
              <a:t>, no campo </a:t>
            </a:r>
            <a:r>
              <a:rPr lang="pt-BR" dirty="0" err="1" smtClean="0"/>
              <a:t>info</a:t>
            </a:r>
            <a:r>
              <a:rPr lang="pt-BR" dirty="0" smtClean="0"/>
              <a:t> do </a:t>
            </a:r>
            <a:r>
              <a:rPr lang="pt-BR" dirty="0" err="1" smtClean="0"/>
              <a:t>iterador</a:t>
            </a:r>
            <a:r>
              <a:rPr lang="pt-BR" dirty="0" smtClean="0"/>
              <a:t>. Depois é suficiente eliminar o sucessor, um processo simples de acertar os apontadores.</a:t>
            </a:r>
          </a:p>
          <a:p>
            <a:r>
              <a:rPr lang="pt-BR" dirty="0" smtClean="0"/>
              <a:t>Para se fazer a operação com custo O(1), é que se coloca o sentinela como parte da estrutura de dados, assim se evita um caso especial com o último elemento.</a:t>
            </a:r>
          </a:p>
        </p:txBody>
      </p:sp>
    </p:spTree>
    <p:extLst>
      <p:ext uri="{BB962C8B-B14F-4D97-AF65-F5344CB8AC3E}">
        <p14:creationId xmlns:p14="http://schemas.microsoft.com/office/powerpoint/2010/main" val="16413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simplesmente encadeada com Nó Sentinela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ELIMINAR</a:t>
            </a:r>
            <a:r>
              <a:rPr lang="pt-BR" b="1" dirty="0" smtClean="0">
                <a:solidFill>
                  <a:schemeClr val="accent2"/>
                </a:solidFill>
              </a:rPr>
              <a:t> um elemento na Lista: </a:t>
            </a:r>
          </a:p>
          <a:p>
            <a:r>
              <a:rPr lang="pt-BR" b="1" dirty="0" smtClean="0">
                <a:solidFill>
                  <a:schemeClr val="accent2"/>
                </a:solidFill>
              </a:rPr>
              <a:t>Situação Inicial:</a:t>
            </a:r>
            <a:endParaRPr lang="pt-BR" dirty="0" smtClean="0"/>
          </a:p>
        </p:txBody>
      </p:sp>
      <p:sp>
        <p:nvSpPr>
          <p:cNvPr id="35" name="Retângulo 34"/>
          <p:cNvSpPr/>
          <p:nvPr/>
        </p:nvSpPr>
        <p:spPr>
          <a:xfrm>
            <a:off x="1842448" y="4151423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1842448" y="4451674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1842448" y="4765568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259307" y="4130530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longitude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59306" y="4450133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primeiro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59304" y="4696487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iterador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023582" y="3499806"/>
            <a:ext cx="45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lst</a:t>
            </a:r>
            <a:endParaRPr lang="pt-BR" dirty="0"/>
          </a:p>
        </p:txBody>
      </p:sp>
      <p:cxnSp>
        <p:nvCxnSpPr>
          <p:cNvPr id="42" name="Conector angulado 41"/>
          <p:cNvCxnSpPr>
            <a:stCxn id="41" idx="3"/>
          </p:cNvCxnSpPr>
          <p:nvPr/>
        </p:nvCxnSpPr>
        <p:spPr>
          <a:xfrm>
            <a:off x="1473955" y="3684472"/>
            <a:ext cx="764280" cy="407199"/>
          </a:xfrm>
          <a:prstGeom prst="bentConnector3">
            <a:avLst>
              <a:gd name="adj1" fmla="val 98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3603009" y="5431808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x1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4847230" y="5431808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xi-1</a:t>
            </a:r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6009565" y="5431808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xi</a:t>
            </a:r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8883541" y="5433075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xn</a:t>
            </a:r>
            <a:endParaRPr lang="pt-BR" dirty="0"/>
          </a:p>
        </p:txBody>
      </p:sp>
      <p:cxnSp>
        <p:nvCxnSpPr>
          <p:cNvPr id="47" name="Conector de seta reta 46"/>
          <p:cNvCxnSpPr>
            <a:stCxn id="43" idx="3"/>
            <a:endCxn id="44" idx="1"/>
          </p:cNvCxnSpPr>
          <p:nvPr/>
        </p:nvCxnSpPr>
        <p:spPr>
          <a:xfrm>
            <a:off x="4244454" y="5616053"/>
            <a:ext cx="602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44" idx="3"/>
            <a:endCxn id="45" idx="1"/>
          </p:cNvCxnSpPr>
          <p:nvPr/>
        </p:nvCxnSpPr>
        <p:spPr>
          <a:xfrm>
            <a:off x="5488675" y="5616053"/>
            <a:ext cx="520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6651010" y="5616053"/>
            <a:ext cx="391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8022928" y="5625079"/>
            <a:ext cx="33972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8362655" y="5617320"/>
            <a:ext cx="520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36" idx="3"/>
          </p:cNvCxnSpPr>
          <p:nvPr/>
        </p:nvCxnSpPr>
        <p:spPr>
          <a:xfrm>
            <a:off x="2634018" y="4601800"/>
            <a:ext cx="1289713" cy="847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3923725" y="4601800"/>
            <a:ext cx="6" cy="82225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81"/>
          <p:cNvSpPr/>
          <p:nvPr/>
        </p:nvSpPr>
        <p:spPr>
          <a:xfrm>
            <a:off x="9909396" y="5433075"/>
            <a:ext cx="641445" cy="3684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3" name="Grupo 82"/>
          <p:cNvGrpSpPr/>
          <p:nvPr/>
        </p:nvGrpSpPr>
        <p:grpSpPr>
          <a:xfrm>
            <a:off x="10550841" y="5617320"/>
            <a:ext cx="368490" cy="265711"/>
            <a:chOff x="4722126" y="3885708"/>
            <a:chExt cx="354249" cy="218726"/>
          </a:xfrm>
        </p:grpSpPr>
        <p:cxnSp>
          <p:nvCxnSpPr>
            <p:cNvPr id="84" name="Conector reto 83"/>
            <p:cNvCxnSpPr/>
            <p:nvPr/>
          </p:nvCxnSpPr>
          <p:spPr>
            <a:xfrm>
              <a:off x="4834902" y="402027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/>
            <p:nvPr/>
          </p:nvCxnSpPr>
          <p:spPr>
            <a:xfrm>
              <a:off x="4722126" y="3885708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4944655" y="3886727"/>
              <a:ext cx="3024" cy="154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4837176" y="4063490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/>
            <p:nvPr/>
          </p:nvCxnSpPr>
          <p:spPr>
            <a:xfrm>
              <a:off x="4850822" y="410443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Conector de seta reta 88"/>
          <p:cNvCxnSpPr/>
          <p:nvPr/>
        </p:nvCxnSpPr>
        <p:spPr>
          <a:xfrm>
            <a:off x="9524986" y="5617320"/>
            <a:ext cx="395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95"/>
          <p:cNvSpPr/>
          <p:nvPr/>
        </p:nvSpPr>
        <p:spPr>
          <a:xfrm>
            <a:off x="7025747" y="5419428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Xi+1</a:t>
            </a:r>
            <a:endParaRPr lang="pt-BR" dirty="0"/>
          </a:p>
        </p:txBody>
      </p:sp>
      <p:cxnSp>
        <p:nvCxnSpPr>
          <p:cNvPr id="97" name="Conector de seta reta 96"/>
          <p:cNvCxnSpPr/>
          <p:nvPr/>
        </p:nvCxnSpPr>
        <p:spPr>
          <a:xfrm>
            <a:off x="7667192" y="5603673"/>
            <a:ext cx="391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/>
          <p:nvPr/>
        </p:nvCxnSpPr>
        <p:spPr>
          <a:xfrm>
            <a:off x="2607178" y="4920638"/>
            <a:ext cx="3723106" cy="3270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>
            <a:off x="6317909" y="4942503"/>
            <a:ext cx="1" cy="47891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3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simplesmente encadeada com Nó Sentinela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ELIMINAR</a:t>
            </a:r>
            <a:r>
              <a:rPr lang="pt-BR" b="1" dirty="0" smtClean="0">
                <a:solidFill>
                  <a:schemeClr val="accent2"/>
                </a:solidFill>
              </a:rPr>
              <a:t> um elemento na Lista: </a:t>
            </a:r>
          </a:p>
          <a:p>
            <a:r>
              <a:rPr lang="pt-BR" b="1" dirty="0" smtClean="0">
                <a:solidFill>
                  <a:schemeClr val="accent2"/>
                </a:solidFill>
              </a:rPr>
              <a:t>Passo 1: Copiar toda informação(</a:t>
            </a:r>
            <a:r>
              <a:rPr lang="pt-BR" b="1" dirty="0" err="1" smtClean="0">
                <a:solidFill>
                  <a:schemeClr val="accent2"/>
                </a:solidFill>
              </a:rPr>
              <a:t>info</a:t>
            </a:r>
            <a:r>
              <a:rPr lang="pt-BR" b="1" dirty="0" smtClean="0">
                <a:solidFill>
                  <a:schemeClr val="accent2"/>
                </a:solidFill>
              </a:rPr>
              <a:t> e </a:t>
            </a:r>
            <a:r>
              <a:rPr lang="pt-BR" b="1" dirty="0" err="1" smtClean="0">
                <a:solidFill>
                  <a:schemeClr val="accent2"/>
                </a:solidFill>
              </a:rPr>
              <a:t>prox</a:t>
            </a:r>
            <a:r>
              <a:rPr lang="pt-BR" b="1" dirty="0" smtClean="0">
                <a:solidFill>
                  <a:schemeClr val="accent2"/>
                </a:solidFill>
              </a:rPr>
              <a:t>) do sucessor(xi+1) do </a:t>
            </a:r>
            <a:r>
              <a:rPr lang="pt-BR" b="1" dirty="0" err="1" smtClean="0">
                <a:solidFill>
                  <a:schemeClr val="accent2"/>
                </a:solidFill>
              </a:rPr>
              <a:t>iterador</a:t>
            </a:r>
            <a:r>
              <a:rPr lang="pt-BR" b="1" dirty="0" smtClean="0">
                <a:solidFill>
                  <a:schemeClr val="accent2"/>
                </a:solidFill>
              </a:rPr>
              <a:t> para o Nó que ser quer eliminar(nó apontado pelo </a:t>
            </a:r>
            <a:r>
              <a:rPr lang="pt-BR" b="1" dirty="0" err="1" smtClean="0">
                <a:solidFill>
                  <a:schemeClr val="accent2"/>
                </a:solidFill>
              </a:rPr>
              <a:t>iterador</a:t>
            </a:r>
            <a:r>
              <a:rPr lang="pt-BR" b="1" dirty="0" smtClean="0">
                <a:solidFill>
                  <a:schemeClr val="accent2"/>
                </a:solidFill>
              </a:rPr>
              <a:t>)</a:t>
            </a:r>
            <a:endParaRPr lang="pt-BR" dirty="0" smtClean="0"/>
          </a:p>
        </p:txBody>
      </p:sp>
      <p:sp>
        <p:nvSpPr>
          <p:cNvPr id="35" name="Retângulo 34"/>
          <p:cNvSpPr/>
          <p:nvPr/>
        </p:nvSpPr>
        <p:spPr>
          <a:xfrm>
            <a:off x="1842448" y="4151423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1842448" y="4451674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1842448" y="4765568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259307" y="4130530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longitude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59306" y="4450133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primeiro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59304" y="4696487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iterador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023582" y="3499806"/>
            <a:ext cx="45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lst</a:t>
            </a:r>
            <a:endParaRPr lang="pt-BR" dirty="0"/>
          </a:p>
        </p:txBody>
      </p:sp>
      <p:cxnSp>
        <p:nvCxnSpPr>
          <p:cNvPr id="42" name="Conector angulado 41"/>
          <p:cNvCxnSpPr>
            <a:stCxn id="41" idx="3"/>
          </p:cNvCxnSpPr>
          <p:nvPr/>
        </p:nvCxnSpPr>
        <p:spPr>
          <a:xfrm>
            <a:off x="1473955" y="3684472"/>
            <a:ext cx="764280" cy="407199"/>
          </a:xfrm>
          <a:prstGeom prst="bentConnector3">
            <a:avLst>
              <a:gd name="adj1" fmla="val 98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3603009" y="5431808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x1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4847230" y="5431808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xi-1</a:t>
            </a:r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6009565" y="5431808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Xi+1</a:t>
            </a:r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8883541" y="5433075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xn</a:t>
            </a:r>
            <a:endParaRPr lang="pt-BR" dirty="0"/>
          </a:p>
        </p:txBody>
      </p:sp>
      <p:cxnSp>
        <p:nvCxnSpPr>
          <p:cNvPr id="47" name="Conector de seta reta 46"/>
          <p:cNvCxnSpPr>
            <a:stCxn id="43" idx="3"/>
            <a:endCxn id="44" idx="1"/>
          </p:cNvCxnSpPr>
          <p:nvPr/>
        </p:nvCxnSpPr>
        <p:spPr>
          <a:xfrm>
            <a:off x="4244454" y="5616053"/>
            <a:ext cx="602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44" idx="3"/>
            <a:endCxn id="45" idx="1"/>
          </p:cNvCxnSpPr>
          <p:nvPr/>
        </p:nvCxnSpPr>
        <p:spPr>
          <a:xfrm>
            <a:off x="5488675" y="5616053"/>
            <a:ext cx="520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6651010" y="5616053"/>
            <a:ext cx="391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8022928" y="5625079"/>
            <a:ext cx="33972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8362655" y="5617320"/>
            <a:ext cx="520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36" idx="3"/>
          </p:cNvCxnSpPr>
          <p:nvPr/>
        </p:nvCxnSpPr>
        <p:spPr>
          <a:xfrm>
            <a:off x="2634018" y="4601800"/>
            <a:ext cx="1289713" cy="847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3923725" y="4601800"/>
            <a:ext cx="6" cy="82225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81"/>
          <p:cNvSpPr/>
          <p:nvPr/>
        </p:nvSpPr>
        <p:spPr>
          <a:xfrm>
            <a:off x="9909396" y="5433075"/>
            <a:ext cx="641445" cy="3684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3" name="Grupo 82"/>
          <p:cNvGrpSpPr/>
          <p:nvPr/>
        </p:nvGrpSpPr>
        <p:grpSpPr>
          <a:xfrm>
            <a:off x="10550841" y="5617320"/>
            <a:ext cx="368490" cy="265711"/>
            <a:chOff x="4722126" y="3885708"/>
            <a:chExt cx="354249" cy="218726"/>
          </a:xfrm>
        </p:grpSpPr>
        <p:cxnSp>
          <p:nvCxnSpPr>
            <p:cNvPr id="84" name="Conector reto 83"/>
            <p:cNvCxnSpPr/>
            <p:nvPr/>
          </p:nvCxnSpPr>
          <p:spPr>
            <a:xfrm>
              <a:off x="4834902" y="402027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/>
            <p:nvPr/>
          </p:nvCxnSpPr>
          <p:spPr>
            <a:xfrm>
              <a:off x="4722126" y="3885708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4944655" y="3886727"/>
              <a:ext cx="3024" cy="154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4837176" y="4063490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/>
            <p:nvPr/>
          </p:nvCxnSpPr>
          <p:spPr>
            <a:xfrm>
              <a:off x="4850822" y="410443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Conector de seta reta 88"/>
          <p:cNvCxnSpPr/>
          <p:nvPr/>
        </p:nvCxnSpPr>
        <p:spPr>
          <a:xfrm>
            <a:off x="9524986" y="5617320"/>
            <a:ext cx="395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95"/>
          <p:cNvSpPr/>
          <p:nvPr/>
        </p:nvSpPr>
        <p:spPr>
          <a:xfrm>
            <a:off x="7025747" y="5419428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Xi+1</a:t>
            </a:r>
            <a:endParaRPr lang="pt-BR" dirty="0"/>
          </a:p>
        </p:txBody>
      </p:sp>
      <p:cxnSp>
        <p:nvCxnSpPr>
          <p:cNvPr id="97" name="Conector de seta reta 96"/>
          <p:cNvCxnSpPr/>
          <p:nvPr/>
        </p:nvCxnSpPr>
        <p:spPr>
          <a:xfrm>
            <a:off x="7667192" y="5603673"/>
            <a:ext cx="391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/>
          <p:nvPr/>
        </p:nvCxnSpPr>
        <p:spPr>
          <a:xfrm>
            <a:off x="2607178" y="4920638"/>
            <a:ext cx="3723106" cy="3270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>
            <a:off x="6317909" y="4942503"/>
            <a:ext cx="1" cy="47891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87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simplesmente encadeada com Nó Sentinela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ELIMINAR</a:t>
            </a:r>
            <a:r>
              <a:rPr lang="pt-BR" b="1" dirty="0" smtClean="0">
                <a:solidFill>
                  <a:schemeClr val="accent2"/>
                </a:solidFill>
              </a:rPr>
              <a:t> um elemento na Lista: </a:t>
            </a:r>
          </a:p>
          <a:p>
            <a:r>
              <a:rPr lang="pt-BR" b="1" dirty="0" smtClean="0">
                <a:solidFill>
                  <a:schemeClr val="accent2"/>
                </a:solidFill>
              </a:rPr>
              <a:t>Passo 2: Eliminar o sucessor do </a:t>
            </a:r>
            <a:r>
              <a:rPr lang="pt-BR" b="1" dirty="0" err="1" smtClean="0">
                <a:solidFill>
                  <a:schemeClr val="accent2"/>
                </a:solidFill>
              </a:rPr>
              <a:t>iterador</a:t>
            </a:r>
            <a:r>
              <a:rPr lang="pt-BR" b="1" dirty="0" smtClean="0">
                <a:solidFill>
                  <a:schemeClr val="accent2"/>
                </a:solidFill>
              </a:rPr>
              <a:t> e acertar os apontadores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Atenção: </a:t>
            </a:r>
            <a:r>
              <a:rPr lang="pt-BR" b="1" dirty="0" smtClean="0">
                <a:solidFill>
                  <a:schemeClr val="accent2"/>
                </a:solidFill>
              </a:rPr>
              <a:t>se o </a:t>
            </a:r>
            <a:r>
              <a:rPr lang="pt-BR" b="1" dirty="0" err="1" smtClean="0">
                <a:solidFill>
                  <a:schemeClr val="accent2"/>
                </a:solidFill>
              </a:rPr>
              <a:t>iterador</a:t>
            </a:r>
            <a:r>
              <a:rPr lang="pt-BR" b="1" dirty="0" smtClean="0">
                <a:solidFill>
                  <a:schemeClr val="accent2"/>
                </a:solidFill>
              </a:rPr>
              <a:t> estiver sobre o último elemento(</a:t>
            </a:r>
            <a:r>
              <a:rPr lang="pt-BR" b="1" dirty="0" err="1" smtClean="0">
                <a:solidFill>
                  <a:schemeClr val="accent2"/>
                </a:solidFill>
              </a:rPr>
              <a:t>xn</a:t>
            </a:r>
            <a:r>
              <a:rPr lang="pt-BR" b="1" dirty="0" smtClean="0">
                <a:solidFill>
                  <a:schemeClr val="accent2"/>
                </a:solidFill>
              </a:rPr>
              <a:t>), como foi copiado para ele(</a:t>
            </a:r>
            <a:r>
              <a:rPr lang="pt-BR" b="1" dirty="0" err="1" smtClean="0">
                <a:solidFill>
                  <a:schemeClr val="accent2"/>
                </a:solidFill>
              </a:rPr>
              <a:t>info</a:t>
            </a:r>
            <a:r>
              <a:rPr lang="pt-BR" b="1" dirty="0" smtClean="0">
                <a:solidFill>
                  <a:schemeClr val="accent2"/>
                </a:solidFill>
              </a:rPr>
              <a:t> e </a:t>
            </a:r>
            <a:r>
              <a:rPr lang="pt-BR" b="1" dirty="0" err="1" smtClean="0">
                <a:solidFill>
                  <a:schemeClr val="accent2"/>
                </a:solidFill>
              </a:rPr>
              <a:t>prox</a:t>
            </a:r>
            <a:r>
              <a:rPr lang="pt-BR" b="1" dirty="0" smtClean="0">
                <a:solidFill>
                  <a:schemeClr val="accent2"/>
                </a:solidFill>
              </a:rPr>
              <a:t>) do próximo nó(sentinela), é preciso verificar se o campo </a:t>
            </a:r>
            <a:r>
              <a:rPr lang="pt-BR" b="1" dirty="0" err="1" smtClean="0">
                <a:solidFill>
                  <a:schemeClr val="accent2"/>
                </a:solidFill>
              </a:rPr>
              <a:t>prox</a:t>
            </a:r>
            <a:r>
              <a:rPr lang="pt-BR" b="1" dirty="0" smtClean="0">
                <a:solidFill>
                  <a:schemeClr val="accent2"/>
                </a:solidFill>
              </a:rPr>
              <a:t> do </a:t>
            </a:r>
            <a:r>
              <a:rPr lang="pt-BR" b="1" dirty="0" err="1" smtClean="0">
                <a:solidFill>
                  <a:schemeClr val="accent2"/>
                </a:solidFill>
              </a:rPr>
              <a:t>iterador</a:t>
            </a:r>
            <a:r>
              <a:rPr lang="pt-BR" b="1" dirty="0" smtClean="0">
                <a:solidFill>
                  <a:schemeClr val="accent2"/>
                </a:solidFill>
              </a:rPr>
              <a:t> é </a:t>
            </a:r>
            <a:r>
              <a:rPr lang="pt-BR" b="1" dirty="0" err="1" smtClean="0">
                <a:solidFill>
                  <a:schemeClr val="accent2"/>
                </a:solidFill>
              </a:rPr>
              <a:t>null</a:t>
            </a:r>
            <a:r>
              <a:rPr lang="pt-BR" b="1" dirty="0" smtClean="0">
                <a:solidFill>
                  <a:schemeClr val="accent2"/>
                </a:solidFill>
              </a:rPr>
              <a:t>(e é de fato), assim basta depois fazer o </a:t>
            </a:r>
            <a:r>
              <a:rPr lang="pt-BR" b="1" dirty="0" err="1" smtClean="0">
                <a:solidFill>
                  <a:schemeClr val="accent2"/>
                </a:solidFill>
              </a:rPr>
              <a:t>iterador</a:t>
            </a:r>
            <a:r>
              <a:rPr lang="pt-BR" b="1" dirty="0" smtClean="0">
                <a:solidFill>
                  <a:schemeClr val="accent2"/>
                </a:solidFill>
              </a:rPr>
              <a:t> apontar para </a:t>
            </a:r>
            <a:r>
              <a:rPr lang="pt-BR" b="1" dirty="0" err="1" smtClean="0">
                <a:solidFill>
                  <a:schemeClr val="accent2"/>
                </a:solidFill>
              </a:rPr>
              <a:t>null</a:t>
            </a:r>
            <a:r>
              <a:rPr lang="pt-BR" b="1" dirty="0" smtClean="0">
                <a:solidFill>
                  <a:schemeClr val="accent2"/>
                </a:solidFill>
              </a:rPr>
              <a:t>. </a:t>
            </a:r>
            <a:endParaRPr lang="pt-BR" dirty="0" smtClean="0"/>
          </a:p>
        </p:txBody>
      </p:sp>
      <p:sp>
        <p:nvSpPr>
          <p:cNvPr id="35" name="Retângulo 34"/>
          <p:cNvSpPr/>
          <p:nvPr/>
        </p:nvSpPr>
        <p:spPr>
          <a:xfrm>
            <a:off x="1992576" y="5011231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1992576" y="5311482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1992576" y="5625376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409435" y="4990338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longitude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09434" y="5309941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primeiro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409432" y="5556295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iterador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173710" y="4359614"/>
            <a:ext cx="45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lst</a:t>
            </a:r>
            <a:endParaRPr lang="pt-BR" dirty="0"/>
          </a:p>
        </p:txBody>
      </p:sp>
      <p:cxnSp>
        <p:nvCxnSpPr>
          <p:cNvPr id="42" name="Conector angulado 41"/>
          <p:cNvCxnSpPr>
            <a:stCxn id="41" idx="3"/>
          </p:cNvCxnSpPr>
          <p:nvPr/>
        </p:nvCxnSpPr>
        <p:spPr>
          <a:xfrm>
            <a:off x="1624083" y="4544280"/>
            <a:ext cx="764280" cy="407199"/>
          </a:xfrm>
          <a:prstGeom prst="bentConnector3">
            <a:avLst>
              <a:gd name="adj1" fmla="val 98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3753137" y="6291616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x1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4997358" y="6291616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xi-1</a:t>
            </a:r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6159693" y="6291616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Xi+1</a:t>
            </a:r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9033669" y="6292883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xn</a:t>
            </a:r>
            <a:endParaRPr lang="pt-BR" dirty="0"/>
          </a:p>
        </p:txBody>
      </p:sp>
      <p:cxnSp>
        <p:nvCxnSpPr>
          <p:cNvPr id="47" name="Conector de seta reta 46"/>
          <p:cNvCxnSpPr>
            <a:stCxn id="43" idx="3"/>
            <a:endCxn id="44" idx="1"/>
          </p:cNvCxnSpPr>
          <p:nvPr/>
        </p:nvCxnSpPr>
        <p:spPr>
          <a:xfrm>
            <a:off x="4394582" y="6475861"/>
            <a:ext cx="602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44" idx="3"/>
            <a:endCxn id="45" idx="1"/>
          </p:cNvCxnSpPr>
          <p:nvPr/>
        </p:nvCxnSpPr>
        <p:spPr>
          <a:xfrm>
            <a:off x="5638803" y="6475861"/>
            <a:ext cx="520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8173056" y="6484887"/>
            <a:ext cx="33972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8512783" y="6477128"/>
            <a:ext cx="520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36" idx="3"/>
          </p:cNvCxnSpPr>
          <p:nvPr/>
        </p:nvCxnSpPr>
        <p:spPr>
          <a:xfrm>
            <a:off x="2784146" y="5461608"/>
            <a:ext cx="1289713" cy="847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4073853" y="5461608"/>
            <a:ext cx="6" cy="82225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81"/>
          <p:cNvSpPr/>
          <p:nvPr/>
        </p:nvSpPr>
        <p:spPr>
          <a:xfrm>
            <a:off x="10059524" y="6292883"/>
            <a:ext cx="641445" cy="3684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3" name="Grupo 82"/>
          <p:cNvGrpSpPr/>
          <p:nvPr/>
        </p:nvGrpSpPr>
        <p:grpSpPr>
          <a:xfrm>
            <a:off x="10700969" y="6477128"/>
            <a:ext cx="368490" cy="265711"/>
            <a:chOff x="4722126" y="3885708"/>
            <a:chExt cx="354249" cy="218726"/>
          </a:xfrm>
        </p:grpSpPr>
        <p:cxnSp>
          <p:nvCxnSpPr>
            <p:cNvPr id="84" name="Conector reto 83"/>
            <p:cNvCxnSpPr/>
            <p:nvPr/>
          </p:nvCxnSpPr>
          <p:spPr>
            <a:xfrm>
              <a:off x="4834902" y="402027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/>
            <p:nvPr/>
          </p:nvCxnSpPr>
          <p:spPr>
            <a:xfrm>
              <a:off x="4722126" y="3885708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4944655" y="3886727"/>
              <a:ext cx="3024" cy="154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4837176" y="4063490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/>
            <p:nvPr/>
          </p:nvCxnSpPr>
          <p:spPr>
            <a:xfrm>
              <a:off x="4850822" y="410443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Conector de seta reta 88"/>
          <p:cNvCxnSpPr/>
          <p:nvPr/>
        </p:nvCxnSpPr>
        <p:spPr>
          <a:xfrm>
            <a:off x="9675114" y="6477128"/>
            <a:ext cx="395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95"/>
          <p:cNvSpPr/>
          <p:nvPr/>
        </p:nvSpPr>
        <p:spPr>
          <a:xfrm>
            <a:off x="7080339" y="6279236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Xi+1</a:t>
            </a:r>
            <a:endParaRPr lang="pt-BR" dirty="0"/>
          </a:p>
        </p:txBody>
      </p:sp>
      <p:cxnSp>
        <p:nvCxnSpPr>
          <p:cNvPr id="98" name="Conector reto 97"/>
          <p:cNvCxnSpPr/>
          <p:nvPr/>
        </p:nvCxnSpPr>
        <p:spPr>
          <a:xfrm>
            <a:off x="2757306" y="5780446"/>
            <a:ext cx="3723106" cy="3270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>
            <a:off x="6468037" y="5802311"/>
            <a:ext cx="1" cy="47891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do 9"/>
          <p:cNvCxnSpPr/>
          <p:nvPr/>
        </p:nvCxnSpPr>
        <p:spPr>
          <a:xfrm>
            <a:off x="7108206" y="5447991"/>
            <a:ext cx="1463145" cy="8805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/>
          <p:nvPr/>
        </p:nvCxnSpPr>
        <p:spPr>
          <a:xfrm rot="5400000" flipH="1" flipV="1">
            <a:off x="6462591" y="5792276"/>
            <a:ext cx="1011475" cy="2530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2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simplesmente encadeada com Nó Sentinela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esta implementação tem-se uma economia considerável em relação a lista duplamente encadeada, pois, economiza-se ponteiros, já que não se precisa do duplo encadeamento.</a:t>
            </a:r>
          </a:p>
          <a:p>
            <a:r>
              <a:rPr lang="pt-BR" dirty="0" smtClean="0"/>
              <a:t>O sentinela é um nó que se adiciona no final da lista; ele não possui informação válida, mas permite realizar todas as operações modificadoras em O(1) sem a necessidade do encadeamento para trás.</a:t>
            </a:r>
          </a:p>
        </p:txBody>
      </p:sp>
    </p:spTree>
    <p:extLst>
      <p:ext uri="{BB962C8B-B14F-4D97-AF65-F5344CB8AC3E}">
        <p14:creationId xmlns:p14="http://schemas.microsoft.com/office/powerpoint/2010/main" val="10304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simplesmente encadeada com Nó Sentinela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2"/>
                </a:solidFill>
              </a:rPr>
              <a:t>Lista vazia</a:t>
            </a:r>
            <a:r>
              <a:rPr lang="pt-BR" dirty="0" smtClean="0"/>
              <a:t>: o </a:t>
            </a:r>
            <a:r>
              <a:rPr lang="pt-BR" b="1" dirty="0" err="1" smtClean="0">
                <a:solidFill>
                  <a:schemeClr val="accent5"/>
                </a:solidFill>
              </a:rPr>
              <a:t>iterador</a:t>
            </a:r>
            <a:r>
              <a:rPr lang="pt-BR" dirty="0" smtClean="0"/>
              <a:t> está indefinido: não aponta para ninguém (NULL). Primeiro aponta para o nó sentinela.</a:t>
            </a:r>
          </a:p>
          <a:p>
            <a:r>
              <a:rPr lang="pt-BR" dirty="0" err="1" smtClean="0"/>
              <a:t>lst</a:t>
            </a:r>
            <a:r>
              <a:rPr lang="pt-BR" dirty="0" smtClean="0"/>
              <a:t> = &lt;  &gt; [ ]</a:t>
            </a:r>
          </a:p>
          <a:p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4121624" y="4124123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121624" y="4424374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121624" y="4738276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538483" y="4089582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longitude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538482" y="4409185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primeiro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38481" y="4724624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iterador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398290" y="3375783"/>
            <a:ext cx="45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lst</a:t>
            </a:r>
            <a:endParaRPr lang="pt-BR" dirty="0"/>
          </a:p>
        </p:txBody>
      </p:sp>
      <p:cxnSp>
        <p:nvCxnSpPr>
          <p:cNvPr id="14" name="Conector angulado 13"/>
          <p:cNvCxnSpPr>
            <a:stCxn id="12" idx="3"/>
          </p:cNvCxnSpPr>
          <p:nvPr/>
        </p:nvCxnSpPr>
        <p:spPr>
          <a:xfrm>
            <a:off x="3848663" y="3560449"/>
            <a:ext cx="764280" cy="407199"/>
          </a:xfrm>
          <a:prstGeom prst="bentConnector3">
            <a:avLst>
              <a:gd name="adj1" fmla="val 98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4887970" y="4896873"/>
            <a:ext cx="368490" cy="265711"/>
            <a:chOff x="4722126" y="3885708"/>
            <a:chExt cx="354249" cy="218726"/>
          </a:xfrm>
        </p:grpSpPr>
        <p:cxnSp>
          <p:nvCxnSpPr>
            <p:cNvPr id="44" name="Conector reto 43"/>
            <p:cNvCxnSpPr/>
            <p:nvPr/>
          </p:nvCxnSpPr>
          <p:spPr>
            <a:xfrm>
              <a:off x="4834902" y="402027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4722126" y="3885708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>
              <a:off x="4944655" y="3886727"/>
              <a:ext cx="3024" cy="154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4837176" y="4063490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4850822" y="410443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tângulo 32"/>
          <p:cNvSpPr/>
          <p:nvPr/>
        </p:nvSpPr>
        <p:spPr>
          <a:xfrm>
            <a:off x="6407053" y="4795744"/>
            <a:ext cx="641445" cy="3684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9" name="Grupo 48"/>
          <p:cNvGrpSpPr/>
          <p:nvPr/>
        </p:nvGrpSpPr>
        <p:grpSpPr>
          <a:xfrm>
            <a:off x="7048498" y="4979989"/>
            <a:ext cx="368490" cy="265711"/>
            <a:chOff x="4722126" y="3885708"/>
            <a:chExt cx="354249" cy="218726"/>
          </a:xfrm>
        </p:grpSpPr>
        <p:cxnSp>
          <p:nvCxnSpPr>
            <p:cNvPr id="50" name="Conector reto 49"/>
            <p:cNvCxnSpPr/>
            <p:nvPr/>
          </p:nvCxnSpPr>
          <p:spPr>
            <a:xfrm>
              <a:off x="4834902" y="402027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>
              <a:off x="4722126" y="3885708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>
              <a:off x="4944655" y="3886727"/>
              <a:ext cx="3024" cy="154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>
              <a:off x="4837176" y="4063490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>
              <a:off x="4850822" y="410443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Conector reto 54"/>
          <p:cNvCxnSpPr/>
          <p:nvPr/>
        </p:nvCxnSpPr>
        <p:spPr>
          <a:xfrm>
            <a:off x="4749879" y="4605490"/>
            <a:ext cx="1977896" cy="312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endCxn id="33" idx="0"/>
          </p:cNvCxnSpPr>
          <p:nvPr/>
        </p:nvCxnSpPr>
        <p:spPr>
          <a:xfrm>
            <a:off x="6727774" y="4581430"/>
            <a:ext cx="2" cy="21431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6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simplesmente encadeada com Nó Sentinela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/>
          <a:lstStyle/>
          <a:p>
            <a:r>
              <a:rPr lang="pt-BR" b="1" dirty="0">
                <a:solidFill>
                  <a:schemeClr val="accent2"/>
                </a:solidFill>
              </a:rPr>
              <a:t>Lista </a:t>
            </a:r>
            <a:r>
              <a:rPr lang="pt-BR" b="1" dirty="0" smtClean="0">
                <a:solidFill>
                  <a:schemeClr val="accent2"/>
                </a:solidFill>
              </a:rPr>
              <a:t>cheia com </a:t>
            </a:r>
            <a:r>
              <a:rPr lang="pt-BR" b="1" dirty="0">
                <a:solidFill>
                  <a:schemeClr val="accent2"/>
                </a:solidFill>
              </a:rPr>
              <a:t>o </a:t>
            </a:r>
            <a:r>
              <a:rPr lang="pt-BR" b="1" dirty="0" err="1">
                <a:solidFill>
                  <a:schemeClr val="accent2"/>
                </a:solidFill>
              </a:rPr>
              <a:t>iterador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b="1" dirty="0" smtClean="0">
                <a:solidFill>
                  <a:schemeClr val="accent2"/>
                </a:solidFill>
              </a:rPr>
              <a:t>definido </a:t>
            </a:r>
            <a:r>
              <a:rPr lang="pt-BR" dirty="0"/>
              <a:t>( </a:t>
            </a:r>
            <a:r>
              <a:rPr lang="pt-BR" dirty="0" err="1"/>
              <a:t>iterador</a:t>
            </a:r>
            <a:r>
              <a:rPr lang="pt-BR" dirty="0"/>
              <a:t> </a:t>
            </a:r>
            <a:r>
              <a:rPr lang="pt-BR" dirty="0" smtClean="0"/>
              <a:t>aponta </a:t>
            </a:r>
            <a:r>
              <a:rPr lang="pt-BR" dirty="0"/>
              <a:t>para um elemento da lista</a:t>
            </a:r>
            <a:r>
              <a:rPr lang="pt-BR" dirty="0" smtClean="0"/>
              <a:t>). Primeiro aponta para o 1º nó.</a:t>
            </a:r>
          </a:p>
          <a:p>
            <a:r>
              <a:rPr lang="pt-BR" dirty="0" err="1" smtClean="0"/>
              <a:t>lst</a:t>
            </a:r>
            <a:r>
              <a:rPr lang="pt-BR" dirty="0" smtClean="0"/>
              <a:t> = &lt; x1,...,[xi],...</a:t>
            </a:r>
            <a:r>
              <a:rPr lang="pt-BR" dirty="0" err="1" smtClean="0"/>
              <a:t>xn</a:t>
            </a:r>
            <a:r>
              <a:rPr lang="pt-BR" dirty="0" smtClean="0"/>
              <a:t> &gt;</a:t>
            </a:r>
          </a:p>
          <a:p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4121624" y="4424379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121624" y="4724630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121624" y="5038524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538483" y="4403486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longitude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538482" y="4723089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primeiro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38480" y="4969443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iterador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398290" y="3375783"/>
            <a:ext cx="45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lst</a:t>
            </a:r>
            <a:endParaRPr lang="pt-BR" dirty="0"/>
          </a:p>
        </p:txBody>
      </p:sp>
      <p:cxnSp>
        <p:nvCxnSpPr>
          <p:cNvPr id="14" name="Conector angulado 13"/>
          <p:cNvCxnSpPr>
            <a:stCxn id="12" idx="3"/>
          </p:cNvCxnSpPr>
          <p:nvPr/>
        </p:nvCxnSpPr>
        <p:spPr>
          <a:xfrm>
            <a:off x="3848663" y="3560449"/>
            <a:ext cx="764280" cy="407199"/>
          </a:xfrm>
          <a:prstGeom prst="bentConnector3">
            <a:avLst>
              <a:gd name="adj1" fmla="val 98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5882185" y="5704764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x1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7126406" y="5704764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xi-1</a:t>
            </a:r>
            <a:endParaRPr lang="pt-BR" dirty="0"/>
          </a:p>
        </p:txBody>
      </p:sp>
      <p:sp>
        <p:nvSpPr>
          <p:cNvPr id="49" name="Retângulo 48"/>
          <p:cNvSpPr/>
          <p:nvPr/>
        </p:nvSpPr>
        <p:spPr>
          <a:xfrm>
            <a:off x="8288741" y="5704764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xi</a:t>
            </a:r>
            <a:endParaRPr lang="pt-BR" dirty="0"/>
          </a:p>
        </p:txBody>
      </p:sp>
      <p:sp>
        <p:nvSpPr>
          <p:cNvPr id="50" name="Retângulo 49"/>
          <p:cNvSpPr/>
          <p:nvPr/>
        </p:nvSpPr>
        <p:spPr>
          <a:xfrm>
            <a:off x="10181615" y="5704764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xn</a:t>
            </a:r>
            <a:endParaRPr lang="pt-BR" dirty="0"/>
          </a:p>
        </p:txBody>
      </p:sp>
      <p:cxnSp>
        <p:nvCxnSpPr>
          <p:cNvPr id="16" name="Conector de seta reta 15"/>
          <p:cNvCxnSpPr>
            <a:stCxn id="13" idx="3"/>
            <a:endCxn id="33" idx="1"/>
          </p:cNvCxnSpPr>
          <p:nvPr/>
        </p:nvCxnSpPr>
        <p:spPr>
          <a:xfrm>
            <a:off x="6523630" y="5889009"/>
            <a:ext cx="602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33" idx="3"/>
            <a:endCxn id="49" idx="1"/>
          </p:cNvCxnSpPr>
          <p:nvPr/>
        </p:nvCxnSpPr>
        <p:spPr>
          <a:xfrm>
            <a:off x="7767851" y="5889009"/>
            <a:ext cx="520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8930186" y="5889009"/>
            <a:ext cx="391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9322885" y="5889009"/>
            <a:ext cx="33972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9660729" y="5889009"/>
            <a:ext cx="520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3"/>
          </p:cNvCxnSpPr>
          <p:nvPr/>
        </p:nvCxnSpPr>
        <p:spPr>
          <a:xfrm>
            <a:off x="4913194" y="4874756"/>
            <a:ext cx="1289713" cy="847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H="1">
            <a:off x="6202901" y="4874756"/>
            <a:ext cx="6" cy="82225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4886357" y="5162294"/>
            <a:ext cx="3723106" cy="3270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>
            <a:off x="8597088" y="5184159"/>
            <a:ext cx="1" cy="47891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11207470" y="5704764"/>
            <a:ext cx="641445" cy="3684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6" name="Grupo 35"/>
          <p:cNvGrpSpPr/>
          <p:nvPr/>
        </p:nvGrpSpPr>
        <p:grpSpPr>
          <a:xfrm>
            <a:off x="11848915" y="5889009"/>
            <a:ext cx="368490" cy="265711"/>
            <a:chOff x="4722126" y="3885708"/>
            <a:chExt cx="354249" cy="218726"/>
          </a:xfrm>
        </p:grpSpPr>
        <p:cxnSp>
          <p:nvCxnSpPr>
            <p:cNvPr id="37" name="Conector reto 36"/>
            <p:cNvCxnSpPr/>
            <p:nvPr/>
          </p:nvCxnSpPr>
          <p:spPr>
            <a:xfrm>
              <a:off x="4834902" y="402027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>
              <a:off x="4722126" y="3885708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4944655" y="3886727"/>
              <a:ext cx="3024" cy="154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>
              <a:off x="4837176" y="4063490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4850822" y="410443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ector de seta reta 43"/>
          <p:cNvCxnSpPr/>
          <p:nvPr/>
        </p:nvCxnSpPr>
        <p:spPr>
          <a:xfrm>
            <a:off x="10823060" y="5889009"/>
            <a:ext cx="395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7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simplesmente encadeada com Nó Sentinela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/>
          <a:lstStyle/>
          <a:p>
            <a:r>
              <a:rPr lang="pt-BR" b="1" dirty="0">
                <a:solidFill>
                  <a:schemeClr val="accent2"/>
                </a:solidFill>
              </a:rPr>
              <a:t>Lista </a:t>
            </a:r>
            <a:r>
              <a:rPr lang="pt-BR" b="1" dirty="0" smtClean="0">
                <a:solidFill>
                  <a:schemeClr val="accent2"/>
                </a:solidFill>
              </a:rPr>
              <a:t>cheia com </a:t>
            </a:r>
            <a:r>
              <a:rPr lang="pt-BR" b="1" dirty="0">
                <a:solidFill>
                  <a:schemeClr val="accent2"/>
                </a:solidFill>
              </a:rPr>
              <a:t>o </a:t>
            </a:r>
            <a:r>
              <a:rPr lang="pt-BR" b="1" dirty="0" err="1">
                <a:solidFill>
                  <a:schemeClr val="accent2"/>
                </a:solidFill>
              </a:rPr>
              <a:t>iterador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b="1" dirty="0" smtClean="0">
                <a:solidFill>
                  <a:schemeClr val="accent2"/>
                </a:solidFill>
              </a:rPr>
              <a:t>indefinido </a:t>
            </a:r>
            <a:r>
              <a:rPr lang="pt-BR" dirty="0"/>
              <a:t>( </a:t>
            </a:r>
            <a:r>
              <a:rPr lang="pt-BR" dirty="0" err="1"/>
              <a:t>iterador</a:t>
            </a:r>
            <a:r>
              <a:rPr lang="pt-BR" dirty="0"/>
              <a:t> </a:t>
            </a:r>
            <a:r>
              <a:rPr lang="pt-BR" dirty="0" smtClean="0"/>
              <a:t>aponta NULL). Primeiro aponta para o 1º nó.</a:t>
            </a:r>
          </a:p>
          <a:p>
            <a:r>
              <a:rPr lang="pt-BR" dirty="0" err="1" smtClean="0"/>
              <a:t>lst</a:t>
            </a:r>
            <a:r>
              <a:rPr lang="pt-BR" dirty="0" smtClean="0"/>
              <a:t> = &lt; x1</a:t>
            </a:r>
            <a:r>
              <a:rPr lang="pt-BR" dirty="0" smtClean="0"/>
              <a:t>,...,xi,...</a:t>
            </a:r>
            <a:r>
              <a:rPr lang="pt-BR" dirty="0" err="1" smtClean="0"/>
              <a:t>xn</a:t>
            </a:r>
            <a:r>
              <a:rPr lang="pt-BR" dirty="0" smtClean="0"/>
              <a:t> </a:t>
            </a:r>
            <a:r>
              <a:rPr lang="pt-BR" dirty="0" smtClean="0"/>
              <a:t>&gt;[ ]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4121624" y="4424379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121624" y="4724630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121624" y="5038524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538483" y="4403486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longitude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538482" y="4723089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primeiro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38480" y="4969443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iterador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398290" y="3375783"/>
            <a:ext cx="45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lst</a:t>
            </a:r>
            <a:endParaRPr lang="pt-BR" dirty="0"/>
          </a:p>
        </p:txBody>
      </p:sp>
      <p:cxnSp>
        <p:nvCxnSpPr>
          <p:cNvPr id="14" name="Conector angulado 13"/>
          <p:cNvCxnSpPr>
            <a:stCxn id="12" idx="3"/>
          </p:cNvCxnSpPr>
          <p:nvPr/>
        </p:nvCxnSpPr>
        <p:spPr>
          <a:xfrm>
            <a:off x="3848663" y="3560449"/>
            <a:ext cx="764280" cy="407199"/>
          </a:xfrm>
          <a:prstGeom prst="bentConnector3">
            <a:avLst>
              <a:gd name="adj1" fmla="val 98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5882185" y="5704764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x1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7126406" y="5704764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xi-1</a:t>
            </a:r>
            <a:endParaRPr lang="pt-BR" dirty="0"/>
          </a:p>
        </p:txBody>
      </p:sp>
      <p:sp>
        <p:nvSpPr>
          <p:cNvPr id="49" name="Retângulo 48"/>
          <p:cNvSpPr/>
          <p:nvPr/>
        </p:nvSpPr>
        <p:spPr>
          <a:xfrm>
            <a:off x="8288741" y="5704764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xi</a:t>
            </a:r>
            <a:endParaRPr lang="pt-BR" dirty="0"/>
          </a:p>
        </p:txBody>
      </p:sp>
      <p:sp>
        <p:nvSpPr>
          <p:cNvPr id="50" name="Retângulo 49"/>
          <p:cNvSpPr/>
          <p:nvPr/>
        </p:nvSpPr>
        <p:spPr>
          <a:xfrm>
            <a:off x="10181615" y="5704764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xn</a:t>
            </a:r>
            <a:endParaRPr lang="pt-BR" dirty="0"/>
          </a:p>
        </p:txBody>
      </p:sp>
      <p:cxnSp>
        <p:nvCxnSpPr>
          <p:cNvPr id="16" name="Conector de seta reta 15"/>
          <p:cNvCxnSpPr>
            <a:stCxn id="13" idx="3"/>
            <a:endCxn id="33" idx="1"/>
          </p:cNvCxnSpPr>
          <p:nvPr/>
        </p:nvCxnSpPr>
        <p:spPr>
          <a:xfrm>
            <a:off x="6523630" y="5889009"/>
            <a:ext cx="602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33" idx="3"/>
            <a:endCxn id="49" idx="1"/>
          </p:cNvCxnSpPr>
          <p:nvPr/>
        </p:nvCxnSpPr>
        <p:spPr>
          <a:xfrm>
            <a:off x="7767851" y="5889009"/>
            <a:ext cx="520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8930186" y="5889009"/>
            <a:ext cx="391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9322885" y="5889009"/>
            <a:ext cx="33972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9660729" y="5889009"/>
            <a:ext cx="520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3"/>
          </p:cNvCxnSpPr>
          <p:nvPr/>
        </p:nvCxnSpPr>
        <p:spPr>
          <a:xfrm>
            <a:off x="4913194" y="4874756"/>
            <a:ext cx="1289713" cy="847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H="1">
            <a:off x="6202901" y="4874756"/>
            <a:ext cx="6" cy="82225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11207470" y="5704764"/>
            <a:ext cx="641445" cy="3684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6" name="Grupo 35"/>
          <p:cNvGrpSpPr/>
          <p:nvPr/>
        </p:nvGrpSpPr>
        <p:grpSpPr>
          <a:xfrm>
            <a:off x="11848915" y="5889009"/>
            <a:ext cx="368490" cy="265711"/>
            <a:chOff x="4722126" y="3885708"/>
            <a:chExt cx="354249" cy="218726"/>
          </a:xfrm>
        </p:grpSpPr>
        <p:cxnSp>
          <p:nvCxnSpPr>
            <p:cNvPr id="37" name="Conector reto 36"/>
            <p:cNvCxnSpPr/>
            <p:nvPr/>
          </p:nvCxnSpPr>
          <p:spPr>
            <a:xfrm>
              <a:off x="4834902" y="402027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>
              <a:off x="4722126" y="3885708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4944655" y="3886727"/>
              <a:ext cx="3024" cy="154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>
              <a:off x="4837176" y="4063490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4850822" y="410443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ector de seta reta 43"/>
          <p:cNvCxnSpPr/>
          <p:nvPr/>
        </p:nvCxnSpPr>
        <p:spPr>
          <a:xfrm>
            <a:off x="10823060" y="5889009"/>
            <a:ext cx="395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4858593" y="5124854"/>
            <a:ext cx="368490" cy="265711"/>
            <a:chOff x="4722126" y="3885708"/>
            <a:chExt cx="354249" cy="218726"/>
          </a:xfrm>
        </p:grpSpPr>
        <p:cxnSp>
          <p:nvCxnSpPr>
            <p:cNvPr id="42" name="Conector reto 41"/>
            <p:cNvCxnSpPr/>
            <p:nvPr/>
          </p:nvCxnSpPr>
          <p:spPr>
            <a:xfrm>
              <a:off x="4834902" y="402027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4722126" y="3885708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4944655" y="3886727"/>
              <a:ext cx="3024" cy="154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>
              <a:off x="4837176" y="4063490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4850822" y="410443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31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simplesmente encadeada com Nó Sentinela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 err="1" smtClean="0"/>
              <a:t>TipoL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/>
              <a:t>t</a:t>
            </a:r>
            <a:r>
              <a:rPr lang="pt-BR" dirty="0" err="1" smtClean="0"/>
              <a:t>ypedef</a:t>
            </a:r>
            <a:r>
              <a:rPr lang="pt-BR" dirty="0" smtClean="0"/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struct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ListaNo</a:t>
            </a: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TipoL</a:t>
            </a:r>
            <a:r>
              <a:rPr lang="pt-BR" dirty="0" smtClean="0"/>
              <a:t> </a:t>
            </a:r>
            <a:r>
              <a:rPr lang="pt-BR" dirty="0" err="1" smtClean="0"/>
              <a:t>info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ListaNo</a:t>
            </a:r>
            <a:r>
              <a:rPr lang="pt-BR" dirty="0" smtClean="0"/>
              <a:t> *</a:t>
            </a:r>
            <a:r>
              <a:rPr lang="pt-BR" dirty="0" err="1" smtClean="0"/>
              <a:t>prox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} *</a:t>
            </a:r>
            <a:r>
              <a:rPr lang="pt-BR" dirty="0" err="1" smtClean="0"/>
              <a:t>pListaNo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pListaNo</a:t>
            </a:r>
            <a:r>
              <a:rPr lang="pt-BR" dirty="0" smtClean="0"/>
              <a:t> primeiro, </a:t>
            </a:r>
            <a:r>
              <a:rPr lang="pt-BR" dirty="0" err="1" smtClean="0"/>
              <a:t>iterador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longitude;</a:t>
            </a:r>
          </a:p>
          <a:p>
            <a:pPr marL="0" indent="0">
              <a:buNone/>
            </a:pPr>
            <a:r>
              <a:rPr lang="pt-BR" dirty="0" smtClean="0"/>
              <a:t>} </a:t>
            </a:r>
            <a:r>
              <a:rPr lang="pt-BR" b="1" dirty="0" err="1" smtClean="0">
                <a:solidFill>
                  <a:srgbClr val="FF0000"/>
                </a:solidFill>
              </a:rPr>
              <a:t>Tlista</a:t>
            </a:r>
            <a:r>
              <a:rPr lang="pt-BR" dirty="0" smtClean="0"/>
              <a:t>, * </a:t>
            </a:r>
            <a:r>
              <a:rPr lang="pt-BR" b="1" dirty="0" smtClean="0">
                <a:solidFill>
                  <a:srgbClr val="FF0000"/>
                </a:solidFill>
              </a:rPr>
              <a:t>Lista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46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simplesmente encadeada com Nó Sentinela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>
            <a:normAutofit lnSpcReduction="10000"/>
          </a:bodyPr>
          <a:lstStyle/>
          <a:p>
            <a:r>
              <a:rPr lang="pt-BR" b="1" dirty="0" smtClean="0">
                <a:solidFill>
                  <a:schemeClr val="accent2"/>
                </a:solidFill>
              </a:rPr>
              <a:t>Inserir um elemento na Lista: </a:t>
            </a:r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insLista</a:t>
            </a:r>
            <a:r>
              <a:rPr lang="pt-BR" dirty="0"/>
              <a:t> ( Lista </a:t>
            </a:r>
            <a:r>
              <a:rPr lang="pt-BR" dirty="0" err="1"/>
              <a:t>lst</a:t>
            </a:r>
            <a:r>
              <a:rPr lang="pt-BR" dirty="0"/>
              <a:t>, </a:t>
            </a:r>
            <a:r>
              <a:rPr lang="pt-BR" dirty="0" err="1"/>
              <a:t>TipoL</a:t>
            </a:r>
            <a:r>
              <a:rPr lang="pt-BR" dirty="0"/>
              <a:t> </a:t>
            </a:r>
            <a:r>
              <a:rPr lang="pt-BR" dirty="0" err="1"/>
              <a:t>elem</a:t>
            </a:r>
            <a:r>
              <a:rPr lang="pt-BR" dirty="0"/>
              <a:t>): adiciona um elemento antes do </a:t>
            </a:r>
            <a:r>
              <a:rPr lang="pt-BR" dirty="0" err="1" smtClean="0"/>
              <a:t>iterador</a:t>
            </a:r>
            <a:endParaRPr lang="pt-BR" dirty="0"/>
          </a:p>
          <a:p>
            <a:r>
              <a:rPr lang="pt-BR" dirty="0" smtClean="0"/>
              <a:t>Diante da dificuldade de se alterar o campo de encadeamento do antecessor(</a:t>
            </a:r>
            <a:r>
              <a:rPr lang="pt-BR" dirty="0" err="1" smtClean="0"/>
              <a:t>prox</a:t>
            </a:r>
            <a:r>
              <a:rPr lang="pt-BR" dirty="0" smtClean="0"/>
              <a:t>) do </a:t>
            </a:r>
            <a:r>
              <a:rPr lang="pt-BR" dirty="0" err="1" smtClean="0"/>
              <a:t>iterador</a:t>
            </a:r>
            <a:r>
              <a:rPr lang="pt-BR" dirty="0" smtClean="0"/>
              <a:t>, a fim de se adicionar um novo Nó, então se cria o Nó a ser adicionado e para ele se copia a informação (</a:t>
            </a:r>
            <a:r>
              <a:rPr lang="pt-BR" dirty="0" err="1" smtClean="0"/>
              <a:t>info</a:t>
            </a:r>
            <a:r>
              <a:rPr lang="pt-BR" dirty="0" smtClean="0"/>
              <a:t>) do </a:t>
            </a:r>
            <a:r>
              <a:rPr lang="pt-BR" dirty="0" err="1" smtClean="0"/>
              <a:t>iterador</a:t>
            </a:r>
            <a:r>
              <a:rPr lang="pt-BR" dirty="0" smtClean="0"/>
              <a:t>, e no campo </a:t>
            </a:r>
            <a:r>
              <a:rPr lang="pt-BR" dirty="0" err="1" smtClean="0"/>
              <a:t>info</a:t>
            </a:r>
            <a:r>
              <a:rPr lang="pt-BR" dirty="0" smtClean="0"/>
              <a:t> do </a:t>
            </a:r>
            <a:r>
              <a:rPr lang="pt-BR" dirty="0" err="1" smtClean="0"/>
              <a:t>iterador</a:t>
            </a:r>
            <a:r>
              <a:rPr lang="pt-BR" dirty="0" smtClean="0"/>
              <a:t> se coloca o elemento a ser adicionado(</a:t>
            </a:r>
            <a:r>
              <a:rPr lang="pt-BR" dirty="0" err="1" smtClean="0"/>
              <a:t>elem</a:t>
            </a:r>
            <a:r>
              <a:rPr lang="pt-BR" dirty="0" smtClean="0"/>
              <a:t>). Depois basta acertar os ponteiros. </a:t>
            </a:r>
            <a:endParaRPr lang="pt-BR" dirty="0"/>
          </a:p>
          <a:p>
            <a:r>
              <a:rPr lang="pt-BR" dirty="0" smtClean="0"/>
              <a:t>Custo da operação modificadora: O(1)</a:t>
            </a:r>
          </a:p>
          <a:p>
            <a:r>
              <a:rPr lang="pt-BR" dirty="0" smtClean="0"/>
              <a:t>Assim, não foi preciso de um ponteiro auxiliar para percorrer a lista e parar um posição antes do </a:t>
            </a:r>
            <a:r>
              <a:rPr lang="pt-BR" dirty="0" err="1" smtClean="0"/>
              <a:t>iterador</a:t>
            </a:r>
            <a:r>
              <a:rPr lang="pt-BR" dirty="0" smtClean="0"/>
              <a:t>. Se isto fosse feito o custo da operação passaria a ser O(n).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763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simplesmente encadeada com Nó Sentinela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/>
          <a:lstStyle/>
          <a:p>
            <a:r>
              <a:rPr lang="pt-BR" b="1" dirty="0" smtClean="0">
                <a:solidFill>
                  <a:schemeClr val="accent2"/>
                </a:solidFill>
              </a:rPr>
              <a:t>Inserir um elemento na Lista: </a:t>
            </a:r>
          </a:p>
          <a:p>
            <a:r>
              <a:rPr lang="pt-BR" b="1" dirty="0" smtClean="0">
                <a:solidFill>
                  <a:schemeClr val="accent2"/>
                </a:solidFill>
              </a:rPr>
              <a:t>Passo 1: cria-se o novo Nó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2756848" y="4178719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756848" y="4478970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756848" y="4792864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173707" y="4157826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longitude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173706" y="4477429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primeiro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73704" y="4723783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iterador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937982" y="3527102"/>
            <a:ext cx="45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lst</a:t>
            </a:r>
            <a:endParaRPr lang="pt-BR" dirty="0"/>
          </a:p>
        </p:txBody>
      </p:sp>
      <p:cxnSp>
        <p:nvCxnSpPr>
          <p:cNvPr id="14" name="Conector angulado 13"/>
          <p:cNvCxnSpPr>
            <a:stCxn id="12" idx="3"/>
          </p:cNvCxnSpPr>
          <p:nvPr/>
        </p:nvCxnSpPr>
        <p:spPr>
          <a:xfrm>
            <a:off x="2388355" y="3711768"/>
            <a:ext cx="764280" cy="407199"/>
          </a:xfrm>
          <a:prstGeom prst="bentConnector3">
            <a:avLst>
              <a:gd name="adj1" fmla="val 98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4517409" y="5459104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x1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5761630" y="5459104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xi-1</a:t>
            </a:r>
            <a:endParaRPr lang="pt-BR" dirty="0"/>
          </a:p>
        </p:txBody>
      </p:sp>
      <p:sp>
        <p:nvSpPr>
          <p:cNvPr id="49" name="Retângulo 48"/>
          <p:cNvSpPr/>
          <p:nvPr/>
        </p:nvSpPr>
        <p:spPr>
          <a:xfrm>
            <a:off x="6923965" y="5459104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xi</a:t>
            </a:r>
            <a:endParaRPr lang="pt-BR" dirty="0"/>
          </a:p>
        </p:txBody>
      </p:sp>
      <p:sp>
        <p:nvSpPr>
          <p:cNvPr id="50" name="Retângulo 49"/>
          <p:cNvSpPr/>
          <p:nvPr/>
        </p:nvSpPr>
        <p:spPr>
          <a:xfrm>
            <a:off x="8816839" y="5459104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xn</a:t>
            </a:r>
            <a:endParaRPr lang="pt-BR" dirty="0"/>
          </a:p>
        </p:txBody>
      </p:sp>
      <p:cxnSp>
        <p:nvCxnSpPr>
          <p:cNvPr id="16" name="Conector de seta reta 15"/>
          <p:cNvCxnSpPr>
            <a:stCxn id="13" idx="3"/>
            <a:endCxn id="33" idx="1"/>
          </p:cNvCxnSpPr>
          <p:nvPr/>
        </p:nvCxnSpPr>
        <p:spPr>
          <a:xfrm>
            <a:off x="5158854" y="5643349"/>
            <a:ext cx="602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33" idx="3"/>
            <a:endCxn id="49" idx="1"/>
          </p:cNvCxnSpPr>
          <p:nvPr/>
        </p:nvCxnSpPr>
        <p:spPr>
          <a:xfrm>
            <a:off x="6403075" y="5643349"/>
            <a:ext cx="520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7565410" y="5643349"/>
            <a:ext cx="391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7958109" y="5643349"/>
            <a:ext cx="33972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8295953" y="5643349"/>
            <a:ext cx="520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3"/>
          </p:cNvCxnSpPr>
          <p:nvPr/>
        </p:nvCxnSpPr>
        <p:spPr>
          <a:xfrm>
            <a:off x="3548418" y="4629096"/>
            <a:ext cx="1289713" cy="847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H="1">
            <a:off x="4838125" y="4629096"/>
            <a:ext cx="6" cy="82225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9842694" y="5459104"/>
            <a:ext cx="641445" cy="3684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6" name="Grupo 35"/>
          <p:cNvGrpSpPr/>
          <p:nvPr/>
        </p:nvGrpSpPr>
        <p:grpSpPr>
          <a:xfrm>
            <a:off x="10484139" y="5643349"/>
            <a:ext cx="368490" cy="265711"/>
            <a:chOff x="4722126" y="3885708"/>
            <a:chExt cx="354249" cy="218726"/>
          </a:xfrm>
        </p:grpSpPr>
        <p:cxnSp>
          <p:nvCxnSpPr>
            <p:cNvPr id="37" name="Conector reto 36"/>
            <p:cNvCxnSpPr/>
            <p:nvPr/>
          </p:nvCxnSpPr>
          <p:spPr>
            <a:xfrm>
              <a:off x="4834902" y="402027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>
              <a:off x="4722126" y="3885708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4944655" y="3886727"/>
              <a:ext cx="3024" cy="154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>
              <a:off x="4837176" y="4063490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4850822" y="410443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ector de seta reta 43"/>
          <p:cNvCxnSpPr/>
          <p:nvPr/>
        </p:nvCxnSpPr>
        <p:spPr>
          <a:xfrm>
            <a:off x="9458284" y="5643349"/>
            <a:ext cx="395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3493817" y="4879194"/>
            <a:ext cx="368490" cy="265711"/>
            <a:chOff x="4722126" y="3885708"/>
            <a:chExt cx="354249" cy="218726"/>
          </a:xfrm>
        </p:grpSpPr>
        <p:cxnSp>
          <p:nvCxnSpPr>
            <p:cNvPr id="42" name="Conector reto 41"/>
            <p:cNvCxnSpPr/>
            <p:nvPr/>
          </p:nvCxnSpPr>
          <p:spPr>
            <a:xfrm>
              <a:off x="4834902" y="402027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4722126" y="3885708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4944655" y="3886727"/>
              <a:ext cx="3024" cy="154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>
              <a:off x="4837176" y="4063490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4850822" y="410443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tângulo 47"/>
          <p:cNvSpPr/>
          <p:nvPr/>
        </p:nvSpPr>
        <p:spPr>
          <a:xfrm>
            <a:off x="5602406" y="2431576"/>
            <a:ext cx="641445" cy="3684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41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simplesmente encadeada com Nó Sentinela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/>
          <a:lstStyle/>
          <a:p>
            <a:r>
              <a:rPr lang="pt-BR" b="1" dirty="0" smtClean="0">
                <a:solidFill>
                  <a:schemeClr val="accent2"/>
                </a:solidFill>
              </a:rPr>
              <a:t>Inserir um elemento na Lista: </a:t>
            </a:r>
          </a:p>
          <a:p>
            <a:r>
              <a:rPr lang="pt-BR" b="1" dirty="0" smtClean="0">
                <a:solidFill>
                  <a:schemeClr val="accent2"/>
                </a:solidFill>
              </a:rPr>
              <a:t>Passo 2: copia-se para o novo Nó a informação(</a:t>
            </a:r>
            <a:r>
              <a:rPr lang="pt-BR" b="1" dirty="0" err="1" smtClean="0">
                <a:solidFill>
                  <a:schemeClr val="accent2"/>
                </a:solidFill>
              </a:rPr>
              <a:t>info</a:t>
            </a:r>
            <a:r>
              <a:rPr lang="pt-BR" b="1" dirty="0" smtClean="0">
                <a:solidFill>
                  <a:schemeClr val="accent2"/>
                </a:solidFill>
              </a:rPr>
              <a:t>) do </a:t>
            </a:r>
            <a:r>
              <a:rPr lang="pt-BR" b="1" dirty="0" err="1" smtClean="0">
                <a:solidFill>
                  <a:schemeClr val="accent2"/>
                </a:solidFill>
              </a:rPr>
              <a:t>iterador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12" name="CaixaDeTexto 11"/>
          <p:cNvSpPr txBox="1"/>
          <p:nvPr/>
        </p:nvSpPr>
        <p:spPr>
          <a:xfrm>
            <a:off x="3289111" y="3814770"/>
            <a:ext cx="45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lst</a:t>
            </a:r>
            <a:endParaRPr lang="pt-BR" dirty="0"/>
          </a:p>
        </p:txBody>
      </p:sp>
      <p:cxnSp>
        <p:nvCxnSpPr>
          <p:cNvPr id="14" name="Conector angulado 13"/>
          <p:cNvCxnSpPr>
            <a:stCxn id="12" idx="3"/>
          </p:cNvCxnSpPr>
          <p:nvPr/>
        </p:nvCxnSpPr>
        <p:spPr>
          <a:xfrm>
            <a:off x="3739484" y="3999436"/>
            <a:ext cx="764280" cy="407199"/>
          </a:xfrm>
          <a:prstGeom prst="bentConnector3">
            <a:avLst>
              <a:gd name="adj1" fmla="val 98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9104186" y="4548124"/>
            <a:ext cx="641445" cy="3684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xi</a:t>
            </a:r>
            <a:endParaRPr lang="pt-BR" b="1" dirty="0"/>
          </a:p>
        </p:txBody>
      </p:sp>
      <p:sp>
        <p:nvSpPr>
          <p:cNvPr id="51" name="Retângulo 50"/>
          <p:cNvSpPr/>
          <p:nvPr/>
        </p:nvSpPr>
        <p:spPr>
          <a:xfrm>
            <a:off x="4121624" y="4424379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52" name="Retângulo 51"/>
          <p:cNvSpPr/>
          <p:nvPr/>
        </p:nvSpPr>
        <p:spPr>
          <a:xfrm>
            <a:off x="4121624" y="4724630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4121624" y="5038524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2538483" y="4403486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longitude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538482" y="4723089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primeiro</a:t>
            </a:r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538480" y="4969443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iterador</a:t>
            </a:r>
            <a:endParaRPr lang="pt-BR" dirty="0"/>
          </a:p>
        </p:txBody>
      </p:sp>
      <p:sp>
        <p:nvSpPr>
          <p:cNvPr id="57" name="Retângulo 56"/>
          <p:cNvSpPr/>
          <p:nvPr/>
        </p:nvSpPr>
        <p:spPr>
          <a:xfrm>
            <a:off x="5882185" y="5704764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x1</a:t>
            </a:r>
            <a:endParaRPr lang="pt-BR" dirty="0"/>
          </a:p>
        </p:txBody>
      </p:sp>
      <p:sp>
        <p:nvSpPr>
          <p:cNvPr id="60" name="Retângulo 59"/>
          <p:cNvSpPr/>
          <p:nvPr/>
        </p:nvSpPr>
        <p:spPr>
          <a:xfrm>
            <a:off x="7126406" y="5704764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xi-1</a:t>
            </a:r>
            <a:endParaRPr lang="pt-BR" dirty="0"/>
          </a:p>
        </p:txBody>
      </p:sp>
      <p:sp>
        <p:nvSpPr>
          <p:cNvPr id="61" name="Retângulo 60"/>
          <p:cNvSpPr/>
          <p:nvPr/>
        </p:nvSpPr>
        <p:spPr>
          <a:xfrm>
            <a:off x="8288741" y="5704764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xi</a:t>
            </a:r>
            <a:endParaRPr lang="pt-BR" b="1" dirty="0"/>
          </a:p>
        </p:txBody>
      </p:sp>
      <p:sp>
        <p:nvSpPr>
          <p:cNvPr id="63" name="Retângulo 62"/>
          <p:cNvSpPr/>
          <p:nvPr/>
        </p:nvSpPr>
        <p:spPr>
          <a:xfrm>
            <a:off x="10181615" y="5704764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xn</a:t>
            </a:r>
            <a:endParaRPr lang="pt-BR" dirty="0"/>
          </a:p>
        </p:txBody>
      </p:sp>
      <p:cxnSp>
        <p:nvCxnSpPr>
          <p:cNvPr id="64" name="Conector de seta reta 63"/>
          <p:cNvCxnSpPr>
            <a:stCxn id="57" idx="3"/>
            <a:endCxn id="60" idx="1"/>
          </p:cNvCxnSpPr>
          <p:nvPr/>
        </p:nvCxnSpPr>
        <p:spPr>
          <a:xfrm>
            <a:off x="6523630" y="5889009"/>
            <a:ext cx="602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stCxn id="60" idx="3"/>
            <a:endCxn id="61" idx="1"/>
          </p:cNvCxnSpPr>
          <p:nvPr/>
        </p:nvCxnSpPr>
        <p:spPr>
          <a:xfrm>
            <a:off x="7767851" y="5889009"/>
            <a:ext cx="520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8930186" y="5889009"/>
            <a:ext cx="391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9322885" y="5889009"/>
            <a:ext cx="33972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>
            <a:off x="9660729" y="5889009"/>
            <a:ext cx="520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52" idx="3"/>
          </p:cNvCxnSpPr>
          <p:nvPr/>
        </p:nvCxnSpPr>
        <p:spPr>
          <a:xfrm>
            <a:off x="4913194" y="4874756"/>
            <a:ext cx="1289713" cy="847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flipH="1">
            <a:off x="6202901" y="4874756"/>
            <a:ext cx="6" cy="82225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4886357" y="5162294"/>
            <a:ext cx="3723106" cy="3270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>
            <a:off x="8597088" y="5184159"/>
            <a:ext cx="1" cy="47891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11207470" y="5704764"/>
            <a:ext cx="641445" cy="3684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4" name="Grupo 73"/>
          <p:cNvGrpSpPr/>
          <p:nvPr/>
        </p:nvGrpSpPr>
        <p:grpSpPr>
          <a:xfrm>
            <a:off x="11848915" y="5889009"/>
            <a:ext cx="368490" cy="265711"/>
            <a:chOff x="4722126" y="3885708"/>
            <a:chExt cx="354249" cy="218726"/>
          </a:xfrm>
        </p:grpSpPr>
        <p:cxnSp>
          <p:nvCxnSpPr>
            <p:cNvPr id="75" name="Conector reto 74"/>
            <p:cNvCxnSpPr/>
            <p:nvPr/>
          </p:nvCxnSpPr>
          <p:spPr>
            <a:xfrm>
              <a:off x="4834902" y="402027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>
              <a:off x="4722126" y="3885708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>
              <a:off x="4944655" y="3886727"/>
              <a:ext cx="3024" cy="154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>
              <a:off x="4837176" y="4063490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>
              <a:off x="4850822" y="410443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ector de seta reta 79"/>
          <p:cNvCxnSpPr/>
          <p:nvPr/>
        </p:nvCxnSpPr>
        <p:spPr>
          <a:xfrm>
            <a:off x="10823060" y="5889009"/>
            <a:ext cx="395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4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745</Words>
  <Application>Microsoft Office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TAD Lista Simplesmente Encadeada com Nó Sentinela</vt:lpstr>
      <vt:lpstr>Lista simplesmente encadeada com Nó Sentinela</vt:lpstr>
      <vt:lpstr>Lista simplesmente encadeada com Nó Sentinela</vt:lpstr>
      <vt:lpstr>Lista simplesmente encadeada com Nó Sentinela</vt:lpstr>
      <vt:lpstr>Lista simplesmente encadeada com Nó Sentinela</vt:lpstr>
      <vt:lpstr>Lista simplesmente encadeada com Nó Sentinela</vt:lpstr>
      <vt:lpstr>Lista simplesmente encadeada com Nó Sentinela</vt:lpstr>
      <vt:lpstr>Lista simplesmente encadeada com Nó Sentinela</vt:lpstr>
      <vt:lpstr>Lista simplesmente encadeada com Nó Sentinela</vt:lpstr>
      <vt:lpstr>Lista simplesmente encadeada com Nó Sentinela</vt:lpstr>
      <vt:lpstr>Lista simplesmente encadeada com Nó Sentinela</vt:lpstr>
      <vt:lpstr>Lista simplesmente encadeada com Nó Sentinela</vt:lpstr>
      <vt:lpstr>Lista simplesmente encadeada com Nó Sentinela</vt:lpstr>
      <vt:lpstr>Lista simplesmente encadeada com Nó Sentinela</vt:lpstr>
      <vt:lpstr>Lista simplesmente encadeada com Nó Sentinela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Ribeiro</dc:creator>
  <cp:lastModifiedBy>Saulo Ribeiro</cp:lastModifiedBy>
  <cp:revision>337</cp:revision>
  <dcterms:created xsi:type="dcterms:W3CDTF">2014-02-18T22:03:04Z</dcterms:created>
  <dcterms:modified xsi:type="dcterms:W3CDTF">2016-03-25T13:30:55Z</dcterms:modified>
</cp:coreProperties>
</file>