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62" r:id="rId10"/>
    <p:sldId id="276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06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4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1" name="ShockwaveFlash2" r:id="rId2" imgW="1828800" imgH="1828800"/>
        </mc:Choice>
        <mc:Fallback>
          <p:control name="ShockwaveFlash2" r:id="rId2" imgW="1828800" imgH="1828800">
            <p:pic>
              <p:nvPicPr>
                <p:cNvPr id="7" name="ShockwaveFlash2"/>
                <p:cNvPicPr>
                  <a:picLocks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740900" y="474663"/>
                  <a:ext cx="1612900" cy="922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9083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4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5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78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9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CE32-E805-4F51-981E-BECB94E410F1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4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Funções do TAD Lista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D.Sc</a:t>
            </a:r>
            <a:r>
              <a:rPr lang="pt-BR" dirty="0" smtClean="0"/>
              <a:t>. Saulo Ribeiro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3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TAD </a:t>
            </a:r>
            <a:r>
              <a:rPr lang="pt-BR" dirty="0" smtClean="0"/>
              <a:t>Lista: </a:t>
            </a:r>
            <a:r>
              <a:rPr lang="pt-BR" dirty="0" err="1" smtClean="0"/>
              <a:t>inicLista</a:t>
            </a:r>
            <a:r>
              <a:rPr lang="pt-BR" dirty="0" smtClean="0"/>
              <a:t>  e </a:t>
            </a:r>
            <a:r>
              <a:rPr lang="pt-BR" dirty="0" err="1"/>
              <a:t>anxLista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Lista </a:t>
            </a:r>
            <a:r>
              <a:rPr lang="pt-BR" dirty="0" err="1" smtClean="0"/>
              <a:t>inicLista</a:t>
            </a:r>
            <a:r>
              <a:rPr lang="pt-BR" dirty="0" smtClean="0"/>
              <a:t>( </a:t>
            </a:r>
            <a:r>
              <a:rPr lang="pt-BR" dirty="0" err="1" smtClean="0"/>
              <a:t>void</a:t>
            </a:r>
            <a:r>
              <a:rPr lang="pt-BR" dirty="0" smtClean="0"/>
              <a:t> )</a:t>
            </a:r>
            <a:r>
              <a:rPr lang="pt-BR" dirty="0"/>
              <a:t> </a:t>
            </a:r>
            <a:r>
              <a:rPr lang="pt-BR" dirty="0" smtClean="0"/>
              <a:t>: cria e retorna uma lista vazia</a:t>
            </a:r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err="1"/>
              <a:t>inicLista</a:t>
            </a:r>
            <a:r>
              <a:rPr lang="pt-BR" dirty="0"/>
              <a:t> = &lt; &gt; [ ] }</a:t>
            </a:r>
          </a:p>
          <a:p>
            <a:endParaRPr lang="pt-BR" dirty="0" smtClean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anxLista</a:t>
            </a:r>
            <a:r>
              <a:rPr lang="pt-BR" dirty="0"/>
              <a:t>( Lista </a:t>
            </a:r>
            <a:r>
              <a:rPr lang="pt-BR" dirty="0" err="1"/>
              <a:t>lst</a:t>
            </a:r>
            <a:r>
              <a:rPr lang="pt-BR" dirty="0"/>
              <a:t>, </a:t>
            </a:r>
            <a:r>
              <a:rPr lang="pt-BR" dirty="0" err="1"/>
              <a:t>TipoL</a:t>
            </a:r>
            <a:r>
              <a:rPr lang="pt-BR" dirty="0"/>
              <a:t> </a:t>
            </a:r>
            <a:r>
              <a:rPr lang="pt-BR" dirty="0" err="1"/>
              <a:t>elem</a:t>
            </a:r>
            <a:r>
              <a:rPr lang="pt-BR" dirty="0"/>
              <a:t>): adiciona um elemento depois do </a:t>
            </a:r>
            <a:r>
              <a:rPr lang="pt-BR" dirty="0" err="1"/>
              <a:t>iterador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 err="1" smtClean="0"/>
              <a:t>pre</a:t>
            </a:r>
            <a:r>
              <a:rPr lang="pt-BR" dirty="0" smtClean="0"/>
              <a:t>: </a:t>
            </a:r>
            <a:r>
              <a:rPr lang="pt-BR" dirty="0" err="1" smtClean="0"/>
              <a:t>lst</a:t>
            </a:r>
            <a:r>
              <a:rPr lang="pt-BR" dirty="0" smtClean="0"/>
              <a:t> = LST, </a:t>
            </a:r>
            <a:r>
              <a:rPr lang="pt-BR" dirty="0" err="1" smtClean="0"/>
              <a:t>lst</a:t>
            </a:r>
            <a:r>
              <a:rPr lang="pt-BR" dirty="0" smtClean="0"/>
              <a:t> </a:t>
            </a:r>
            <a:r>
              <a:rPr lang="pt-BR" dirty="0"/>
              <a:t>= &lt; &gt; [ </a:t>
            </a:r>
            <a:r>
              <a:rPr lang="pt-BR" dirty="0" smtClean="0"/>
              <a:t>] ou </a:t>
            </a:r>
            <a:r>
              <a:rPr lang="pt-BR" dirty="0" err="1" smtClean="0"/>
              <a:t>lst</a:t>
            </a:r>
            <a:r>
              <a:rPr lang="pt-BR" dirty="0" smtClean="0"/>
              <a:t> = &lt;x1, ... , [xi], ... , </a:t>
            </a:r>
            <a:r>
              <a:rPr lang="pt-BR" dirty="0" err="1" smtClean="0"/>
              <a:t>xn</a:t>
            </a:r>
            <a:r>
              <a:rPr lang="pt-BR" dirty="0" smtClean="0"/>
              <a:t>&gt;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smtClean="0"/>
              <a:t>(LST </a:t>
            </a:r>
            <a:r>
              <a:rPr lang="pt-BR" dirty="0"/>
              <a:t>= &lt; &gt; [ </a:t>
            </a:r>
            <a:r>
              <a:rPr lang="pt-BR" dirty="0" smtClean="0"/>
              <a:t>]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 err="1" smtClean="0"/>
              <a:t>lst</a:t>
            </a:r>
            <a:r>
              <a:rPr lang="pt-BR" dirty="0" smtClean="0"/>
              <a:t> = &lt;[</a:t>
            </a:r>
            <a:r>
              <a:rPr lang="pt-BR" dirty="0" err="1" smtClean="0"/>
              <a:t>elem</a:t>
            </a:r>
            <a:r>
              <a:rPr lang="pt-BR" dirty="0" smtClean="0"/>
              <a:t>] &gt;) ou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(LST=&lt;x1,...,[xi],...,</a:t>
            </a:r>
            <a:r>
              <a:rPr lang="pt-BR" dirty="0" err="1" smtClean="0"/>
              <a:t>xn</a:t>
            </a:r>
            <a:r>
              <a:rPr lang="pt-BR" dirty="0" smtClean="0"/>
              <a:t>&gt;)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sym typeface="Wingdings" panose="05000000000000000000" pitchFamily="2" charset="2"/>
              </a:rPr>
              <a:t>lst</a:t>
            </a:r>
            <a:r>
              <a:rPr lang="pt-BR" dirty="0" smtClean="0">
                <a:sym typeface="Wingdings" panose="05000000000000000000" pitchFamily="2" charset="2"/>
              </a:rPr>
              <a:t>=</a:t>
            </a:r>
            <a:r>
              <a:rPr lang="pt-BR" dirty="0"/>
              <a:t>&lt;x1</a:t>
            </a:r>
            <a:r>
              <a:rPr lang="pt-BR" dirty="0" smtClean="0"/>
              <a:t>,...,xi,[</a:t>
            </a:r>
            <a:r>
              <a:rPr lang="pt-BR" dirty="0" err="1" smtClean="0"/>
              <a:t>elem</a:t>
            </a:r>
            <a:r>
              <a:rPr lang="pt-BR" dirty="0" smtClean="0"/>
              <a:t>],...,</a:t>
            </a:r>
            <a:r>
              <a:rPr lang="pt-BR" dirty="0" err="1"/>
              <a:t>xn</a:t>
            </a:r>
            <a:r>
              <a:rPr lang="pt-BR" dirty="0" smtClean="0"/>
              <a:t>&gt;)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6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TAD Lista: </a:t>
            </a:r>
            <a:r>
              <a:rPr lang="pt-BR" dirty="0" err="1" smtClean="0"/>
              <a:t>insLista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insLista</a:t>
            </a:r>
            <a:r>
              <a:rPr lang="pt-BR" dirty="0"/>
              <a:t> ( Lista </a:t>
            </a:r>
            <a:r>
              <a:rPr lang="pt-BR" dirty="0" err="1"/>
              <a:t>lst</a:t>
            </a:r>
            <a:r>
              <a:rPr lang="pt-BR" dirty="0"/>
              <a:t>, </a:t>
            </a:r>
            <a:r>
              <a:rPr lang="pt-BR" dirty="0" err="1"/>
              <a:t>TipoL</a:t>
            </a:r>
            <a:r>
              <a:rPr lang="pt-BR" dirty="0"/>
              <a:t> </a:t>
            </a:r>
            <a:r>
              <a:rPr lang="pt-BR" dirty="0" err="1"/>
              <a:t>elem</a:t>
            </a:r>
            <a:r>
              <a:rPr lang="pt-BR" dirty="0"/>
              <a:t>): adiciona um elemento antes do </a:t>
            </a:r>
            <a:r>
              <a:rPr lang="pt-BR" dirty="0" err="1"/>
              <a:t>iterador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 err="1" smtClean="0"/>
              <a:t>pre</a:t>
            </a:r>
            <a:r>
              <a:rPr lang="pt-BR" dirty="0" smtClean="0"/>
              <a:t>: </a:t>
            </a:r>
            <a:r>
              <a:rPr lang="pt-BR" dirty="0" err="1" smtClean="0"/>
              <a:t>lst</a:t>
            </a:r>
            <a:r>
              <a:rPr lang="pt-BR" dirty="0" smtClean="0"/>
              <a:t> = LST, </a:t>
            </a:r>
            <a:r>
              <a:rPr lang="pt-BR" dirty="0" err="1" smtClean="0"/>
              <a:t>lst</a:t>
            </a:r>
            <a:r>
              <a:rPr lang="pt-BR" dirty="0" smtClean="0"/>
              <a:t> </a:t>
            </a:r>
            <a:r>
              <a:rPr lang="pt-BR" dirty="0"/>
              <a:t>= &lt; &gt; [ </a:t>
            </a:r>
            <a:r>
              <a:rPr lang="pt-BR" dirty="0" smtClean="0"/>
              <a:t>] ou </a:t>
            </a:r>
            <a:r>
              <a:rPr lang="pt-BR" dirty="0" err="1" smtClean="0"/>
              <a:t>lst</a:t>
            </a:r>
            <a:r>
              <a:rPr lang="pt-BR" dirty="0" smtClean="0"/>
              <a:t> = &lt;x1, ... , [xi], ... , </a:t>
            </a:r>
            <a:r>
              <a:rPr lang="pt-BR" dirty="0" err="1" smtClean="0"/>
              <a:t>xn</a:t>
            </a:r>
            <a:r>
              <a:rPr lang="pt-BR" dirty="0" smtClean="0"/>
              <a:t>&gt;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smtClean="0"/>
              <a:t>(LST </a:t>
            </a:r>
            <a:r>
              <a:rPr lang="pt-BR" dirty="0"/>
              <a:t>= &lt; &gt; [ </a:t>
            </a:r>
            <a:r>
              <a:rPr lang="pt-BR" dirty="0" smtClean="0"/>
              <a:t>]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 err="1" smtClean="0"/>
              <a:t>lst</a:t>
            </a:r>
            <a:r>
              <a:rPr lang="pt-BR" dirty="0" smtClean="0"/>
              <a:t> = &lt;[</a:t>
            </a:r>
            <a:r>
              <a:rPr lang="pt-BR" dirty="0" err="1" smtClean="0"/>
              <a:t>elem</a:t>
            </a:r>
            <a:r>
              <a:rPr lang="pt-BR" dirty="0" smtClean="0"/>
              <a:t>] &gt;) ou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(LST=&lt;x1,...,[xi],...,</a:t>
            </a:r>
            <a:r>
              <a:rPr lang="pt-BR" dirty="0" err="1" smtClean="0"/>
              <a:t>xn</a:t>
            </a:r>
            <a:r>
              <a:rPr lang="pt-BR" dirty="0" smtClean="0"/>
              <a:t>&gt;)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sym typeface="Wingdings" panose="05000000000000000000" pitchFamily="2" charset="2"/>
              </a:rPr>
              <a:t>lst</a:t>
            </a:r>
            <a:r>
              <a:rPr lang="pt-BR" dirty="0" smtClean="0">
                <a:sym typeface="Wingdings" panose="05000000000000000000" pitchFamily="2" charset="2"/>
              </a:rPr>
              <a:t>=</a:t>
            </a:r>
            <a:r>
              <a:rPr lang="pt-BR" dirty="0"/>
              <a:t>&lt;x1</a:t>
            </a:r>
            <a:r>
              <a:rPr lang="pt-BR" dirty="0" smtClean="0"/>
              <a:t>,..., xi-1, [</a:t>
            </a:r>
            <a:r>
              <a:rPr lang="pt-BR" dirty="0" err="1" smtClean="0"/>
              <a:t>elem</a:t>
            </a:r>
            <a:r>
              <a:rPr lang="pt-BR" dirty="0" smtClean="0"/>
              <a:t>], xi,...,</a:t>
            </a:r>
            <a:r>
              <a:rPr lang="pt-BR" dirty="0" err="1"/>
              <a:t>xn</a:t>
            </a:r>
            <a:r>
              <a:rPr lang="pt-BR" dirty="0" smtClean="0"/>
              <a:t>&gt;)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TAD Lista: </a:t>
            </a:r>
            <a:r>
              <a:rPr lang="pt-BR" dirty="0" err="1"/>
              <a:t>elimLista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elimLista</a:t>
            </a:r>
            <a:r>
              <a:rPr lang="pt-BR" dirty="0"/>
              <a:t>( Lista </a:t>
            </a:r>
            <a:r>
              <a:rPr lang="pt-BR" dirty="0" err="1"/>
              <a:t>lst</a:t>
            </a:r>
            <a:r>
              <a:rPr lang="pt-BR" dirty="0"/>
              <a:t>): elimina o elemento que está sob o </a:t>
            </a:r>
            <a:r>
              <a:rPr lang="pt-BR" dirty="0" err="1"/>
              <a:t>iterador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 err="1" smtClean="0"/>
              <a:t>pre</a:t>
            </a:r>
            <a:r>
              <a:rPr lang="pt-BR" dirty="0" smtClean="0"/>
              <a:t>: </a:t>
            </a:r>
            <a:r>
              <a:rPr lang="pt-BR" dirty="0" err="1" smtClean="0"/>
              <a:t>lst</a:t>
            </a:r>
            <a:r>
              <a:rPr lang="pt-BR" dirty="0" smtClean="0"/>
              <a:t> = LST= &lt;x1, ... , [xi], ... , </a:t>
            </a:r>
            <a:r>
              <a:rPr lang="pt-BR" dirty="0" err="1" smtClean="0"/>
              <a:t>xn</a:t>
            </a:r>
            <a:r>
              <a:rPr lang="pt-BR" dirty="0" smtClean="0"/>
              <a:t>&gt;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smtClean="0"/>
              <a:t>(LST </a:t>
            </a:r>
            <a:r>
              <a:rPr lang="pt-BR" dirty="0"/>
              <a:t>= &lt; </a:t>
            </a:r>
            <a:r>
              <a:rPr lang="pt-BR" dirty="0" smtClean="0"/>
              <a:t>[x1]&gt; </a:t>
            </a:r>
            <a:r>
              <a:rPr lang="pt-BR" dirty="0"/>
              <a:t>[ </a:t>
            </a:r>
            <a:r>
              <a:rPr lang="pt-BR" dirty="0" smtClean="0"/>
              <a:t>]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 err="1" smtClean="0"/>
              <a:t>lst</a:t>
            </a:r>
            <a:r>
              <a:rPr lang="pt-BR" dirty="0" smtClean="0"/>
              <a:t> = &lt; &gt;[ ]) ou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(LST=&lt;x1,...,[</a:t>
            </a:r>
            <a:r>
              <a:rPr lang="pt-BR" dirty="0" err="1" smtClean="0"/>
              <a:t>xn</a:t>
            </a:r>
            <a:r>
              <a:rPr lang="pt-BR" dirty="0" smtClean="0"/>
              <a:t>]&gt;)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sym typeface="Wingdings" panose="05000000000000000000" pitchFamily="2" charset="2"/>
              </a:rPr>
              <a:t>lst</a:t>
            </a:r>
            <a:r>
              <a:rPr lang="pt-BR" dirty="0" smtClean="0">
                <a:sym typeface="Wingdings" panose="05000000000000000000" pitchFamily="2" charset="2"/>
              </a:rPr>
              <a:t>=</a:t>
            </a:r>
            <a:r>
              <a:rPr lang="pt-BR" dirty="0"/>
              <a:t>&lt;x1</a:t>
            </a:r>
            <a:r>
              <a:rPr lang="pt-BR" dirty="0" smtClean="0"/>
              <a:t>,..., xn-1&gt;[ ] ou</a:t>
            </a:r>
          </a:p>
          <a:p>
            <a:pPr marL="0" indent="0">
              <a:buNone/>
            </a:pPr>
            <a:r>
              <a:rPr lang="pt-BR" dirty="0" smtClean="0"/>
              <a:t>          </a:t>
            </a:r>
            <a:r>
              <a:rPr lang="pt-BR" dirty="0"/>
              <a:t>(LST=&lt;x1,...,[xi],...,</a:t>
            </a:r>
            <a:r>
              <a:rPr lang="pt-BR" dirty="0" err="1"/>
              <a:t>xn</a:t>
            </a:r>
            <a:r>
              <a:rPr lang="pt-BR" dirty="0"/>
              <a:t>&gt;)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lst</a:t>
            </a:r>
            <a:r>
              <a:rPr lang="pt-BR" dirty="0">
                <a:sym typeface="Wingdings" panose="05000000000000000000" pitchFamily="2" charset="2"/>
              </a:rPr>
              <a:t>=</a:t>
            </a:r>
            <a:r>
              <a:rPr lang="pt-BR" dirty="0"/>
              <a:t>&lt;x1,..., </a:t>
            </a:r>
            <a:r>
              <a:rPr lang="pt-BR" dirty="0" smtClean="0"/>
              <a:t>xi-1, [xi+1],...,</a:t>
            </a:r>
            <a:r>
              <a:rPr lang="pt-BR" dirty="0" err="1"/>
              <a:t>xn</a:t>
            </a:r>
            <a:r>
              <a:rPr lang="pt-BR" dirty="0"/>
              <a:t>&gt;)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TAD Lista</a:t>
            </a:r>
            <a:r>
              <a:rPr lang="pt-BR" dirty="0"/>
              <a:t>: </a:t>
            </a:r>
            <a:r>
              <a:rPr lang="pt-BR" dirty="0" err="1" smtClean="0"/>
              <a:t>primLista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primLista</a:t>
            </a:r>
            <a:r>
              <a:rPr lang="pt-BR" dirty="0"/>
              <a:t>(Lista </a:t>
            </a:r>
            <a:r>
              <a:rPr lang="pt-BR" dirty="0" err="1"/>
              <a:t>lst</a:t>
            </a:r>
            <a:r>
              <a:rPr lang="pt-BR" dirty="0"/>
              <a:t>): coloca o </a:t>
            </a:r>
            <a:r>
              <a:rPr lang="pt-BR" dirty="0" err="1"/>
              <a:t>iterador</a:t>
            </a:r>
            <a:r>
              <a:rPr lang="pt-BR" dirty="0"/>
              <a:t> sobre o primeiro elemento da lista</a:t>
            </a:r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 err="1" smtClean="0"/>
              <a:t>pre</a:t>
            </a:r>
            <a:r>
              <a:rPr lang="pt-BR" dirty="0" smtClean="0"/>
              <a:t>: </a:t>
            </a:r>
            <a:r>
              <a:rPr lang="pt-BR" dirty="0" err="1" smtClean="0"/>
              <a:t>lst</a:t>
            </a:r>
            <a:r>
              <a:rPr lang="pt-BR" dirty="0" smtClean="0"/>
              <a:t> = LST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smtClean="0"/>
              <a:t>(LST </a:t>
            </a:r>
            <a:r>
              <a:rPr lang="pt-BR" dirty="0"/>
              <a:t>= &lt;  </a:t>
            </a:r>
            <a:r>
              <a:rPr lang="pt-BR" dirty="0" smtClean="0"/>
              <a:t>&gt; </a:t>
            </a:r>
            <a:r>
              <a:rPr lang="pt-BR" dirty="0"/>
              <a:t>[ </a:t>
            </a:r>
            <a:r>
              <a:rPr lang="pt-BR" dirty="0" smtClean="0"/>
              <a:t>]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 err="1" smtClean="0"/>
              <a:t>lst</a:t>
            </a:r>
            <a:r>
              <a:rPr lang="pt-BR" dirty="0" smtClean="0"/>
              <a:t> = &lt; &gt;[ ]) ou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(LST=&lt;x1,...,</a:t>
            </a:r>
            <a:r>
              <a:rPr lang="pt-BR" dirty="0" err="1" smtClean="0"/>
              <a:t>xn</a:t>
            </a:r>
            <a:r>
              <a:rPr lang="pt-BR" dirty="0" smtClean="0"/>
              <a:t>&gt;)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sym typeface="Wingdings" panose="05000000000000000000" pitchFamily="2" charset="2"/>
              </a:rPr>
              <a:t>lst</a:t>
            </a:r>
            <a:r>
              <a:rPr lang="pt-BR" dirty="0" smtClean="0">
                <a:sym typeface="Wingdings" panose="05000000000000000000" pitchFamily="2" charset="2"/>
              </a:rPr>
              <a:t>=</a:t>
            </a:r>
            <a:r>
              <a:rPr lang="pt-BR" dirty="0" smtClean="0"/>
              <a:t>&lt;[x1],..., </a:t>
            </a:r>
            <a:r>
              <a:rPr lang="pt-BR" dirty="0" err="1" smtClean="0"/>
              <a:t>xn</a:t>
            </a:r>
            <a:r>
              <a:rPr lang="pt-BR" dirty="0" smtClean="0"/>
              <a:t>&gt;)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1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TAD </a:t>
            </a:r>
            <a:r>
              <a:rPr lang="pt-BR" dirty="0"/>
              <a:t>Lista: </a:t>
            </a:r>
            <a:r>
              <a:rPr lang="pt-BR" dirty="0" err="1" smtClean="0"/>
              <a:t>ultLista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ultLista</a:t>
            </a:r>
            <a:r>
              <a:rPr lang="pt-BR" dirty="0"/>
              <a:t>(Lista </a:t>
            </a:r>
            <a:r>
              <a:rPr lang="pt-BR" dirty="0" err="1"/>
              <a:t>lst</a:t>
            </a:r>
            <a:r>
              <a:rPr lang="pt-BR" dirty="0"/>
              <a:t>) : coloca o </a:t>
            </a:r>
            <a:r>
              <a:rPr lang="pt-BR" dirty="0" err="1"/>
              <a:t>iterador</a:t>
            </a:r>
            <a:r>
              <a:rPr lang="pt-BR" dirty="0"/>
              <a:t> sobre o </a:t>
            </a:r>
            <a:r>
              <a:rPr lang="pt-BR" dirty="0" err="1"/>
              <a:t>útlimo</a:t>
            </a:r>
            <a:r>
              <a:rPr lang="pt-BR" dirty="0"/>
              <a:t> elemento da lista</a:t>
            </a:r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 err="1" smtClean="0"/>
              <a:t>pre</a:t>
            </a:r>
            <a:r>
              <a:rPr lang="pt-BR" dirty="0" smtClean="0"/>
              <a:t>: </a:t>
            </a:r>
            <a:r>
              <a:rPr lang="pt-BR" dirty="0" err="1" smtClean="0"/>
              <a:t>lst</a:t>
            </a:r>
            <a:r>
              <a:rPr lang="pt-BR" dirty="0" smtClean="0"/>
              <a:t> = LST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smtClean="0"/>
              <a:t>(LST </a:t>
            </a:r>
            <a:r>
              <a:rPr lang="pt-BR" dirty="0"/>
              <a:t>= &lt;  </a:t>
            </a:r>
            <a:r>
              <a:rPr lang="pt-BR" dirty="0" smtClean="0"/>
              <a:t>&gt; </a:t>
            </a:r>
            <a:r>
              <a:rPr lang="pt-BR" dirty="0"/>
              <a:t>[ </a:t>
            </a:r>
            <a:r>
              <a:rPr lang="pt-BR" dirty="0" smtClean="0"/>
              <a:t>]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 err="1" smtClean="0"/>
              <a:t>lst</a:t>
            </a:r>
            <a:r>
              <a:rPr lang="pt-BR" dirty="0" smtClean="0"/>
              <a:t> = &lt; &gt;[ ]) ou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(LST=&lt;x1,...,</a:t>
            </a:r>
            <a:r>
              <a:rPr lang="pt-BR" dirty="0" err="1" smtClean="0"/>
              <a:t>xn</a:t>
            </a:r>
            <a:r>
              <a:rPr lang="pt-BR" dirty="0" smtClean="0"/>
              <a:t>&gt;)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sym typeface="Wingdings" panose="05000000000000000000" pitchFamily="2" charset="2"/>
              </a:rPr>
              <a:t>lst</a:t>
            </a:r>
            <a:r>
              <a:rPr lang="pt-BR" dirty="0" smtClean="0">
                <a:sym typeface="Wingdings" panose="05000000000000000000" pitchFamily="2" charset="2"/>
              </a:rPr>
              <a:t>=</a:t>
            </a:r>
            <a:r>
              <a:rPr lang="pt-BR" dirty="0" smtClean="0"/>
              <a:t>&lt;x1,..., [</a:t>
            </a:r>
            <a:r>
              <a:rPr lang="pt-BR" dirty="0" err="1" smtClean="0"/>
              <a:t>xn</a:t>
            </a:r>
            <a:r>
              <a:rPr lang="pt-BR" dirty="0" smtClean="0"/>
              <a:t>]&gt;)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TAD Lista: </a:t>
            </a:r>
            <a:r>
              <a:rPr lang="pt-BR" dirty="0" err="1"/>
              <a:t>segLista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segLista</a:t>
            </a:r>
            <a:r>
              <a:rPr lang="pt-BR" dirty="0"/>
              <a:t>( Lista </a:t>
            </a:r>
            <a:r>
              <a:rPr lang="pt-BR" dirty="0" err="1"/>
              <a:t>lst</a:t>
            </a:r>
            <a:r>
              <a:rPr lang="pt-BR" dirty="0"/>
              <a:t> ) : avança o </a:t>
            </a:r>
            <a:r>
              <a:rPr lang="pt-BR" dirty="0" err="1"/>
              <a:t>iterador</a:t>
            </a:r>
            <a:r>
              <a:rPr lang="pt-BR" dirty="0"/>
              <a:t> uma posição</a:t>
            </a:r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 err="1" smtClean="0"/>
              <a:t>pre</a:t>
            </a:r>
            <a:r>
              <a:rPr lang="pt-BR" dirty="0" smtClean="0"/>
              <a:t>: </a:t>
            </a:r>
            <a:r>
              <a:rPr lang="pt-BR" dirty="0" err="1" smtClean="0"/>
              <a:t>lst</a:t>
            </a:r>
            <a:r>
              <a:rPr lang="pt-BR" dirty="0" smtClean="0"/>
              <a:t> = LST= &lt;x1, ... , [xi], ... , </a:t>
            </a:r>
            <a:r>
              <a:rPr lang="pt-BR" dirty="0" err="1" smtClean="0"/>
              <a:t>xn</a:t>
            </a:r>
            <a:r>
              <a:rPr lang="pt-BR" dirty="0" smtClean="0"/>
              <a:t>&gt;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smtClean="0"/>
              <a:t>(LST=</a:t>
            </a:r>
            <a:r>
              <a:rPr lang="pt-BR" dirty="0"/>
              <a:t>&lt;x1,...,[xi],...,</a:t>
            </a:r>
            <a:r>
              <a:rPr lang="pt-BR" dirty="0" err="1"/>
              <a:t>xn</a:t>
            </a:r>
            <a:r>
              <a:rPr lang="pt-BR" dirty="0"/>
              <a:t>&gt;</a:t>
            </a:r>
            <a:r>
              <a:rPr lang="pt-BR" dirty="0" smtClean="0"/>
              <a:t>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sym typeface="Wingdings" panose="05000000000000000000" pitchFamily="2" charset="2"/>
              </a:rPr>
              <a:t>lst</a:t>
            </a:r>
            <a:r>
              <a:rPr lang="pt-BR" dirty="0" smtClean="0">
                <a:sym typeface="Wingdings" panose="05000000000000000000" pitchFamily="2" charset="2"/>
              </a:rPr>
              <a:t>=</a:t>
            </a:r>
            <a:r>
              <a:rPr lang="pt-BR" dirty="0"/>
              <a:t>&lt;x1,..., </a:t>
            </a:r>
            <a:r>
              <a:rPr lang="pt-BR" dirty="0" smtClean="0"/>
              <a:t>xi, </a:t>
            </a:r>
            <a:r>
              <a:rPr lang="pt-BR" dirty="0"/>
              <a:t>[xi+1],...,</a:t>
            </a:r>
            <a:r>
              <a:rPr lang="pt-BR" dirty="0" err="1"/>
              <a:t>xn</a:t>
            </a:r>
            <a:r>
              <a:rPr lang="pt-BR" dirty="0"/>
              <a:t>&gt;</a:t>
            </a:r>
            <a:r>
              <a:rPr lang="pt-BR" dirty="0" smtClean="0"/>
              <a:t> ou</a:t>
            </a:r>
          </a:p>
          <a:p>
            <a:pPr marL="0" indent="0">
              <a:buNone/>
            </a:pPr>
            <a:r>
              <a:rPr lang="pt-BR" dirty="0" smtClean="0"/>
              <a:t>          </a:t>
            </a:r>
            <a:r>
              <a:rPr lang="pt-BR" dirty="0"/>
              <a:t>(LST=&lt;x1</a:t>
            </a:r>
            <a:r>
              <a:rPr lang="pt-BR" dirty="0" smtClean="0"/>
              <a:t>,...,[</a:t>
            </a:r>
            <a:r>
              <a:rPr lang="pt-BR" dirty="0" err="1" smtClean="0"/>
              <a:t>xn</a:t>
            </a:r>
            <a:r>
              <a:rPr lang="pt-BR" dirty="0" smtClean="0"/>
              <a:t>]&gt;)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lst</a:t>
            </a:r>
            <a:r>
              <a:rPr lang="pt-BR" dirty="0">
                <a:sym typeface="Wingdings" panose="05000000000000000000" pitchFamily="2" charset="2"/>
              </a:rPr>
              <a:t>=</a:t>
            </a:r>
            <a:r>
              <a:rPr lang="pt-BR" dirty="0"/>
              <a:t>&lt;</a:t>
            </a:r>
            <a:r>
              <a:rPr lang="pt-BR" dirty="0" smtClean="0"/>
              <a:t>x1,...,</a:t>
            </a:r>
            <a:r>
              <a:rPr lang="pt-BR" dirty="0" err="1"/>
              <a:t>xn</a:t>
            </a:r>
            <a:r>
              <a:rPr lang="pt-BR" dirty="0" smtClean="0"/>
              <a:t>&gt;[ ])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6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TAD Lista: </a:t>
            </a:r>
            <a:r>
              <a:rPr lang="pt-BR" dirty="0" err="1"/>
              <a:t>posLista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posLista</a:t>
            </a:r>
            <a:r>
              <a:rPr lang="pt-BR" dirty="0"/>
              <a:t>( Lista </a:t>
            </a:r>
            <a:r>
              <a:rPr lang="pt-BR" dirty="0" err="1"/>
              <a:t>lst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pos</a:t>
            </a:r>
            <a:r>
              <a:rPr lang="pt-BR" dirty="0"/>
              <a:t>): coloca o </a:t>
            </a:r>
            <a:r>
              <a:rPr lang="pt-BR" dirty="0" err="1"/>
              <a:t>iterador</a:t>
            </a:r>
            <a:r>
              <a:rPr lang="pt-BR" dirty="0"/>
              <a:t> sobre a posição </a:t>
            </a:r>
            <a:r>
              <a:rPr lang="pt-BR" dirty="0" err="1"/>
              <a:t>pos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smtClean="0"/>
              <a:t>(</a:t>
            </a:r>
            <a:r>
              <a:rPr lang="pt-BR" dirty="0" err="1" smtClean="0"/>
              <a:t>pos</a:t>
            </a:r>
            <a:r>
              <a:rPr lang="pt-BR" dirty="0" smtClean="0"/>
              <a:t> &lt; 1 ou </a:t>
            </a:r>
            <a:r>
              <a:rPr lang="pt-BR" dirty="0" err="1" smtClean="0"/>
              <a:t>pos</a:t>
            </a:r>
            <a:r>
              <a:rPr lang="pt-BR" dirty="0" smtClean="0"/>
              <a:t> &gt; 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lst</a:t>
            </a:r>
            <a:r>
              <a:rPr lang="pt-BR" dirty="0">
                <a:sym typeface="Wingdings" panose="05000000000000000000" pitchFamily="2" charset="2"/>
              </a:rPr>
              <a:t>=</a:t>
            </a:r>
            <a:r>
              <a:rPr lang="pt-BR" dirty="0"/>
              <a:t>&lt;x1,...,</a:t>
            </a:r>
            <a:r>
              <a:rPr lang="pt-BR" dirty="0" err="1"/>
              <a:t>xn</a:t>
            </a:r>
            <a:r>
              <a:rPr lang="pt-BR" dirty="0"/>
              <a:t>&gt;[ ]</a:t>
            </a:r>
            <a:r>
              <a:rPr lang="pt-BR" dirty="0" smtClean="0"/>
              <a:t>)  ou</a:t>
            </a:r>
          </a:p>
          <a:p>
            <a:pPr marL="0" indent="0">
              <a:buNone/>
            </a:pPr>
            <a:r>
              <a:rPr lang="pt-BR" dirty="0" smtClean="0">
                <a:sym typeface="Wingdings" panose="05000000000000000000" pitchFamily="2" charset="2"/>
              </a:rPr>
              <a:t>          (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smtClean="0">
                <a:sym typeface="Wingdings" panose="05000000000000000000" pitchFamily="2" charset="2"/>
              </a:rPr>
              <a:t>1 =&lt; </a:t>
            </a:r>
            <a:r>
              <a:rPr lang="pt-BR" dirty="0" err="1" smtClean="0">
                <a:sym typeface="Wingdings" panose="05000000000000000000" pitchFamily="2" charset="2"/>
              </a:rPr>
              <a:t>pos</a:t>
            </a:r>
            <a:r>
              <a:rPr lang="pt-BR" dirty="0" smtClean="0">
                <a:sym typeface="Wingdings" panose="05000000000000000000" pitchFamily="2" charset="2"/>
              </a:rPr>
              <a:t> &lt;=n  </a:t>
            </a:r>
            <a:r>
              <a:rPr lang="pt-BR" dirty="0" err="1" smtClean="0">
                <a:sym typeface="Wingdings" panose="05000000000000000000" pitchFamily="2" charset="2"/>
              </a:rPr>
              <a:t>lst</a:t>
            </a:r>
            <a:r>
              <a:rPr lang="pt-BR" dirty="0">
                <a:sym typeface="Wingdings" panose="05000000000000000000" pitchFamily="2" charset="2"/>
              </a:rPr>
              <a:t>=</a:t>
            </a:r>
            <a:r>
              <a:rPr lang="pt-BR" dirty="0"/>
              <a:t>&lt;</a:t>
            </a:r>
            <a:r>
              <a:rPr lang="pt-BR" dirty="0" smtClean="0"/>
              <a:t>x1,...,[</a:t>
            </a:r>
            <a:r>
              <a:rPr lang="pt-BR" dirty="0" err="1" smtClean="0"/>
              <a:t>xpos</a:t>
            </a:r>
            <a:r>
              <a:rPr lang="pt-BR" dirty="0" smtClean="0"/>
              <a:t>],...,</a:t>
            </a:r>
            <a:r>
              <a:rPr lang="pt-BR" dirty="0" err="1" smtClean="0"/>
              <a:t>xn</a:t>
            </a:r>
            <a:r>
              <a:rPr lang="pt-BR" dirty="0" smtClean="0"/>
              <a:t>&gt;)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9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TAD Lista: </a:t>
            </a:r>
            <a:r>
              <a:rPr lang="pt-BR" dirty="0" err="1"/>
              <a:t>infoLista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TipoL</a:t>
            </a:r>
            <a:r>
              <a:rPr lang="pt-BR" dirty="0"/>
              <a:t> </a:t>
            </a:r>
            <a:r>
              <a:rPr lang="pt-BR" dirty="0" err="1"/>
              <a:t>infoLista</a:t>
            </a:r>
            <a:r>
              <a:rPr lang="pt-BR" dirty="0"/>
              <a:t>( Lista </a:t>
            </a:r>
            <a:r>
              <a:rPr lang="pt-BR" dirty="0" err="1"/>
              <a:t>lst</a:t>
            </a:r>
            <a:r>
              <a:rPr lang="pt-BR" dirty="0"/>
              <a:t>): retorna o elemento sob o </a:t>
            </a:r>
            <a:r>
              <a:rPr lang="pt-BR" dirty="0" err="1"/>
              <a:t>iterador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 err="1" smtClean="0"/>
              <a:t>pre</a:t>
            </a:r>
            <a:r>
              <a:rPr lang="pt-BR" dirty="0" smtClean="0"/>
              <a:t>: </a:t>
            </a:r>
            <a:r>
              <a:rPr lang="pt-BR" dirty="0" err="1" smtClean="0"/>
              <a:t>lst</a:t>
            </a:r>
            <a:r>
              <a:rPr lang="pt-BR" dirty="0" smtClean="0"/>
              <a:t> = &lt;x1, ... , [xi], ... , </a:t>
            </a:r>
            <a:r>
              <a:rPr lang="pt-BR" dirty="0" err="1" smtClean="0"/>
              <a:t>xn</a:t>
            </a:r>
            <a:r>
              <a:rPr lang="pt-BR" dirty="0" smtClean="0"/>
              <a:t>&gt;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 smtClean="0"/>
              <a:t>: </a:t>
            </a:r>
            <a:r>
              <a:rPr lang="pt-BR" dirty="0" err="1" smtClean="0"/>
              <a:t>infoLista</a:t>
            </a:r>
            <a:r>
              <a:rPr lang="pt-BR" dirty="0" smtClean="0"/>
              <a:t> = xi}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1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TAD Lista: </a:t>
            </a:r>
            <a:r>
              <a:rPr lang="pt-BR" dirty="0" err="1"/>
              <a:t>longLista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longLista</a:t>
            </a:r>
            <a:r>
              <a:rPr lang="pt-BR" dirty="0"/>
              <a:t>( Lista </a:t>
            </a:r>
            <a:r>
              <a:rPr lang="pt-BR" dirty="0" err="1"/>
              <a:t>lst</a:t>
            </a:r>
            <a:r>
              <a:rPr lang="pt-BR" dirty="0"/>
              <a:t>): retorna a quantidade de elementos da lista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 smtClean="0"/>
              <a:t>: </a:t>
            </a:r>
            <a:r>
              <a:rPr lang="pt-BR" dirty="0" err="1" smtClean="0"/>
              <a:t>longfoLista</a:t>
            </a:r>
            <a:r>
              <a:rPr lang="pt-BR" dirty="0" smtClean="0"/>
              <a:t> = n}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0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TAD Lista: </a:t>
            </a:r>
            <a:r>
              <a:rPr lang="pt-BR" dirty="0" err="1"/>
              <a:t>fimLista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fimLista</a:t>
            </a:r>
            <a:r>
              <a:rPr lang="pt-BR" dirty="0"/>
              <a:t>( Lista </a:t>
            </a:r>
            <a:r>
              <a:rPr lang="pt-BR" dirty="0" err="1"/>
              <a:t>lst</a:t>
            </a:r>
            <a:r>
              <a:rPr lang="pt-BR" dirty="0"/>
              <a:t>): retorna verdadeiro se o </a:t>
            </a:r>
            <a:r>
              <a:rPr lang="pt-BR" dirty="0" err="1"/>
              <a:t>iterador</a:t>
            </a:r>
            <a:r>
              <a:rPr lang="pt-BR" dirty="0"/>
              <a:t> estiver indefinido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dirty="0" err="1"/>
              <a:t>pos</a:t>
            </a:r>
            <a:r>
              <a:rPr lang="pt-BR" dirty="0"/>
              <a:t>: </a:t>
            </a:r>
            <a:r>
              <a:rPr lang="pt-BR" dirty="0" smtClean="0"/>
              <a:t>(</a:t>
            </a:r>
            <a:r>
              <a:rPr lang="pt-BR" dirty="0" err="1" smtClean="0"/>
              <a:t>lst</a:t>
            </a:r>
            <a:r>
              <a:rPr lang="pt-BR" dirty="0" smtClean="0"/>
              <a:t>=&lt;</a:t>
            </a:r>
            <a:r>
              <a:rPr lang="pt-BR" dirty="0"/>
              <a:t>x1</a:t>
            </a:r>
            <a:r>
              <a:rPr lang="pt-BR" dirty="0" smtClean="0"/>
              <a:t>,...,</a:t>
            </a:r>
            <a:r>
              <a:rPr lang="pt-BR" dirty="0" err="1" smtClean="0"/>
              <a:t>xn</a:t>
            </a:r>
            <a:r>
              <a:rPr lang="pt-BR" dirty="0" smtClean="0"/>
              <a:t>&gt;[ ])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sym typeface="Wingdings" panose="05000000000000000000" pitchFamily="2" charset="2"/>
              </a:rPr>
              <a:t>fimLista</a:t>
            </a:r>
            <a:r>
              <a:rPr lang="pt-BR" dirty="0" smtClean="0">
                <a:sym typeface="Wingdings" panose="05000000000000000000" pitchFamily="2" charset="2"/>
              </a:rPr>
              <a:t> = TRUE</a:t>
            </a:r>
            <a:r>
              <a:rPr lang="pt-BR" dirty="0" smtClean="0"/>
              <a:t> ou</a:t>
            </a:r>
          </a:p>
          <a:p>
            <a:pPr marL="0" indent="0">
              <a:buNone/>
            </a:pPr>
            <a:r>
              <a:rPr lang="pt-BR" dirty="0" smtClean="0"/>
              <a:t>          (</a:t>
            </a:r>
            <a:r>
              <a:rPr lang="pt-BR" dirty="0" err="1" smtClean="0"/>
              <a:t>lst</a:t>
            </a:r>
            <a:r>
              <a:rPr lang="pt-BR" dirty="0" smtClean="0"/>
              <a:t>=&lt;</a:t>
            </a:r>
            <a:r>
              <a:rPr lang="pt-BR" dirty="0"/>
              <a:t>x1</a:t>
            </a:r>
            <a:r>
              <a:rPr lang="pt-BR" dirty="0" smtClean="0"/>
              <a:t>,...,[xi],...</a:t>
            </a:r>
            <a:r>
              <a:rPr lang="pt-BR" dirty="0" err="1" smtClean="0"/>
              <a:t>xn</a:t>
            </a:r>
            <a:r>
              <a:rPr lang="pt-BR" dirty="0" smtClean="0"/>
              <a:t>&gt;)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sym typeface="Wingdings" panose="05000000000000000000" pitchFamily="2" charset="2"/>
              </a:rPr>
              <a:t>fimLista</a:t>
            </a:r>
            <a:r>
              <a:rPr lang="pt-BR" dirty="0" smtClean="0">
                <a:sym typeface="Wingdings" panose="05000000000000000000" pitchFamily="2" charset="2"/>
              </a:rPr>
              <a:t> = FALSE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TAD 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Lista </a:t>
            </a:r>
            <a:r>
              <a:rPr lang="pt-BR" dirty="0" err="1" smtClean="0"/>
              <a:t>inicLista</a:t>
            </a:r>
            <a:r>
              <a:rPr lang="pt-BR" dirty="0" smtClean="0"/>
              <a:t>( </a:t>
            </a:r>
            <a:r>
              <a:rPr lang="pt-BR" dirty="0" err="1" smtClean="0"/>
              <a:t>void</a:t>
            </a:r>
            <a:r>
              <a:rPr lang="pt-BR" dirty="0" smtClean="0"/>
              <a:t> )</a:t>
            </a:r>
            <a:r>
              <a:rPr lang="pt-BR" dirty="0"/>
              <a:t> </a:t>
            </a:r>
            <a:r>
              <a:rPr lang="pt-BR" dirty="0" smtClean="0"/>
              <a:t>: cria e retorna uma lista vazia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anxLista</a:t>
            </a:r>
            <a:r>
              <a:rPr lang="pt-BR" dirty="0" smtClean="0"/>
              <a:t>( Lista </a:t>
            </a:r>
            <a:r>
              <a:rPr lang="pt-BR" dirty="0" err="1" smtClean="0"/>
              <a:t>lst</a:t>
            </a:r>
            <a:r>
              <a:rPr lang="pt-BR" dirty="0" smtClean="0"/>
              <a:t>, </a:t>
            </a:r>
            <a:r>
              <a:rPr lang="pt-BR" dirty="0" err="1" smtClean="0"/>
              <a:t>TipoL</a:t>
            </a:r>
            <a:r>
              <a:rPr lang="pt-BR" dirty="0" smtClean="0"/>
              <a:t> </a:t>
            </a:r>
            <a:r>
              <a:rPr lang="pt-BR" dirty="0" err="1" smtClean="0"/>
              <a:t>elem</a:t>
            </a:r>
            <a:r>
              <a:rPr lang="pt-BR" dirty="0" smtClean="0"/>
              <a:t>): adiciona um elemento depois do </a:t>
            </a:r>
            <a:r>
              <a:rPr lang="pt-BR" dirty="0" err="1" smtClean="0"/>
              <a:t>iterador</a:t>
            </a:r>
            <a:endParaRPr lang="pt-BR" dirty="0" smtClean="0"/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insLista</a:t>
            </a:r>
            <a:r>
              <a:rPr lang="pt-BR" dirty="0"/>
              <a:t> ( Lista </a:t>
            </a:r>
            <a:r>
              <a:rPr lang="pt-BR" dirty="0" err="1"/>
              <a:t>lst</a:t>
            </a:r>
            <a:r>
              <a:rPr lang="pt-BR" dirty="0"/>
              <a:t>, </a:t>
            </a:r>
            <a:r>
              <a:rPr lang="pt-BR" dirty="0" err="1"/>
              <a:t>TipoL</a:t>
            </a:r>
            <a:r>
              <a:rPr lang="pt-BR" dirty="0"/>
              <a:t> </a:t>
            </a:r>
            <a:r>
              <a:rPr lang="pt-BR" dirty="0" err="1"/>
              <a:t>elem</a:t>
            </a:r>
            <a:r>
              <a:rPr lang="pt-BR" dirty="0"/>
              <a:t>): adiciona um elemento </a:t>
            </a:r>
            <a:r>
              <a:rPr lang="pt-BR" dirty="0" smtClean="0"/>
              <a:t>antes do </a:t>
            </a:r>
            <a:r>
              <a:rPr lang="pt-BR" dirty="0" err="1" smtClean="0"/>
              <a:t>iterador</a:t>
            </a:r>
            <a:endParaRPr lang="pt-BR" dirty="0" smtClean="0"/>
          </a:p>
          <a:p>
            <a:r>
              <a:rPr lang="pt-BR" dirty="0" err="1"/>
              <a:t>v</a:t>
            </a:r>
            <a:r>
              <a:rPr lang="pt-BR" dirty="0" err="1" smtClean="0"/>
              <a:t>oid</a:t>
            </a:r>
            <a:r>
              <a:rPr lang="pt-BR" dirty="0" smtClean="0"/>
              <a:t> </a:t>
            </a:r>
            <a:r>
              <a:rPr lang="pt-BR" dirty="0" err="1" smtClean="0"/>
              <a:t>elimLista</a:t>
            </a:r>
            <a:r>
              <a:rPr lang="pt-BR" dirty="0" smtClean="0"/>
              <a:t>( Lista </a:t>
            </a:r>
            <a:r>
              <a:rPr lang="pt-BR" dirty="0" err="1" smtClean="0"/>
              <a:t>lst</a:t>
            </a:r>
            <a:r>
              <a:rPr lang="pt-BR" dirty="0" smtClean="0"/>
              <a:t>): elimina o elemento que está sob o </a:t>
            </a:r>
            <a:r>
              <a:rPr lang="pt-BR" dirty="0" err="1" smtClean="0"/>
              <a:t>iterador</a:t>
            </a:r>
            <a:endParaRPr lang="pt-BR" dirty="0" smtClean="0"/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primLista</a:t>
            </a:r>
            <a:r>
              <a:rPr lang="pt-BR" dirty="0" smtClean="0"/>
              <a:t>(Lista </a:t>
            </a:r>
            <a:r>
              <a:rPr lang="pt-BR" dirty="0" err="1" smtClean="0"/>
              <a:t>lst</a:t>
            </a:r>
            <a:r>
              <a:rPr lang="pt-BR" dirty="0" smtClean="0"/>
              <a:t>): coloca o </a:t>
            </a:r>
            <a:r>
              <a:rPr lang="pt-BR" dirty="0" err="1" smtClean="0"/>
              <a:t>iterador</a:t>
            </a:r>
            <a:r>
              <a:rPr lang="pt-BR" dirty="0" smtClean="0"/>
              <a:t> sobre o primeiro elemento da lista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ultLista</a:t>
            </a:r>
            <a:r>
              <a:rPr lang="pt-BR" dirty="0" smtClean="0"/>
              <a:t>(Lista </a:t>
            </a:r>
            <a:r>
              <a:rPr lang="pt-BR" dirty="0" err="1" smtClean="0"/>
              <a:t>lst</a:t>
            </a:r>
            <a:r>
              <a:rPr lang="pt-BR" dirty="0" smtClean="0"/>
              <a:t>) : coloca o </a:t>
            </a:r>
            <a:r>
              <a:rPr lang="pt-BR" dirty="0" err="1" smtClean="0"/>
              <a:t>iterador</a:t>
            </a:r>
            <a:r>
              <a:rPr lang="pt-BR" dirty="0" smtClean="0"/>
              <a:t> sobre o </a:t>
            </a:r>
            <a:r>
              <a:rPr lang="pt-BR" dirty="0" err="1" smtClean="0"/>
              <a:t>útlimo</a:t>
            </a:r>
            <a:r>
              <a:rPr lang="pt-BR" dirty="0" smtClean="0"/>
              <a:t> elemento da 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952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TAD 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segLista</a:t>
            </a:r>
            <a:r>
              <a:rPr lang="pt-BR" dirty="0" smtClean="0"/>
              <a:t>( Lista </a:t>
            </a:r>
            <a:r>
              <a:rPr lang="pt-BR" dirty="0" err="1" smtClean="0"/>
              <a:t>lst</a:t>
            </a:r>
            <a:r>
              <a:rPr lang="pt-BR" dirty="0" smtClean="0"/>
              <a:t> )</a:t>
            </a:r>
            <a:r>
              <a:rPr lang="pt-BR" dirty="0"/>
              <a:t> </a:t>
            </a:r>
            <a:r>
              <a:rPr lang="pt-BR" dirty="0" smtClean="0"/>
              <a:t>: avança o </a:t>
            </a:r>
            <a:r>
              <a:rPr lang="pt-BR" dirty="0" err="1" smtClean="0"/>
              <a:t>iterador</a:t>
            </a:r>
            <a:r>
              <a:rPr lang="pt-BR" dirty="0" smtClean="0"/>
              <a:t> uma posição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posLista</a:t>
            </a:r>
            <a:r>
              <a:rPr lang="pt-BR" dirty="0" smtClean="0"/>
              <a:t>( Lista </a:t>
            </a:r>
            <a:r>
              <a:rPr lang="pt-BR" dirty="0" err="1" smtClean="0"/>
              <a:t>lst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pos</a:t>
            </a:r>
            <a:r>
              <a:rPr lang="pt-BR" dirty="0" smtClean="0"/>
              <a:t>): coloca o </a:t>
            </a:r>
            <a:r>
              <a:rPr lang="pt-BR" dirty="0" err="1" smtClean="0"/>
              <a:t>iterador</a:t>
            </a:r>
            <a:r>
              <a:rPr lang="pt-BR" dirty="0" smtClean="0"/>
              <a:t> sobre a posição </a:t>
            </a:r>
            <a:r>
              <a:rPr lang="pt-BR" dirty="0" err="1" smtClean="0"/>
              <a:t>pos</a:t>
            </a:r>
            <a:endParaRPr lang="pt-BR" dirty="0" smtClean="0"/>
          </a:p>
          <a:p>
            <a:r>
              <a:rPr lang="pt-BR" dirty="0" err="1" smtClean="0"/>
              <a:t>TipoL</a:t>
            </a:r>
            <a:r>
              <a:rPr lang="pt-BR" dirty="0" smtClean="0"/>
              <a:t> </a:t>
            </a:r>
            <a:r>
              <a:rPr lang="pt-BR" dirty="0" err="1" smtClean="0"/>
              <a:t>infoLista</a:t>
            </a:r>
            <a:r>
              <a:rPr lang="pt-BR" dirty="0" smtClean="0"/>
              <a:t>( Lista </a:t>
            </a:r>
            <a:r>
              <a:rPr lang="pt-BR" dirty="0" err="1" smtClean="0"/>
              <a:t>lst</a:t>
            </a:r>
            <a:r>
              <a:rPr lang="pt-BR" dirty="0" smtClean="0"/>
              <a:t>): retorna o elemento sob o </a:t>
            </a:r>
            <a:r>
              <a:rPr lang="pt-BR" dirty="0" err="1" smtClean="0"/>
              <a:t>iterador</a:t>
            </a:r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longLista</a:t>
            </a:r>
            <a:r>
              <a:rPr lang="pt-BR" dirty="0" smtClean="0"/>
              <a:t>( Lista </a:t>
            </a:r>
            <a:r>
              <a:rPr lang="pt-BR" dirty="0" err="1" smtClean="0"/>
              <a:t>lst</a:t>
            </a:r>
            <a:r>
              <a:rPr lang="pt-BR" dirty="0" smtClean="0"/>
              <a:t>): retorna a quantidade de elementos da lista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fimLista</a:t>
            </a:r>
            <a:r>
              <a:rPr lang="pt-BR" dirty="0" smtClean="0"/>
              <a:t>( Lista </a:t>
            </a:r>
            <a:r>
              <a:rPr lang="pt-BR" dirty="0" err="1" smtClean="0"/>
              <a:t>lst</a:t>
            </a:r>
            <a:r>
              <a:rPr lang="pt-BR" dirty="0" smtClean="0"/>
              <a:t>): retorna verdadeiro se o </a:t>
            </a:r>
            <a:r>
              <a:rPr lang="pt-BR" dirty="0" err="1" smtClean="0"/>
              <a:t>iterador</a:t>
            </a:r>
            <a:r>
              <a:rPr lang="pt-BR" dirty="0" smtClean="0"/>
              <a:t> estiver indefinido</a:t>
            </a:r>
          </a:p>
        </p:txBody>
      </p:sp>
    </p:spTree>
    <p:extLst>
      <p:ext uri="{BB962C8B-B14F-4D97-AF65-F5344CB8AC3E}">
        <p14:creationId xmlns:p14="http://schemas.microsoft.com/office/powerpoint/2010/main" val="18691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define o </a:t>
            </a:r>
            <a:r>
              <a:rPr lang="pt-BR" b="1" dirty="0" err="1" smtClean="0">
                <a:solidFill>
                  <a:schemeClr val="accent5"/>
                </a:solidFill>
              </a:rPr>
              <a:t>iterador</a:t>
            </a:r>
            <a:r>
              <a:rPr lang="pt-BR" dirty="0" smtClean="0"/>
              <a:t> de uma lista como o </a:t>
            </a:r>
            <a:r>
              <a:rPr lang="pt-BR" b="1" dirty="0" smtClean="0">
                <a:solidFill>
                  <a:schemeClr val="accent5"/>
                </a:solidFill>
              </a:rPr>
              <a:t>lugar</a:t>
            </a:r>
            <a:r>
              <a:rPr lang="pt-BR" dirty="0" smtClean="0"/>
              <a:t> da sequencia sobre a qual serão realizadas as operações que se aplicam ao objeto abstrato.</a:t>
            </a:r>
          </a:p>
          <a:p>
            <a:endParaRPr lang="pt-BR" dirty="0"/>
          </a:p>
          <a:p>
            <a:r>
              <a:rPr lang="pt-BR" b="1" dirty="0" smtClean="0">
                <a:solidFill>
                  <a:schemeClr val="accent2"/>
                </a:solidFill>
              </a:rPr>
              <a:t>Lista com 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 definido </a:t>
            </a:r>
            <a:r>
              <a:rPr lang="pt-BR" dirty="0" smtClean="0"/>
              <a:t>( </a:t>
            </a:r>
            <a:r>
              <a:rPr lang="pt-BR" dirty="0" err="1" smtClean="0"/>
              <a:t>iterador</a:t>
            </a:r>
            <a:r>
              <a:rPr lang="pt-BR" dirty="0" smtClean="0"/>
              <a:t> aponta para um elemento da lista): </a:t>
            </a:r>
          </a:p>
          <a:p>
            <a:endParaRPr lang="pt-BR" dirty="0"/>
          </a:p>
          <a:p>
            <a:r>
              <a:rPr lang="pt-BR" dirty="0" smtClean="0"/>
              <a:t>&lt; e1, e2, ..., [ei], ..., </a:t>
            </a:r>
            <a:r>
              <a:rPr lang="pt-BR" dirty="0" err="1" smtClean="0"/>
              <a:t>en</a:t>
            </a:r>
            <a:r>
              <a:rPr lang="pt-BR" dirty="0" smtClean="0"/>
              <a:t>&gt;</a:t>
            </a:r>
          </a:p>
          <a:p>
            <a:r>
              <a:rPr lang="pt-BR" dirty="0"/>
              <a:t> </a:t>
            </a:r>
            <a:r>
              <a:rPr lang="pt-BR" dirty="0" smtClean="0"/>
              <a:t>    1    2           i           n</a:t>
            </a:r>
          </a:p>
        </p:txBody>
      </p:sp>
    </p:spTree>
    <p:extLst>
      <p:ext uri="{BB962C8B-B14F-4D97-AF65-F5344CB8AC3E}">
        <p14:creationId xmlns:p14="http://schemas.microsoft.com/office/powerpoint/2010/main" val="40550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Lista vazia</a:t>
            </a:r>
            <a:r>
              <a:rPr lang="pt-BR" dirty="0" smtClean="0"/>
              <a:t>: o </a:t>
            </a:r>
            <a:r>
              <a:rPr lang="pt-BR" b="1" dirty="0" err="1" smtClean="0">
                <a:solidFill>
                  <a:schemeClr val="accent5"/>
                </a:solidFill>
              </a:rPr>
              <a:t>iterador</a:t>
            </a:r>
            <a:r>
              <a:rPr lang="pt-BR" dirty="0" smtClean="0"/>
              <a:t> está indefinido: não aponta para ninguém (NULL).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&lt;  &gt; [ ]</a:t>
            </a:r>
          </a:p>
        </p:txBody>
      </p:sp>
    </p:spTree>
    <p:extLst>
      <p:ext uri="{BB962C8B-B14F-4D97-AF65-F5344CB8AC3E}">
        <p14:creationId xmlns:p14="http://schemas.microsoft.com/office/powerpoint/2010/main" val="25775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Lista com o </a:t>
            </a:r>
            <a:r>
              <a:rPr lang="pt-BR" b="1" dirty="0" err="1" smtClean="0">
                <a:solidFill>
                  <a:schemeClr val="accent2"/>
                </a:solidFill>
              </a:rPr>
              <a:t>iterador</a:t>
            </a:r>
            <a:r>
              <a:rPr lang="pt-BR" b="1" dirty="0" smtClean="0">
                <a:solidFill>
                  <a:schemeClr val="accent2"/>
                </a:solidFill>
              </a:rPr>
              <a:t> indefinido </a:t>
            </a:r>
            <a:r>
              <a:rPr lang="pt-BR" dirty="0" smtClean="0"/>
              <a:t>( </a:t>
            </a:r>
            <a:r>
              <a:rPr lang="pt-BR" dirty="0" err="1" smtClean="0"/>
              <a:t>iterador</a:t>
            </a:r>
            <a:r>
              <a:rPr lang="pt-BR" dirty="0" smtClean="0"/>
              <a:t> NÂO aponta para um elemento da lista): </a:t>
            </a:r>
          </a:p>
          <a:p>
            <a:endParaRPr lang="pt-BR" dirty="0"/>
          </a:p>
          <a:p>
            <a:r>
              <a:rPr lang="pt-BR" dirty="0" smtClean="0"/>
              <a:t>&lt; e1, e2, ..., ei, ..., </a:t>
            </a:r>
            <a:r>
              <a:rPr lang="pt-BR" dirty="0" err="1" smtClean="0"/>
              <a:t>en</a:t>
            </a:r>
            <a:r>
              <a:rPr lang="pt-BR" dirty="0" smtClean="0"/>
              <a:t>&gt; [ ]</a:t>
            </a:r>
          </a:p>
          <a:p>
            <a:r>
              <a:rPr lang="pt-BR" dirty="0"/>
              <a:t> </a:t>
            </a:r>
            <a:r>
              <a:rPr lang="pt-BR" dirty="0" smtClean="0"/>
              <a:t>    1    2           i           n</a:t>
            </a:r>
          </a:p>
        </p:txBody>
      </p:sp>
    </p:spTree>
    <p:extLst>
      <p:ext uri="{BB962C8B-B14F-4D97-AF65-F5344CB8AC3E}">
        <p14:creationId xmlns:p14="http://schemas.microsoft.com/office/powerpoint/2010/main" val="5427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Lista vazia</a:t>
            </a:r>
            <a:r>
              <a:rPr lang="pt-BR" dirty="0" smtClean="0"/>
              <a:t>: o </a:t>
            </a:r>
            <a:r>
              <a:rPr lang="pt-BR" b="1" dirty="0" err="1" smtClean="0">
                <a:solidFill>
                  <a:schemeClr val="accent5"/>
                </a:solidFill>
              </a:rPr>
              <a:t>iterador</a:t>
            </a:r>
            <a:r>
              <a:rPr lang="pt-BR" dirty="0" smtClean="0"/>
              <a:t> está indefinido: não aponta para ninguém (NULL). Primeiro e Ultimo também estão indefinidos (NULL).</a:t>
            </a:r>
          </a:p>
          <a:p>
            <a:r>
              <a:rPr lang="pt-BR" dirty="0" err="1" smtClean="0"/>
              <a:t>lst</a:t>
            </a:r>
            <a:r>
              <a:rPr lang="pt-BR" dirty="0" smtClean="0"/>
              <a:t> = &lt;  &gt; [ ]</a:t>
            </a:r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121624" y="4124123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121624" y="442437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21624" y="4724625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21624" y="503852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38483" y="4089582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38482" y="4409185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38481" y="4678166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ultimo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38480" y="4969443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98290" y="3375783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14" name="Conector angulado 13"/>
          <p:cNvCxnSpPr>
            <a:stCxn id="12" idx="3"/>
          </p:cNvCxnSpPr>
          <p:nvPr/>
        </p:nvCxnSpPr>
        <p:spPr>
          <a:xfrm>
            <a:off x="3848663" y="3560449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4913194" y="4458913"/>
            <a:ext cx="368490" cy="265711"/>
            <a:chOff x="4722126" y="3885708"/>
            <a:chExt cx="354249" cy="218726"/>
          </a:xfrm>
        </p:grpSpPr>
        <p:cxnSp>
          <p:nvCxnSpPr>
            <p:cNvPr id="29" name="Conector reto 28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4904530" y="4806772"/>
            <a:ext cx="368490" cy="265711"/>
            <a:chOff x="4722126" y="3885708"/>
            <a:chExt cx="354249" cy="218726"/>
          </a:xfrm>
        </p:grpSpPr>
        <p:cxnSp>
          <p:nvCxnSpPr>
            <p:cNvPr id="38" name="Conector reto 37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4887970" y="5197121"/>
            <a:ext cx="368490" cy="265711"/>
            <a:chOff x="4722126" y="3885708"/>
            <a:chExt cx="354249" cy="218726"/>
          </a:xfrm>
        </p:grpSpPr>
        <p:cxnSp>
          <p:nvCxnSpPr>
            <p:cNvPr id="44" name="Conector reto 43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0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Lista com o </a:t>
            </a:r>
            <a:r>
              <a:rPr lang="pt-BR" b="1" dirty="0" err="1">
                <a:solidFill>
                  <a:schemeClr val="accent2"/>
                </a:solidFill>
              </a:rPr>
              <a:t>iterador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smtClean="0">
                <a:solidFill>
                  <a:schemeClr val="accent2"/>
                </a:solidFill>
              </a:rPr>
              <a:t>definido </a:t>
            </a:r>
            <a:r>
              <a:rPr lang="pt-BR" dirty="0"/>
              <a:t>( </a:t>
            </a:r>
            <a:r>
              <a:rPr lang="pt-BR" dirty="0" err="1"/>
              <a:t>iterador</a:t>
            </a:r>
            <a:r>
              <a:rPr lang="pt-BR" dirty="0"/>
              <a:t> </a:t>
            </a:r>
            <a:r>
              <a:rPr lang="pt-BR" dirty="0" smtClean="0"/>
              <a:t>aponta </a:t>
            </a:r>
            <a:r>
              <a:rPr lang="pt-BR" dirty="0"/>
              <a:t>para um elemento da lista</a:t>
            </a:r>
            <a:r>
              <a:rPr lang="pt-BR" dirty="0" smtClean="0"/>
              <a:t>). Primeiro aponta para o 1º nó </a:t>
            </a:r>
            <a:r>
              <a:rPr lang="pt-BR" dirty="0"/>
              <a:t>e </a:t>
            </a:r>
            <a:r>
              <a:rPr lang="pt-BR" dirty="0" smtClean="0"/>
              <a:t>Ultimo para o ultimo nó.</a:t>
            </a:r>
          </a:p>
          <a:p>
            <a:r>
              <a:rPr lang="pt-BR" dirty="0" err="1" smtClean="0"/>
              <a:t>lst</a:t>
            </a:r>
            <a:r>
              <a:rPr lang="pt-BR" dirty="0" smtClean="0"/>
              <a:t> = &lt; x1,...,[xi],...</a:t>
            </a:r>
            <a:r>
              <a:rPr lang="pt-BR" dirty="0" err="1" smtClean="0"/>
              <a:t>xn</a:t>
            </a:r>
            <a:r>
              <a:rPr lang="pt-BR" dirty="0" smtClean="0"/>
              <a:t> &gt;</a:t>
            </a:r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121624" y="4124123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121624" y="442437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21624" y="4724625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21624" y="5038524"/>
            <a:ext cx="791570" cy="3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38483" y="4089582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longitude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38482" y="4409185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38481" y="4678166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ultimo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38480" y="4969443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398290" y="3375783"/>
            <a:ext cx="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lst</a:t>
            </a:r>
            <a:endParaRPr lang="pt-BR" dirty="0"/>
          </a:p>
        </p:txBody>
      </p:sp>
      <p:cxnSp>
        <p:nvCxnSpPr>
          <p:cNvPr id="14" name="Conector angulado 13"/>
          <p:cNvCxnSpPr>
            <a:stCxn id="12" idx="3"/>
          </p:cNvCxnSpPr>
          <p:nvPr/>
        </p:nvCxnSpPr>
        <p:spPr>
          <a:xfrm>
            <a:off x="3848663" y="3560449"/>
            <a:ext cx="764280" cy="407199"/>
          </a:xfrm>
          <a:prstGeom prst="bentConnector3">
            <a:avLst>
              <a:gd name="adj1" fmla="val 9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882185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x1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126406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xi-1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>
          <a:xfrm>
            <a:off x="8288741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xi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10823068" y="5704764"/>
            <a:ext cx="641445" cy="36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xn</a:t>
            </a:r>
            <a:endParaRPr lang="pt-BR" dirty="0"/>
          </a:p>
        </p:txBody>
      </p:sp>
      <p:grpSp>
        <p:nvGrpSpPr>
          <p:cNvPr id="51" name="Grupo 50"/>
          <p:cNvGrpSpPr/>
          <p:nvPr/>
        </p:nvGrpSpPr>
        <p:grpSpPr>
          <a:xfrm>
            <a:off x="11464513" y="5889009"/>
            <a:ext cx="368490" cy="265711"/>
            <a:chOff x="4722126" y="3885708"/>
            <a:chExt cx="354249" cy="218726"/>
          </a:xfrm>
        </p:grpSpPr>
        <p:cxnSp>
          <p:nvCxnSpPr>
            <p:cNvPr id="52" name="Conector reto 51"/>
            <p:cNvCxnSpPr/>
            <p:nvPr/>
          </p:nvCxnSpPr>
          <p:spPr>
            <a:xfrm>
              <a:off x="4834902" y="402027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4722126" y="3885708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4944655" y="3886727"/>
              <a:ext cx="3024" cy="15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4837176" y="4063490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4850822" y="4104434"/>
              <a:ext cx="225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de seta reta 15"/>
          <p:cNvCxnSpPr>
            <a:stCxn id="13" idx="3"/>
            <a:endCxn id="33" idx="1"/>
          </p:cNvCxnSpPr>
          <p:nvPr/>
        </p:nvCxnSpPr>
        <p:spPr>
          <a:xfrm>
            <a:off x="6523630" y="5889009"/>
            <a:ext cx="602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33" idx="3"/>
            <a:endCxn id="49" idx="1"/>
          </p:cNvCxnSpPr>
          <p:nvPr/>
        </p:nvCxnSpPr>
        <p:spPr>
          <a:xfrm>
            <a:off x="7767851" y="588900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8930186" y="588900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9650437" y="5889009"/>
            <a:ext cx="50643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10302178" y="5889009"/>
            <a:ext cx="520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" idx="3"/>
          </p:cNvCxnSpPr>
          <p:nvPr/>
        </p:nvCxnSpPr>
        <p:spPr>
          <a:xfrm>
            <a:off x="4913194" y="4574500"/>
            <a:ext cx="1289713" cy="84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202900" y="4567748"/>
            <a:ext cx="1" cy="1129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4887970" y="4894750"/>
            <a:ext cx="6255820" cy="216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11143789" y="4915793"/>
            <a:ext cx="1" cy="7712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886357" y="5162294"/>
            <a:ext cx="3723106" cy="327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8597088" y="5184159"/>
            <a:ext cx="1" cy="4789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typedef</a:t>
            </a:r>
            <a:r>
              <a:rPr lang="pt-BR" dirty="0" smtClean="0"/>
              <a:t>: </a:t>
            </a:r>
            <a:r>
              <a:rPr lang="pt-BR" dirty="0" err="1" smtClean="0"/>
              <a:t>ListaNo</a:t>
            </a:r>
            <a:r>
              <a:rPr lang="pt-BR" dirty="0" smtClean="0"/>
              <a:t>, </a:t>
            </a:r>
            <a:r>
              <a:rPr lang="pt-BR" dirty="0" err="1" smtClean="0"/>
              <a:t>pListaNo</a:t>
            </a:r>
            <a:r>
              <a:rPr lang="pt-BR" dirty="0" smtClean="0"/>
              <a:t>, </a:t>
            </a:r>
            <a:r>
              <a:rPr lang="pt-BR" dirty="0" err="1" smtClean="0"/>
              <a:t>Tlista</a:t>
            </a:r>
            <a:r>
              <a:rPr lang="pt-BR" dirty="0" smtClean="0"/>
              <a:t>, 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TipoL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/>
              <a:t>t</a:t>
            </a:r>
            <a:r>
              <a:rPr lang="pt-BR" dirty="0" err="1" smtClean="0"/>
              <a:t>ypedef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struct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ListaNo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TipoL</a:t>
            </a:r>
            <a:r>
              <a:rPr lang="pt-BR" dirty="0" smtClean="0"/>
              <a:t> </a:t>
            </a:r>
            <a:r>
              <a:rPr lang="pt-BR" dirty="0" err="1" smtClean="0"/>
              <a:t>info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smtClean="0"/>
              <a:t>ListaNo</a:t>
            </a:r>
            <a:r>
              <a:rPr lang="pt-BR" dirty="0" smtClean="0"/>
              <a:t> *</a:t>
            </a:r>
            <a:r>
              <a:rPr lang="pt-BR" dirty="0" err="1" smtClean="0"/>
              <a:t>prox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} *</a:t>
            </a:r>
            <a:r>
              <a:rPr lang="pt-BR" dirty="0" err="1" smtClean="0"/>
              <a:t>pListaNo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pListaNo</a:t>
            </a:r>
            <a:r>
              <a:rPr lang="pt-BR" dirty="0" smtClean="0"/>
              <a:t> primeiro, ultimo, </a:t>
            </a:r>
            <a:r>
              <a:rPr lang="pt-BR" dirty="0" err="1" smtClean="0"/>
              <a:t>iterador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longitude;</a:t>
            </a:r>
          </a:p>
          <a:p>
            <a:pPr marL="0" indent="0">
              <a:buNone/>
            </a:pPr>
            <a:r>
              <a:rPr lang="pt-BR" dirty="0" smtClean="0"/>
              <a:t>} </a:t>
            </a:r>
            <a:r>
              <a:rPr lang="pt-BR" b="1" dirty="0" err="1" smtClean="0">
                <a:solidFill>
                  <a:srgbClr val="FF0000"/>
                </a:solidFill>
              </a:rPr>
              <a:t>Tlista</a:t>
            </a:r>
            <a:r>
              <a:rPr lang="pt-BR" dirty="0" smtClean="0"/>
              <a:t>, * </a:t>
            </a:r>
            <a:r>
              <a:rPr lang="pt-BR" b="1" dirty="0" smtClean="0">
                <a:solidFill>
                  <a:srgbClr val="FF0000"/>
                </a:solidFill>
              </a:rPr>
              <a:t>Lista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3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1065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do Office</vt:lpstr>
      <vt:lpstr>Funções do TAD Lista</vt:lpstr>
      <vt:lpstr>Funções do TAD Lista</vt:lpstr>
      <vt:lpstr>Funções do TAD Lista</vt:lpstr>
      <vt:lpstr>Notação</vt:lpstr>
      <vt:lpstr>Notação</vt:lpstr>
      <vt:lpstr>Notação</vt:lpstr>
      <vt:lpstr>Notação</vt:lpstr>
      <vt:lpstr>Notação</vt:lpstr>
      <vt:lpstr>typedef: ListaNo, pListaNo, Tlista, Lista</vt:lpstr>
      <vt:lpstr>Funções do TAD Lista: inicLista  e anxLista</vt:lpstr>
      <vt:lpstr>Funções do TAD Lista: insLista</vt:lpstr>
      <vt:lpstr>Funções do TAD Lista: elimLista</vt:lpstr>
      <vt:lpstr>Funções do TAD Lista: primLista</vt:lpstr>
      <vt:lpstr>Funções do TAD Lista: ultLista</vt:lpstr>
      <vt:lpstr>Funções do TAD Lista: segLista</vt:lpstr>
      <vt:lpstr>Funções do TAD Lista: posLista</vt:lpstr>
      <vt:lpstr>Funções do TAD Lista: infoLista</vt:lpstr>
      <vt:lpstr>Funções do TAD Lista: longLista</vt:lpstr>
      <vt:lpstr>Funções do TAD Lista: fimLista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Ribeiro</dc:creator>
  <cp:lastModifiedBy>Saulo Ribeiro</cp:lastModifiedBy>
  <cp:revision>317</cp:revision>
  <dcterms:created xsi:type="dcterms:W3CDTF">2014-02-18T22:03:04Z</dcterms:created>
  <dcterms:modified xsi:type="dcterms:W3CDTF">2016-03-25T13:38:28Z</dcterms:modified>
</cp:coreProperties>
</file>