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77" r:id="rId5"/>
    <p:sldId id="260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6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5" name="ShockwaveFlash2" r:id="rId2" imgW="1828800" imgH="1828800"/>
        </mc:Choice>
        <mc:Fallback>
          <p:control name="ShockwaveFlash2" r:id="rId2" imgW="1828800" imgH="1828800">
            <p:pic>
              <p:nvPicPr>
                <p:cNvPr id="7" name="ShockwaveFlash2"/>
                <p:cNvPicPr>
                  <a:picLocks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740900" y="474663"/>
                  <a:ext cx="1612900" cy="922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9083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4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5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9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CE32-E805-4F51-981E-BECB94E410F1}" type="datetimeFigureOut">
              <a:rPr lang="pt-BR" smtClean="0"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AEEB-A44C-4879-A9BB-BA89DDF94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4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Funções do TAD Pilha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D.Sc</a:t>
            </a:r>
            <a:r>
              <a:rPr lang="pt-BR" dirty="0" smtClean="0"/>
              <a:t>. Saulo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3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TipoP</a:t>
            </a:r>
            <a:r>
              <a:rPr lang="pt-BR" dirty="0"/>
              <a:t> </a:t>
            </a:r>
            <a:r>
              <a:rPr lang="pt-BR" dirty="0" err="1"/>
              <a:t>infoPilha</a:t>
            </a:r>
            <a:r>
              <a:rPr lang="pt-BR" dirty="0"/>
              <a:t>(Pilha p): retorna o elemento que está no topo da pilha</a:t>
            </a:r>
          </a:p>
          <a:p>
            <a:r>
              <a:rPr lang="pt-BR" dirty="0" err="1" smtClean="0"/>
              <a:t>Pre</a:t>
            </a:r>
            <a:r>
              <a:rPr lang="pt-BR" dirty="0" smtClean="0"/>
              <a:t>: n &gt; 0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infoPilha</a:t>
            </a:r>
            <a:r>
              <a:rPr lang="pt-BR" dirty="0" smtClean="0"/>
              <a:t> = e1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982840" y="2390511"/>
            <a:ext cx="2606724" cy="708371"/>
            <a:chOff x="3888771" y="3839484"/>
            <a:chExt cx="2606724" cy="708371"/>
          </a:xfrm>
        </p:grpSpPr>
        <p:sp>
          <p:nvSpPr>
            <p:cNvPr id="5" name="Meio-quadro 4"/>
            <p:cNvSpPr/>
            <p:nvPr/>
          </p:nvSpPr>
          <p:spPr>
            <a:xfrm rot="10800000">
              <a:off x="3888772" y="4206661"/>
              <a:ext cx="2606723" cy="341194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Meio-quadro 5"/>
            <p:cNvSpPr/>
            <p:nvPr/>
          </p:nvSpPr>
          <p:spPr>
            <a:xfrm rot="10800000" flipV="1">
              <a:off x="3888771" y="3839484"/>
              <a:ext cx="2606723" cy="70837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e1 e2 ... </a:t>
              </a:r>
              <a:r>
                <a:rPr lang="pt-BR" b="1" dirty="0" err="1" smtClean="0">
                  <a:solidFill>
                    <a:schemeClr val="tx1"/>
                  </a:solidFill>
                </a:rPr>
                <a:t>en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vaziaPilha</a:t>
            </a:r>
            <a:r>
              <a:rPr lang="pt-BR" dirty="0"/>
              <a:t>(Pilha p) : retorna verdadeiro se a pilha está vazia e falso caso contrário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vaziaPilha</a:t>
            </a:r>
            <a:r>
              <a:rPr lang="pt-BR" dirty="0" smtClean="0"/>
              <a:t> = (p = { })</a:t>
            </a:r>
          </a:p>
        </p:txBody>
      </p:sp>
    </p:spTree>
    <p:extLst>
      <p:ext uri="{BB962C8B-B14F-4D97-AF65-F5344CB8AC3E}">
        <p14:creationId xmlns:p14="http://schemas.microsoft.com/office/powerpoint/2010/main" val="46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destruirPilha</a:t>
            </a:r>
            <a:r>
              <a:rPr lang="pt-BR" dirty="0"/>
              <a:t>(Pilha p): destrói a pilha p, </a:t>
            </a:r>
            <a:r>
              <a:rPr lang="pt-BR" dirty="0" err="1"/>
              <a:t>desalocando</a:t>
            </a:r>
            <a:r>
              <a:rPr lang="pt-BR" dirty="0"/>
              <a:t> toda memória ocupada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Pos</a:t>
            </a:r>
            <a:r>
              <a:rPr lang="pt-BR" dirty="0" smtClean="0"/>
              <a:t>: p foi destruído (</a:t>
            </a:r>
            <a:r>
              <a:rPr lang="pt-BR" dirty="0" err="1" smtClean="0"/>
              <a:t>desalocado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27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Lista</a:t>
            </a:r>
          </a:p>
          <a:p>
            <a:pPr lvl="1"/>
            <a:r>
              <a:rPr lang="pt-BR" dirty="0" smtClean="0"/>
              <a:t>Basta sempre por o </a:t>
            </a:r>
            <a:r>
              <a:rPr lang="pt-BR" dirty="0" err="1" smtClean="0"/>
              <a:t>iterador</a:t>
            </a:r>
            <a:r>
              <a:rPr lang="pt-BR" dirty="0" smtClean="0"/>
              <a:t> no </a:t>
            </a:r>
            <a:r>
              <a:rPr lang="pt-BR" dirty="0" err="1" smtClean="0"/>
              <a:t>no</a:t>
            </a:r>
            <a:r>
              <a:rPr lang="pt-BR" dirty="0" smtClean="0"/>
              <a:t> primeiro elemento da lista e fazer as operações: </a:t>
            </a:r>
            <a:r>
              <a:rPr lang="pt-BR" dirty="0" err="1" smtClean="0"/>
              <a:t>insLista</a:t>
            </a:r>
            <a:r>
              <a:rPr lang="pt-BR" dirty="0" smtClean="0"/>
              <a:t>, </a:t>
            </a:r>
            <a:r>
              <a:rPr lang="pt-BR" dirty="0" err="1" smtClean="0"/>
              <a:t>elimLista</a:t>
            </a:r>
            <a:r>
              <a:rPr lang="pt-BR" dirty="0" smtClean="0"/>
              <a:t>, </a:t>
            </a:r>
            <a:r>
              <a:rPr lang="pt-BR" dirty="0" err="1" smtClean="0"/>
              <a:t>infoLista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402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6879102" y="3262339"/>
            <a:ext cx="3530989" cy="2561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Implementação: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vetor é uma boa forma de representar uma pilha se o número máximo de elementos é conhecido.</a:t>
            </a:r>
          </a:p>
          <a:p>
            <a:endParaRPr lang="pt-BR" dirty="0" smtClean="0"/>
          </a:p>
          <a:p>
            <a:r>
              <a:rPr lang="pt-BR" dirty="0" smtClean="0"/>
              <a:t>A pilha p =</a:t>
            </a:r>
          </a:p>
          <a:p>
            <a:endParaRPr lang="pt-BR" dirty="0"/>
          </a:p>
          <a:p>
            <a:r>
              <a:rPr lang="pt-BR" dirty="0" smtClean="0"/>
              <a:t>Se representa com a estrutura  </a:t>
            </a:r>
            <a:endParaRPr lang="pt-BR" dirty="0"/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2659283" y="3079828"/>
            <a:ext cx="2606724" cy="708371"/>
            <a:chOff x="3888771" y="3839484"/>
            <a:chExt cx="2606724" cy="708371"/>
          </a:xfrm>
        </p:grpSpPr>
        <p:sp>
          <p:nvSpPr>
            <p:cNvPr id="5" name="Meio-quadro 4"/>
            <p:cNvSpPr/>
            <p:nvPr/>
          </p:nvSpPr>
          <p:spPr>
            <a:xfrm rot="10800000">
              <a:off x="3888772" y="4206661"/>
              <a:ext cx="2606723" cy="341194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Meio-quadro 5"/>
            <p:cNvSpPr/>
            <p:nvPr/>
          </p:nvSpPr>
          <p:spPr>
            <a:xfrm rot="10800000" flipV="1">
              <a:off x="3888771" y="3839484"/>
              <a:ext cx="2606723" cy="70837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e1 e2 ... </a:t>
              </a:r>
              <a:r>
                <a:rPr lang="pt-BR" b="1" dirty="0" err="1" smtClean="0">
                  <a:solidFill>
                    <a:schemeClr val="tx1"/>
                  </a:solidFill>
                </a:rPr>
                <a:t>en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94495"/>
              </p:ext>
            </p:extLst>
          </p:nvPr>
        </p:nvGraphicFramePr>
        <p:xfrm>
          <a:off x="8221784" y="3546558"/>
          <a:ext cx="131611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537895" y="357319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37895" y="394252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537894" y="4659078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n-1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573649" y="5375628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MAX-1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047132" y="3645318"/>
            <a:ext cx="604911" cy="354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983827" y="3262339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65873" y="3275986"/>
            <a:ext cx="33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219482" y="3460652"/>
            <a:ext cx="659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492196" y="3202867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6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6879102" y="3262339"/>
            <a:ext cx="3530989" cy="2561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Implementação: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</a:t>
            </a:r>
            <a:r>
              <a:rPr lang="pt-BR" dirty="0" err="1" smtClean="0"/>
              <a:t>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dirty="0" err="1" smtClean="0"/>
              <a:t>int</a:t>
            </a:r>
            <a:r>
              <a:rPr lang="pt-BR" dirty="0" smtClean="0"/>
              <a:t> topo;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Tipo P </a:t>
            </a:r>
            <a:r>
              <a:rPr lang="pt-BR" dirty="0" err="1" smtClean="0"/>
              <a:t>info</a:t>
            </a:r>
            <a:r>
              <a:rPr lang="pt-BR" dirty="0" smtClean="0"/>
              <a:t>[MAX];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} </a:t>
            </a:r>
            <a:r>
              <a:rPr lang="pt-BR" dirty="0" err="1" smtClean="0"/>
              <a:t>Tpilha</a:t>
            </a:r>
            <a:r>
              <a:rPr lang="pt-BR" dirty="0" smtClean="0"/>
              <a:t>, *Pilha;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94495"/>
              </p:ext>
            </p:extLst>
          </p:nvPr>
        </p:nvGraphicFramePr>
        <p:xfrm>
          <a:off x="8221784" y="3546558"/>
          <a:ext cx="131611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11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537895" y="357319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37895" y="394252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537894" y="4659078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n-1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573649" y="5375628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MAX-1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047132" y="3645318"/>
            <a:ext cx="604911" cy="354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983827" y="3262339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65873" y="3275986"/>
            <a:ext cx="33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219482" y="3460652"/>
            <a:ext cx="659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492196" y="3202867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Pilha </a:t>
            </a:r>
            <a:r>
              <a:rPr lang="pt-BR" dirty="0" err="1" smtClean="0"/>
              <a:t>inicPilha</a:t>
            </a:r>
            <a:r>
              <a:rPr lang="pt-BR" dirty="0" smtClean="0"/>
              <a:t>( </a:t>
            </a:r>
            <a:r>
              <a:rPr lang="pt-BR" dirty="0" err="1" smtClean="0"/>
              <a:t>void</a:t>
            </a:r>
            <a:r>
              <a:rPr lang="pt-BR" dirty="0" smtClean="0"/>
              <a:t> )</a:t>
            </a:r>
            <a:r>
              <a:rPr lang="pt-BR" dirty="0"/>
              <a:t> </a:t>
            </a:r>
            <a:r>
              <a:rPr lang="pt-BR" dirty="0" smtClean="0"/>
              <a:t>: cria e retorna uma pilha vazia</a:t>
            </a:r>
          </a:p>
          <a:p>
            <a:r>
              <a:rPr lang="pt-BR" dirty="0" err="1"/>
              <a:t>v</a:t>
            </a:r>
            <a:r>
              <a:rPr lang="pt-BR" dirty="0" err="1" smtClean="0"/>
              <a:t>oid</a:t>
            </a:r>
            <a:r>
              <a:rPr lang="pt-BR" dirty="0" smtClean="0"/>
              <a:t> </a:t>
            </a:r>
            <a:r>
              <a:rPr lang="pt-BR" dirty="0" err="1" smtClean="0"/>
              <a:t>adicPilha</a:t>
            </a:r>
            <a:r>
              <a:rPr lang="pt-BR" dirty="0" smtClean="0"/>
              <a:t>( Pilha p, </a:t>
            </a:r>
            <a:r>
              <a:rPr lang="pt-BR" dirty="0" err="1" smtClean="0"/>
              <a:t>TipoP</a:t>
            </a:r>
            <a:r>
              <a:rPr lang="pt-BR" dirty="0" smtClean="0"/>
              <a:t> </a:t>
            </a:r>
            <a:r>
              <a:rPr lang="pt-BR" dirty="0" err="1" smtClean="0"/>
              <a:t>elem</a:t>
            </a:r>
            <a:r>
              <a:rPr lang="pt-BR" dirty="0" smtClean="0"/>
              <a:t>): adiciona(empilha) um elemento no topo da pilha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elimPilha</a:t>
            </a:r>
            <a:r>
              <a:rPr lang="pt-BR" dirty="0" smtClean="0"/>
              <a:t>( Pilha p): elimina(desempilha) o elemento que está no topo da pilha</a:t>
            </a:r>
          </a:p>
          <a:p>
            <a:r>
              <a:rPr lang="pt-BR" dirty="0" err="1" smtClean="0"/>
              <a:t>TipoP</a:t>
            </a:r>
            <a:r>
              <a:rPr lang="pt-BR" dirty="0"/>
              <a:t> </a:t>
            </a:r>
            <a:r>
              <a:rPr lang="pt-BR" dirty="0" err="1"/>
              <a:t>infoPilha</a:t>
            </a:r>
            <a:r>
              <a:rPr lang="pt-BR" dirty="0"/>
              <a:t>(Pilha p): </a:t>
            </a:r>
            <a:r>
              <a:rPr lang="pt-BR" dirty="0" smtClean="0"/>
              <a:t>retorna o elemento que está no topo da pilha</a:t>
            </a:r>
          </a:p>
          <a:p>
            <a:r>
              <a:rPr lang="pt-BR" dirty="0" err="1" smtClean="0"/>
              <a:t>int</a:t>
            </a:r>
            <a:r>
              <a:rPr lang="pt-BR" dirty="0"/>
              <a:t> </a:t>
            </a:r>
            <a:r>
              <a:rPr lang="pt-BR" dirty="0" err="1"/>
              <a:t>vaziaPilha</a:t>
            </a:r>
            <a:r>
              <a:rPr lang="pt-BR" dirty="0"/>
              <a:t>(Pilha p) </a:t>
            </a:r>
            <a:r>
              <a:rPr lang="pt-BR" dirty="0" smtClean="0"/>
              <a:t>: retorna verdadeiro se a pilha está vazia e falso caso contrário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destruirPilha</a:t>
            </a:r>
            <a:r>
              <a:rPr lang="pt-BR" dirty="0" smtClean="0"/>
              <a:t>(Pilha p): destrói a pilha p, </a:t>
            </a:r>
            <a:r>
              <a:rPr lang="pt-BR" dirty="0" err="1" smtClean="0"/>
              <a:t>desalocando</a:t>
            </a:r>
            <a:r>
              <a:rPr lang="pt-BR" dirty="0" smtClean="0"/>
              <a:t> toda memória ocupada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790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TAD Lista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Pilha </a:t>
            </a:r>
            <a:r>
              <a:rPr lang="pt-BR" dirty="0" err="1" smtClean="0"/>
              <a:t>inicPilha</a:t>
            </a:r>
            <a:r>
              <a:rPr lang="pt-BR" dirty="0" smtClean="0"/>
              <a:t>( </a:t>
            </a:r>
            <a:r>
              <a:rPr lang="pt-BR" dirty="0" err="1" smtClean="0"/>
              <a:t>void</a:t>
            </a:r>
            <a:r>
              <a:rPr lang="pt-BR" dirty="0" smtClean="0"/>
              <a:t> )</a:t>
            </a:r>
            <a:r>
              <a:rPr lang="pt-BR" dirty="0"/>
              <a:t> </a:t>
            </a:r>
            <a:r>
              <a:rPr lang="pt-BR" dirty="0" smtClean="0"/>
              <a:t>: cria e retorna uma pilha vazia</a:t>
            </a:r>
          </a:p>
          <a:p>
            <a:r>
              <a:rPr lang="pt-BR" dirty="0" err="1"/>
              <a:t>v</a:t>
            </a:r>
            <a:r>
              <a:rPr lang="pt-BR" dirty="0" err="1" smtClean="0"/>
              <a:t>oid</a:t>
            </a:r>
            <a:r>
              <a:rPr lang="pt-BR" dirty="0" smtClean="0"/>
              <a:t> </a:t>
            </a:r>
            <a:r>
              <a:rPr lang="pt-BR" dirty="0" err="1" smtClean="0"/>
              <a:t>adicPilha</a:t>
            </a:r>
            <a:r>
              <a:rPr lang="pt-BR" dirty="0" smtClean="0"/>
              <a:t>( Pilha p, </a:t>
            </a:r>
            <a:r>
              <a:rPr lang="pt-BR" dirty="0" err="1" smtClean="0"/>
              <a:t>TipoP</a:t>
            </a:r>
            <a:r>
              <a:rPr lang="pt-BR" dirty="0" smtClean="0"/>
              <a:t> </a:t>
            </a:r>
            <a:r>
              <a:rPr lang="pt-BR" dirty="0" err="1" smtClean="0"/>
              <a:t>elem</a:t>
            </a:r>
            <a:r>
              <a:rPr lang="pt-BR" dirty="0" smtClean="0"/>
              <a:t>): adiciona(empilha) um elemento no topo da pilha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elimPilha</a:t>
            </a:r>
            <a:r>
              <a:rPr lang="pt-BR" dirty="0" smtClean="0"/>
              <a:t>( Pilha p): elimina(desempilha) o elemento que está no topo da pilha</a:t>
            </a:r>
          </a:p>
          <a:p>
            <a:r>
              <a:rPr lang="pt-BR" dirty="0" err="1" smtClean="0"/>
              <a:t>TipoP</a:t>
            </a:r>
            <a:r>
              <a:rPr lang="pt-BR" dirty="0"/>
              <a:t> </a:t>
            </a:r>
            <a:r>
              <a:rPr lang="pt-BR" dirty="0" err="1"/>
              <a:t>infoPilha</a:t>
            </a:r>
            <a:r>
              <a:rPr lang="pt-BR" dirty="0"/>
              <a:t>(Pilha p): </a:t>
            </a:r>
            <a:r>
              <a:rPr lang="pt-BR" dirty="0" smtClean="0"/>
              <a:t>retorna o elemento que está no topo da pilha</a:t>
            </a:r>
          </a:p>
          <a:p>
            <a:r>
              <a:rPr lang="pt-BR" dirty="0" err="1" smtClean="0"/>
              <a:t>int</a:t>
            </a:r>
            <a:r>
              <a:rPr lang="pt-BR" dirty="0"/>
              <a:t> </a:t>
            </a:r>
            <a:r>
              <a:rPr lang="pt-BR" dirty="0" err="1"/>
              <a:t>vaziaPilha</a:t>
            </a:r>
            <a:r>
              <a:rPr lang="pt-BR" dirty="0"/>
              <a:t>(Pilha p) </a:t>
            </a:r>
            <a:r>
              <a:rPr lang="pt-BR" dirty="0" smtClean="0"/>
              <a:t>: retorna verdadeiro se a pilha está vazia e falso caso contrário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destruirPilha</a:t>
            </a:r>
            <a:r>
              <a:rPr lang="pt-BR" dirty="0" smtClean="0"/>
              <a:t>(Pilha p): destrói a pilha p, </a:t>
            </a:r>
            <a:r>
              <a:rPr lang="pt-BR" dirty="0" err="1" smtClean="0"/>
              <a:t>desalocando</a:t>
            </a:r>
            <a:r>
              <a:rPr lang="pt-BR" dirty="0" smtClean="0"/>
              <a:t> toda memória ocupada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52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pilha é uma sequencia de zero ou mais elementos do mesmo tipo.</a:t>
            </a:r>
          </a:p>
          <a:p>
            <a:r>
              <a:rPr lang="pt-BR" dirty="0" smtClean="0"/>
              <a:t>A pilha só pode crescer(empilhar) e decrescer(desempilhar) por uma de suas extremidades(topo da pilha).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87602"/>
              </p:ext>
            </p:extLst>
          </p:nvPr>
        </p:nvGraphicFramePr>
        <p:xfrm>
          <a:off x="1567976" y="3776764"/>
          <a:ext cx="181666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66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21874" y="3776764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21873" y="5261632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Fundo</a:t>
            </a:r>
            <a:endParaRPr lang="pt-BR" dirty="0"/>
          </a:p>
        </p:txBody>
      </p:sp>
      <p:cxnSp>
        <p:nvCxnSpPr>
          <p:cNvPr id="8" name="Conector de seta reta 7"/>
          <p:cNvCxnSpPr>
            <a:stCxn id="5" idx="1"/>
          </p:cNvCxnSpPr>
          <p:nvPr/>
        </p:nvCxnSpPr>
        <p:spPr>
          <a:xfrm flipH="1">
            <a:off x="3603009" y="3961430"/>
            <a:ext cx="81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3603008" y="5446298"/>
            <a:ext cx="81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4941"/>
            <a:ext cx="10515600" cy="1325563"/>
          </a:xfrm>
        </p:spPr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87602"/>
              </p:ext>
            </p:extLst>
          </p:nvPr>
        </p:nvGraphicFramePr>
        <p:xfrm>
          <a:off x="1567976" y="3776764"/>
          <a:ext cx="181666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66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21874" y="3776764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21873" y="5261632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Fundo</a:t>
            </a:r>
            <a:endParaRPr lang="pt-BR" dirty="0"/>
          </a:p>
        </p:txBody>
      </p:sp>
      <p:cxnSp>
        <p:nvCxnSpPr>
          <p:cNvPr id="8" name="Conector de seta reta 7"/>
          <p:cNvCxnSpPr>
            <a:stCxn id="5" idx="1"/>
          </p:cNvCxnSpPr>
          <p:nvPr/>
        </p:nvCxnSpPr>
        <p:spPr>
          <a:xfrm flipH="1">
            <a:off x="3603009" y="3961430"/>
            <a:ext cx="81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3603008" y="5446298"/>
            <a:ext cx="81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9" y="1382846"/>
            <a:ext cx="10856936" cy="552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Pilha vazia</a:t>
            </a:r>
            <a:r>
              <a:rPr lang="pt-BR" dirty="0" smtClean="0"/>
              <a:t>: .</a:t>
            </a:r>
          </a:p>
        </p:txBody>
      </p:sp>
      <p:sp>
        <p:nvSpPr>
          <p:cNvPr id="5" name="Meio-quadro 4"/>
          <p:cNvSpPr/>
          <p:nvPr/>
        </p:nvSpPr>
        <p:spPr>
          <a:xfrm rot="10800000">
            <a:off x="3002507" y="2729553"/>
            <a:ext cx="2606723" cy="34119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Meio-quadro 5"/>
          <p:cNvSpPr/>
          <p:nvPr/>
        </p:nvSpPr>
        <p:spPr>
          <a:xfrm rot="10800000" flipV="1">
            <a:off x="3002506" y="2362376"/>
            <a:ext cx="2606723" cy="70837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/>
                </a:solidFill>
              </a:rPr>
              <a:t>Pilha cheia (com elementos)</a:t>
            </a:r>
            <a:r>
              <a:rPr lang="pt-BR" dirty="0" smtClean="0"/>
              <a:t>: Pilha com 6 elementos. No topo está o elemento 2</a:t>
            </a:r>
          </a:p>
          <a:p>
            <a:endParaRPr lang="pt-BR" dirty="0" smtClean="0"/>
          </a:p>
          <a:p>
            <a:r>
              <a:rPr lang="pt-BR" dirty="0" smtClean="0"/>
              <a:t>E no fundo o elemento 7</a:t>
            </a:r>
          </a:p>
          <a:p>
            <a:endParaRPr lang="pt-BR" dirty="0" smtClean="0"/>
          </a:p>
        </p:txBody>
      </p:sp>
      <p:sp>
        <p:nvSpPr>
          <p:cNvPr id="5" name="Meio-quadro 4"/>
          <p:cNvSpPr/>
          <p:nvPr/>
        </p:nvSpPr>
        <p:spPr>
          <a:xfrm rot="10800000">
            <a:off x="3002507" y="2729553"/>
            <a:ext cx="2606723" cy="34119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Meio-quadro 5"/>
          <p:cNvSpPr/>
          <p:nvPr/>
        </p:nvSpPr>
        <p:spPr>
          <a:xfrm rot="10800000" flipV="1">
            <a:off x="3002506" y="2362376"/>
            <a:ext cx="2606723" cy="70837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2 3 4 5 6 7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Pilha </a:t>
            </a:r>
            <a:r>
              <a:rPr lang="pt-BR" dirty="0" err="1"/>
              <a:t>inicPilha</a:t>
            </a:r>
            <a:r>
              <a:rPr lang="pt-BR" dirty="0"/>
              <a:t>( </a:t>
            </a:r>
            <a:r>
              <a:rPr lang="pt-BR" dirty="0" err="1"/>
              <a:t>void</a:t>
            </a:r>
            <a:r>
              <a:rPr lang="pt-BR" dirty="0"/>
              <a:t> ) : cria e retorna uma pilha vazia</a:t>
            </a:r>
          </a:p>
          <a:p>
            <a:endParaRPr lang="pt-BR" dirty="0" smtClean="0"/>
          </a:p>
          <a:p>
            <a:r>
              <a:rPr lang="pt-BR" dirty="0" err="1" smtClean="0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inicPilha</a:t>
            </a:r>
            <a:r>
              <a:rPr lang="pt-BR" dirty="0" smtClean="0"/>
              <a:t> = { }</a:t>
            </a:r>
          </a:p>
          <a:p>
            <a:endParaRPr lang="pt-BR" dirty="0" smtClean="0"/>
          </a:p>
        </p:txBody>
      </p:sp>
      <p:sp>
        <p:nvSpPr>
          <p:cNvPr id="5" name="Meio-quadro 4"/>
          <p:cNvSpPr/>
          <p:nvPr/>
        </p:nvSpPr>
        <p:spPr>
          <a:xfrm rot="10800000">
            <a:off x="3888772" y="4206661"/>
            <a:ext cx="2606723" cy="34119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Meio-quadro 5"/>
          <p:cNvSpPr/>
          <p:nvPr/>
        </p:nvSpPr>
        <p:spPr>
          <a:xfrm rot="10800000" flipV="1">
            <a:off x="3888771" y="3839484"/>
            <a:ext cx="2606723" cy="70837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adicPilha</a:t>
            </a:r>
            <a:r>
              <a:rPr lang="pt-BR" dirty="0"/>
              <a:t>( Pilha p, </a:t>
            </a:r>
            <a:r>
              <a:rPr lang="pt-BR" dirty="0" err="1"/>
              <a:t>TipoP</a:t>
            </a:r>
            <a:r>
              <a:rPr lang="pt-BR" dirty="0"/>
              <a:t> </a:t>
            </a:r>
            <a:r>
              <a:rPr lang="pt-BR" dirty="0" err="1"/>
              <a:t>elem</a:t>
            </a:r>
            <a:r>
              <a:rPr lang="pt-BR" dirty="0"/>
              <a:t>): </a:t>
            </a:r>
            <a:r>
              <a:rPr lang="pt-BR" dirty="0" smtClean="0"/>
              <a:t>adiciona(empilha/</a:t>
            </a:r>
            <a:r>
              <a:rPr lang="pt-BR" dirty="0" err="1" smtClean="0"/>
              <a:t>push</a:t>
            </a:r>
            <a:r>
              <a:rPr lang="pt-BR" dirty="0" smtClean="0"/>
              <a:t>) </a:t>
            </a:r>
            <a:r>
              <a:rPr lang="pt-BR" dirty="0"/>
              <a:t>um elemento no topo da pilha</a:t>
            </a:r>
          </a:p>
          <a:p>
            <a:endParaRPr lang="pt-BR" dirty="0" smtClean="0"/>
          </a:p>
          <a:p>
            <a:r>
              <a:rPr lang="pt-BR" dirty="0" err="1" smtClean="0"/>
              <a:t>Pos</a:t>
            </a:r>
            <a:r>
              <a:rPr lang="pt-BR" dirty="0" smtClean="0"/>
              <a:t>: </a:t>
            </a:r>
            <a:r>
              <a:rPr lang="pt-BR" dirty="0" err="1" smtClean="0"/>
              <a:t>inicPilha</a:t>
            </a:r>
            <a:r>
              <a:rPr lang="pt-BR" dirty="0" smtClean="0"/>
              <a:t> =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489276" y="3164235"/>
            <a:ext cx="2606724" cy="708371"/>
            <a:chOff x="3888771" y="3839484"/>
            <a:chExt cx="2606724" cy="708371"/>
          </a:xfrm>
        </p:grpSpPr>
        <p:sp>
          <p:nvSpPr>
            <p:cNvPr id="5" name="Meio-quadro 4"/>
            <p:cNvSpPr/>
            <p:nvPr/>
          </p:nvSpPr>
          <p:spPr>
            <a:xfrm rot="10800000">
              <a:off x="3888772" y="4206661"/>
              <a:ext cx="2606723" cy="341194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Meio-quadro 5"/>
            <p:cNvSpPr/>
            <p:nvPr/>
          </p:nvSpPr>
          <p:spPr>
            <a:xfrm rot="10800000" flipV="1">
              <a:off x="3888771" y="3839484"/>
              <a:ext cx="2606723" cy="70837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>
                  <a:solidFill>
                    <a:schemeClr val="tx1"/>
                  </a:solidFill>
                </a:rPr>
                <a:t>Elem</a:t>
              </a:r>
              <a:r>
                <a:rPr lang="pt-BR" b="1" dirty="0" smtClean="0">
                  <a:solidFill>
                    <a:schemeClr val="tx1"/>
                  </a:solidFill>
                </a:rPr>
                <a:t> e1 e2 ... </a:t>
              </a:r>
              <a:r>
                <a:rPr lang="pt-BR" b="1" dirty="0" err="1" smtClean="0">
                  <a:solidFill>
                    <a:schemeClr val="tx1"/>
                  </a:solidFill>
                </a:rPr>
                <a:t>en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elimPilha</a:t>
            </a:r>
            <a:r>
              <a:rPr lang="pt-BR" dirty="0"/>
              <a:t>( Pilha p): </a:t>
            </a:r>
            <a:r>
              <a:rPr lang="pt-BR" dirty="0" smtClean="0"/>
              <a:t>elimina(desempilha/pop) </a:t>
            </a:r>
            <a:r>
              <a:rPr lang="pt-BR" dirty="0"/>
              <a:t>o elemento que está no topo da </a:t>
            </a:r>
            <a:r>
              <a:rPr lang="pt-BR" dirty="0" smtClean="0"/>
              <a:t>pilha</a:t>
            </a:r>
          </a:p>
          <a:p>
            <a:r>
              <a:rPr lang="pt-BR" dirty="0" err="1" smtClean="0"/>
              <a:t>Pre</a:t>
            </a:r>
            <a:r>
              <a:rPr lang="pt-BR" dirty="0" smtClean="0"/>
              <a:t>: p =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Pos</a:t>
            </a:r>
            <a:r>
              <a:rPr lang="pt-BR" dirty="0" smtClean="0"/>
              <a:t>: p =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363861" y="2657798"/>
            <a:ext cx="2606724" cy="708371"/>
            <a:chOff x="3888771" y="3839484"/>
            <a:chExt cx="2606724" cy="708371"/>
          </a:xfrm>
        </p:grpSpPr>
        <p:sp>
          <p:nvSpPr>
            <p:cNvPr id="5" name="Meio-quadro 4"/>
            <p:cNvSpPr/>
            <p:nvPr/>
          </p:nvSpPr>
          <p:spPr>
            <a:xfrm rot="10800000">
              <a:off x="3888772" y="4206661"/>
              <a:ext cx="2606723" cy="341194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Meio-quadro 5"/>
            <p:cNvSpPr/>
            <p:nvPr/>
          </p:nvSpPr>
          <p:spPr>
            <a:xfrm rot="10800000" flipV="1">
              <a:off x="3888771" y="3839484"/>
              <a:ext cx="2606723" cy="70837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e1 e2 ... </a:t>
              </a:r>
              <a:r>
                <a:rPr lang="pt-BR" b="1" dirty="0" err="1" smtClean="0">
                  <a:solidFill>
                    <a:schemeClr val="tx1"/>
                  </a:solidFill>
                </a:rPr>
                <a:t>en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363861" y="4063195"/>
            <a:ext cx="2606724" cy="708371"/>
            <a:chOff x="3888771" y="3839484"/>
            <a:chExt cx="2606724" cy="708371"/>
          </a:xfrm>
        </p:grpSpPr>
        <p:sp>
          <p:nvSpPr>
            <p:cNvPr id="8" name="Meio-quadro 7"/>
            <p:cNvSpPr/>
            <p:nvPr/>
          </p:nvSpPr>
          <p:spPr>
            <a:xfrm rot="10800000">
              <a:off x="3888772" y="4206661"/>
              <a:ext cx="2606723" cy="341194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Meio-quadro 8"/>
            <p:cNvSpPr/>
            <p:nvPr/>
          </p:nvSpPr>
          <p:spPr>
            <a:xfrm rot="10800000" flipV="1">
              <a:off x="3888771" y="3839484"/>
              <a:ext cx="2606723" cy="708371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e2 ... </a:t>
              </a:r>
              <a:r>
                <a:rPr lang="pt-BR" b="1" dirty="0" err="1" smtClean="0">
                  <a:solidFill>
                    <a:schemeClr val="tx1"/>
                  </a:solidFill>
                </a:rPr>
                <a:t>en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1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524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Funções do TAD Pilha</vt:lpstr>
      <vt:lpstr>Funções do TAD Lista</vt:lpstr>
      <vt:lpstr>Notação</vt:lpstr>
      <vt:lpstr>Notação</vt:lpstr>
      <vt:lpstr>Notação</vt:lpstr>
      <vt:lpstr>Notação</vt:lpstr>
      <vt:lpstr>Notação</vt:lpstr>
      <vt:lpstr>Notação</vt:lpstr>
      <vt:lpstr>Notação</vt:lpstr>
      <vt:lpstr>Notação</vt:lpstr>
      <vt:lpstr>Notação</vt:lpstr>
      <vt:lpstr>Notação</vt:lpstr>
      <vt:lpstr>Implementação</vt:lpstr>
      <vt:lpstr>Implementação: Vetor</vt:lpstr>
      <vt:lpstr>Implementação: Vetor</vt:lpstr>
      <vt:lpstr>Funções do TAD Lista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Ribeiro</dc:creator>
  <cp:lastModifiedBy>Saulo Ribeiro</cp:lastModifiedBy>
  <cp:revision>311</cp:revision>
  <dcterms:created xsi:type="dcterms:W3CDTF">2014-02-18T22:03:04Z</dcterms:created>
  <dcterms:modified xsi:type="dcterms:W3CDTF">2016-03-23T10:17:33Z</dcterms:modified>
</cp:coreProperties>
</file>