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</p:sldIdLst>
  <p:sldSz cy="5143500" cx="9144000"/>
  <p:notesSz cx="6858000" cy="9144000"/>
  <p:embeddedFontLst>
    <p:embeddedFont>
      <p:font typeface="Lato"/>
      <p:regular r:id="rId69"/>
      <p:bold r:id="rId70"/>
      <p:italic r:id="rId71"/>
      <p:boldItalic r:id="rId72"/>
    </p:embeddedFont>
    <p:embeddedFont>
      <p:font typeface="PT Serif"/>
      <p:regular r:id="rId73"/>
      <p:bold r:id="rId74"/>
      <p:italic r:id="rId75"/>
      <p:boldItalic r:id="rId76"/>
    </p:embeddedFont>
    <p:embeddedFont>
      <p:font typeface="IBM Plex Mono"/>
      <p:regular r:id="rId77"/>
      <p:bold r:id="rId78"/>
      <p:italic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237B8C-96AE-4C08-9695-999494A9C708}">
  <a:tblStyle styleId="{96237B8C-96AE-4C08-9695-999494A9C7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font" Target="fonts/IBMPlex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PTSerif-regular.fntdata"/><Relationship Id="rId72" Type="http://schemas.openxmlformats.org/officeDocument/2006/relationships/font" Target="fonts/Lato-boldItalic.fntdata"/><Relationship Id="rId31" Type="http://schemas.openxmlformats.org/officeDocument/2006/relationships/slide" Target="slides/slide24.xml"/><Relationship Id="rId75" Type="http://schemas.openxmlformats.org/officeDocument/2006/relationships/font" Target="fonts/PTSerif-italic.fntdata"/><Relationship Id="rId30" Type="http://schemas.openxmlformats.org/officeDocument/2006/relationships/slide" Target="slides/slide23.xml"/><Relationship Id="rId74" Type="http://schemas.openxmlformats.org/officeDocument/2006/relationships/font" Target="fonts/PTSerif-bold.fntdata"/><Relationship Id="rId33" Type="http://schemas.openxmlformats.org/officeDocument/2006/relationships/slide" Target="slides/slide26.xml"/><Relationship Id="rId77" Type="http://schemas.openxmlformats.org/officeDocument/2006/relationships/font" Target="fonts/IBMPlexMono-regular.fntdata"/><Relationship Id="rId32" Type="http://schemas.openxmlformats.org/officeDocument/2006/relationships/slide" Target="slides/slide25.xml"/><Relationship Id="rId76" Type="http://schemas.openxmlformats.org/officeDocument/2006/relationships/font" Target="fonts/PTSerif-boldItalic.fntdata"/><Relationship Id="rId35" Type="http://schemas.openxmlformats.org/officeDocument/2006/relationships/slide" Target="slides/slide28.xml"/><Relationship Id="rId79" Type="http://schemas.openxmlformats.org/officeDocument/2006/relationships/font" Target="fonts/IBMPlexMono-italic.fntdata"/><Relationship Id="rId34" Type="http://schemas.openxmlformats.org/officeDocument/2006/relationships/slide" Target="slides/slide27.xml"/><Relationship Id="rId78" Type="http://schemas.openxmlformats.org/officeDocument/2006/relationships/font" Target="fonts/IBMPlexMono-bold.fntdata"/><Relationship Id="rId71" Type="http://schemas.openxmlformats.org/officeDocument/2006/relationships/font" Target="fonts/Lato-italic.fntdata"/><Relationship Id="rId70" Type="http://schemas.openxmlformats.org/officeDocument/2006/relationships/font" Target="fonts/Lato-bold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Lato-regular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254f439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254f439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3731ceb14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3731ceb14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3731ceb14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3731ceb14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3731ceb14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3731ceb14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377633b2a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377633b2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377633b2a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377633b2a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377633b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377633b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377633b2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377633b2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377633b2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377633b2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377633b2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377633b2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377633b2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377633b2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377633b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377633b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3254f439d8_44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3254f439d8_44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3254f439d8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3254f439d8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3254f439d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3254f439d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3254f439d8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3254f439d8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254f439d8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3254f439d8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3254f439d8_4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3254f439d8_4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3254f439d8_4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3254f439d8_4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3254f439d8_4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3254f439d8_4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3254f439d8_44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3254f439d8_44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377633b2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377633b2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3731ceb14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3731ceb14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377633b2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377633b2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35bf748d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35bf748d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3e0bc300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3e0bc300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3e0bc300c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3e0bc300c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3e0bc300c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3e0bc300c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3e0bc300c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3e0bc300c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5377633b2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5377633b2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377633b2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377633b2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3e0bc300c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3e0bc300c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5377633b2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5377633b2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377633b2a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377633b2a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35bf748d8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35bf748d8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35bf748d8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35bf748d8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35bf748d8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35bf748d8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5377633b2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5377633b2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3e0bc300c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3e0bc300c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377633b2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5377633b2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3e0bc300c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3e0bc300c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3e0bc300c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3e0bc300c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387f59b7f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3387f59b7f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3e0bc300c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3e0bc300c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377633b2a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377633b2a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3e0bc300c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3e0bc300c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3e0bc300c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3e0bc300c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3e0bc300c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3e0bc300c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377633b2a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377633b2a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35377633b2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35377633b2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5377633b2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5377633b2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5377633b2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5377633b2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35377633b2a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35377633b2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5377633b2a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5377633b2a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5377633b2a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35377633b2a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377633b2a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377633b2a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5377633b2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5377633b2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35377633b2a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35377633b2a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3731ceb14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3731ceb14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3731ceb14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3731ceb14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3731ceb14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3731ceb14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ce Branded 2019-09-19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Lato"/>
              <a:buNone/>
              <a:defRPr sz="36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"/>
              <a:buNone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4" name="Google Shape;54;p13"/>
          <p:cNvCxnSpPr/>
          <p:nvPr/>
        </p:nvCxnSpPr>
        <p:spPr>
          <a:xfrm>
            <a:off x="8000" y="975150"/>
            <a:ext cx="9111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5" name="Google Shape;55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52400" y="76200"/>
            <a:ext cx="2322276" cy="8476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ourse.ece.cmu.edu/~ece740/f13/lib/exe/fetch.php%3Fmedia=seth-740-fall13-module5.1-simd-vector-gpu.pdf" TargetMode="External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ourse.ece.cmu.edu/~ece740/f13/lib/exe/fetch.php%3Fmedia=seth-740-fall13-module5.1-simd-vector-gpu.pdf" TargetMode="External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ourse.ece.cmu.edu/~ece740/f13/lib/exe/fetch.php%3Fmedia=seth-740-fall13-module5.1-simd-vector-gpu.pdf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Relationship Id="rId4" Type="http://schemas.openxmlformats.org/officeDocument/2006/relationships/hyperlink" Target="https://www.andestech.com/wp-content/uploads/Andes-RVV-Webinar-III.pdf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Relationship Id="rId4" Type="http://schemas.openxmlformats.org/officeDocument/2006/relationships/hyperlink" Target="https://github.com/riscvarchive/riscv-v-spec/blob/v1.0/v-spec.adoc#sec-inactive-def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5.png"/><Relationship Id="rId4" Type="http://schemas.openxmlformats.org/officeDocument/2006/relationships/hyperlink" Target="https://github.com/riscvarchive/riscv-v-spec/blob/v1.0/v-spec.adoc#sec-inactive-def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ithub.com/riscvarchive/riscv-v-spec/blob/v1.0/vmem-format.adoc" TargetMode="External"/><Relationship Id="rId4" Type="http://schemas.openxmlformats.org/officeDocument/2006/relationships/hyperlink" Target="https://github.com/riscvarchive/riscv-v-spec/blob/v1.0/vcfg-format.adoc" TargetMode="External"/><Relationship Id="rId5" Type="http://schemas.openxmlformats.org/officeDocument/2006/relationships/hyperlink" Target="https://github.com/riscvarchive/riscv-v-spec/blob/v1.0/valu-format.adoc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8.png"/><Relationship Id="rId4" Type="http://schemas.openxmlformats.org/officeDocument/2006/relationships/hyperlink" Target="https://www.andestech.com/wp-content/uploads/Andes-RVV-Webinar-III.pdf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ithub.com/riscvarchive/riscv-v-spec/blob/v1.0/v-spec.adoc#sec-inactive-defs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2.png"/><Relationship Id="rId4" Type="http://schemas.openxmlformats.org/officeDocument/2006/relationships/hyperlink" Target="https://www.andestech.com/wp-content/uploads/Andes-RVV-Webinar-III.pdf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github.com/riscvarchive/riscv-v-spec/blob/v1.0/v-spec.adoc#sec-inactive-defs" TargetMode="External"/><Relationship Id="rId4" Type="http://schemas.openxmlformats.org/officeDocument/2006/relationships/image" Target="../media/image39.png"/><Relationship Id="rId5" Type="http://schemas.openxmlformats.org/officeDocument/2006/relationships/image" Target="../media/image3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github.com/riscvarchive/riscv-v-spec/blob/v1.0/v-spec.adoc#sec-inactive-defs" TargetMode="External"/><Relationship Id="rId4" Type="http://schemas.openxmlformats.org/officeDocument/2006/relationships/hyperlink" Target="https://www.andestech.com/wp-content/uploads/Andes-RVV-Webinar-III.pdf" TargetMode="External"/><Relationship Id="rId5" Type="http://schemas.openxmlformats.org/officeDocument/2006/relationships/image" Target="../media/image34.png"/><Relationship Id="rId6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github.com/riscvarchive/riscv-v-spec/blob/v1.0/v-spec.adoc#sec-inactive-defs" TargetMode="External"/><Relationship Id="rId4" Type="http://schemas.openxmlformats.org/officeDocument/2006/relationships/image" Target="../media/image3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IBM Plex Mono"/>
                <a:ea typeface="IBM Plex Mono"/>
                <a:cs typeface="IBM Plex Mono"/>
                <a:sym typeface="IBM Plex Mono"/>
              </a:rPr>
              <a:t>RISC-V Spring Reseach </a:t>
            </a:r>
            <a:endParaRPr sz="46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Fredick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PT Serif"/>
                <a:ea typeface="PT Serif"/>
                <a:cs typeface="PT Serif"/>
                <a:sym typeface="PT Serif"/>
              </a:rPr>
              <a:t>Simulation - Instruction Memory</a:t>
            </a:r>
            <a:endParaRPr sz="26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66" name="Google Shape;166;p34"/>
          <p:cNvSpPr txBox="1"/>
          <p:nvPr>
            <p:ph idx="1" type="body"/>
          </p:nvPr>
        </p:nvSpPr>
        <p:spPr>
          <a:xfrm>
            <a:off x="4298325" y="1208538"/>
            <a:ext cx="4452300" cy="23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Description: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Initialize the instruction memory with some values.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read them out consecutively.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67" name="Google Shape;167;p34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625" y="3997675"/>
            <a:ext cx="6773951" cy="7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89175"/>
            <a:ext cx="3554874" cy="25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PT Serif"/>
                <a:ea typeface="PT Serif"/>
                <a:cs typeface="PT Serif"/>
                <a:sym typeface="PT Serif"/>
              </a:rPr>
              <a:t>Simulation - PC + Instruction Memory</a:t>
            </a:r>
            <a:endParaRPr sz="26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75" name="Google Shape;17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Description: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Read the instructions through program counter.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Program counter receives branch command and the immediate (+8,-8)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76" name="Google Shape;176;p35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750" y="1977325"/>
            <a:ext cx="4654876" cy="79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5"/>
          <p:cNvPicPr preferRelativeResize="0"/>
          <p:nvPr/>
        </p:nvPicPr>
        <p:blipFill rotWithShape="1">
          <a:blip r:embed="rId4">
            <a:alphaModFix/>
          </a:blip>
          <a:srcRect b="19710" l="0" r="10321" t="0"/>
          <a:stretch/>
        </p:blipFill>
        <p:spPr>
          <a:xfrm>
            <a:off x="5938250" y="2056363"/>
            <a:ext cx="2780501" cy="21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600" y="3168825"/>
            <a:ext cx="4096826" cy="9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5"/>
          <p:cNvSpPr/>
          <p:nvPr/>
        </p:nvSpPr>
        <p:spPr>
          <a:xfrm>
            <a:off x="5956300" y="2061125"/>
            <a:ext cx="706500" cy="170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35"/>
          <p:cNvSpPr/>
          <p:nvPr/>
        </p:nvSpPr>
        <p:spPr>
          <a:xfrm>
            <a:off x="7627450" y="2061125"/>
            <a:ext cx="1008900" cy="719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1600" y="4092108"/>
            <a:ext cx="4096826" cy="92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Simulation - </a:t>
            </a:r>
            <a:r>
              <a:rPr lang="en" sz="2600">
                <a:latin typeface="PT Serif"/>
                <a:ea typeface="PT Serif"/>
                <a:cs typeface="PT Serif"/>
                <a:sym typeface="PT Serif"/>
              </a:rPr>
              <a:t>Control units</a:t>
            </a:r>
            <a:endParaRPr sz="26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88" name="Google Shape;188;p36"/>
          <p:cNvSpPr txBox="1"/>
          <p:nvPr>
            <p:ph idx="1" type="body"/>
          </p:nvPr>
        </p:nvSpPr>
        <p:spPr>
          <a:xfrm>
            <a:off x="311700" y="1152475"/>
            <a:ext cx="85206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Description: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PT Serif"/>
              <a:buChar char="●"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Connect the central control unit and the ALU control unit together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T Serif"/>
              <a:buChar char="●"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Observe the ALU control unit's outputs (ALU_cmd)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89" name="Google Shape;189;p36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873" y="2696775"/>
            <a:ext cx="5016088" cy="14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6"/>
          <p:cNvSpPr/>
          <p:nvPr/>
        </p:nvSpPr>
        <p:spPr>
          <a:xfrm>
            <a:off x="553384" y="2784975"/>
            <a:ext cx="1217100" cy="138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Control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Unit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92" name="Google Shape;192;p36"/>
          <p:cNvSpPr/>
          <p:nvPr/>
        </p:nvSpPr>
        <p:spPr>
          <a:xfrm>
            <a:off x="2018298" y="2784975"/>
            <a:ext cx="1217100" cy="138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ALU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Control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Unit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193" name="Google Shape;193;p36"/>
          <p:cNvCxnSpPr>
            <a:stCxn id="191" idx="3"/>
            <a:endCxn id="192" idx="1"/>
          </p:cNvCxnSpPr>
          <p:nvPr/>
        </p:nvCxnSpPr>
        <p:spPr>
          <a:xfrm>
            <a:off x="1770484" y="3478875"/>
            <a:ext cx="24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36"/>
          <p:cNvCxnSpPr/>
          <p:nvPr/>
        </p:nvCxnSpPr>
        <p:spPr>
          <a:xfrm>
            <a:off x="3235537" y="3478825"/>
            <a:ext cx="24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36"/>
          <p:cNvCxnSpPr/>
          <p:nvPr/>
        </p:nvCxnSpPr>
        <p:spPr>
          <a:xfrm>
            <a:off x="305708" y="3478825"/>
            <a:ext cx="24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36"/>
          <p:cNvSpPr txBox="1"/>
          <p:nvPr/>
        </p:nvSpPr>
        <p:spPr>
          <a:xfrm>
            <a:off x="-14162" y="3180813"/>
            <a:ext cx="6120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opcode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197" name="Google Shape;197;p36"/>
          <p:cNvCxnSpPr/>
          <p:nvPr/>
        </p:nvCxnSpPr>
        <p:spPr>
          <a:xfrm>
            <a:off x="1818702" y="3377568"/>
            <a:ext cx="99900" cy="2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36"/>
          <p:cNvSpPr txBox="1"/>
          <p:nvPr/>
        </p:nvSpPr>
        <p:spPr>
          <a:xfrm>
            <a:off x="3183988" y="3180825"/>
            <a:ext cx="7296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ALU_cmd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module simulation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404300"/>
            <a:ext cx="3859500" cy="32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Initializing the</a:t>
            </a: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instruction memory: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rgbClr val="FF0000"/>
                </a:solidFill>
                <a:latin typeface="PT Serif"/>
                <a:ea typeface="PT Serif"/>
                <a:cs typeface="PT Serif"/>
                <a:sym typeface="PT Serif"/>
              </a:rPr>
              <a:t>6 instructions in total</a:t>
            </a:r>
            <a:endParaRPr sz="1200">
              <a:solidFill>
                <a:srgbClr val="FF0000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rgbClr val="FF0000"/>
                </a:solidFill>
                <a:latin typeface="PT Serif"/>
                <a:ea typeface="PT Serif"/>
                <a:cs typeface="PT Serif"/>
                <a:sym typeface="PT Serif"/>
              </a:rPr>
              <a:t>A load-use hazard is designed intentionally</a:t>
            </a:r>
            <a:endParaRPr sz="1200">
              <a:solidFill>
                <a:srgbClr val="FF0000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205" name="Google Shape;2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226" y="1200675"/>
            <a:ext cx="3489375" cy="38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7"/>
          <p:cNvSpPr/>
          <p:nvPr/>
        </p:nvSpPr>
        <p:spPr>
          <a:xfrm>
            <a:off x="4504725" y="2344925"/>
            <a:ext cx="2781900" cy="230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Load-Use hazard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The</a:t>
            </a: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program counter got stalled because of the load-use hazard: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213" name="Google Shape;2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75" y="1813525"/>
            <a:ext cx="8106224" cy="12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374" y="3198029"/>
            <a:ext cx="8106227" cy="1555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1998450"/>
            <a:ext cx="8520600" cy="13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IBM Plex Mono"/>
                <a:ea typeface="IBM Plex Mono"/>
                <a:cs typeface="IBM Plex Mono"/>
                <a:sym typeface="IBM Plex Mono"/>
              </a:rPr>
              <a:t>Section 2</a:t>
            </a:r>
            <a:endParaRPr sz="3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Vector extension zve32 investigation</a:t>
            </a:r>
            <a:endParaRPr sz="26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311700" y="2227050"/>
            <a:ext cx="85206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IBM Plex Mono"/>
                <a:ea typeface="IBM Plex Mono"/>
                <a:cs typeface="IBM Plex Mono"/>
                <a:sym typeface="IBM Plex Mono"/>
              </a:rPr>
              <a:t>2.1 RVV introduction</a:t>
            </a:r>
            <a:endParaRPr sz="3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T Serif"/>
                <a:ea typeface="PT Serif"/>
                <a:cs typeface="PT Serif"/>
                <a:sym typeface="PT Serif"/>
              </a:rPr>
              <a:t>Vector machine background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613925" y="1317575"/>
            <a:ext cx="4074000" cy="32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erif"/>
              <a:buChar char="●"/>
            </a:pP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Vector data-level parallelism speedup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SIMD in time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Amdahl's law - limited speedup 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Compiler can vectorize sequential codes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erif"/>
              <a:buChar char="●"/>
            </a:pP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Vector instruction-level parallelism speedup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Use unused</a:t>
            </a: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lanes or functional units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350" y="2420038"/>
            <a:ext cx="867250" cy="6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4999950" y="3713875"/>
            <a:ext cx="3786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Traditional long vector architecture v.s. short vector architecture</a:t>
            </a:r>
            <a:br>
              <a:rPr lang="en" sz="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</a:br>
            <a:endParaRPr sz="8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233" name="Google Shape;23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350" y="1809724"/>
            <a:ext cx="3689201" cy="191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41"/>
          <p:cNvCxnSpPr/>
          <p:nvPr/>
        </p:nvCxnSpPr>
        <p:spPr>
          <a:xfrm>
            <a:off x="4764900" y="1164125"/>
            <a:ext cx="0" cy="3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RVV standard status quo</a:t>
            </a:r>
            <a:endParaRPr/>
          </a:p>
        </p:txBody>
      </p:sp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RVV ratified version 1.0 defined V-extension and other subextensions, along with various instructions and hardware requirement.</a:t>
            </a:r>
            <a:endParaRPr b="1"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188038"/>
              </a:buClr>
              <a:buSzPts val="1300"/>
              <a:buFont typeface="PT Serif"/>
              <a:buChar char="●"/>
            </a:pPr>
            <a:r>
              <a:rPr lang="en" sz="13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Extension Zve* is for embedded system</a:t>
            </a:r>
            <a:endParaRPr sz="1300">
              <a:solidFill>
                <a:srgbClr val="188038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Serif"/>
              <a:buChar char="●"/>
            </a:pPr>
            <a:r>
              <a:rPr lang="en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RVV new draft version defines even more vector subextensions for different applications</a:t>
            </a:r>
            <a:endParaRPr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Serif"/>
              <a:buChar char="●"/>
            </a:pPr>
            <a:r>
              <a:rPr lang="en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RVV is now </a:t>
            </a:r>
            <a:r>
              <a:rPr lang="en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supported by various compiler tool chain, e.g. LLVM</a:t>
            </a:r>
            <a:endParaRPr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zve32x</a:t>
            </a:r>
            <a:endParaRPr/>
          </a:p>
        </p:txBody>
      </p:sp>
      <p:sp>
        <p:nvSpPr>
          <p:cNvPr id="246" name="Google Shape;24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Extension intended for embedded systems which can be added to base ISAs with XLEN=32 or 64: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erif"/>
              <a:buChar char="●"/>
            </a:pP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Minimum </a:t>
            </a:r>
            <a:r>
              <a:rPr b="1"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VLEN = 32</a:t>
            </a: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, Supported EEW = 8, 16, 32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main difference from the V extension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erif"/>
              <a:buChar char="●"/>
            </a:pP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All Zve* extensions support 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all vector load and store instructions</a:t>
            </a:r>
            <a:endParaRPr sz="1200">
              <a:solidFill>
                <a:srgbClr val="188038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all vector integer instructions</a:t>
            </a:r>
            <a:endParaRPr sz="1200">
              <a:solidFill>
                <a:srgbClr val="188038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all vector configuration instructions</a:t>
            </a:r>
            <a:endParaRPr sz="1200">
              <a:solidFill>
                <a:srgbClr val="188038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all vector fixed-point arithmetic instructions</a:t>
            </a:r>
            <a:endParaRPr sz="1200">
              <a:solidFill>
                <a:srgbClr val="188038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all vector integer single-width and widening reduction instructions.</a:t>
            </a:r>
            <a:endParaRPr sz="1200">
              <a:solidFill>
                <a:srgbClr val="188038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all vector mask instructions</a:t>
            </a:r>
            <a:endParaRPr sz="1200">
              <a:solidFill>
                <a:srgbClr val="188038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all vector permutation instructions (</a:t>
            </a:r>
            <a:r>
              <a:rPr lang="en" sz="1200" strike="sngStrike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floating-point scalar move instructions</a:t>
            </a:r>
            <a:r>
              <a:rPr lang="en" sz="12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)</a:t>
            </a:r>
            <a:endParaRPr sz="1200">
              <a:solidFill>
                <a:srgbClr val="188038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erif"/>
              <a:buChar char="●"/>
            </a:pP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All Zve* extensions have precise traps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311700" y="1998450"/>
            <a:ext cx="8520600" cy="13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IBM Plex Mono"/>
                <a:ea typeface="IBM Plex Mono"/>
                <a:cs typeface="IBM Plex Mono"/>
                <a:sym typeface="IBM Plex Mono"/>
              </a:rPr>
              <a:t>S</a:t>
            </a:r>
            <a:r>
              <a:rPr lang="en" sz="3300">
                <a:latin typeface="IBM Plex Mono"/>
                <a:ea typeface="IBM Plex Mono"/>
                <a:cs typeface="IBM Plex Mono"/>
                <a:sym typeface="IBM Plex Mono"/>
              </a:rPr>
              <a:t>e</a:t>
            </a:r>
            <a:r>
              <a:rPr lang="en" sz="3300">
                <a:latin typeface="IBM Plex Mono"/>
                <a:ea typeface="IBM Plex Mono"/>
                <a:cs typeface="IBM Plex Mono"/>
                <a:sym typeface="IBM Plex Mono"/>
              </a:rPr>
              <a:t>ction 1.</a:t>
            </a:r>
            <a:endParaRPr sz="3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RISC-V Scalar Core design</a:t>
            </a:r>
            <a:endParaRPr sz="26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idx="1" type="body"/>
          </p:nvPr>
        </p:nvSpPr>
        <p:spPr>
          <a:xfrm>
            <a:off x="311700" y="1152475"/>
            <a:ext cx="8520600" cy="3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T Serif"/>
              <a:buChar char="●"/>
            </a:pPr>
            <a:r>
              <a:rPr b="1" lang="en" sz="1200">
                <a:latin typeface="PT Serif"/>
                <a:ea typeface="PT Serif"/>
                <a:cs typeface="PT Serif"/>
                <a:sym typeface="PT Serif"/>
              </a:rPr>
              <a:t>V</a:t>
            </a: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LEN</a:t>
            </a: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- number of bits in power of 2 in each of the vector registers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ELEN ≤ VLEN ≤ 2^16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ELEN</a:t>
            </a: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- The maximum size in power of 2 in bits of a vector element that any operation can produce or consume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T</a:t>
            </a: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he maximum width of a lane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ELEN ≥ 8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DLEN</a:t>
            </a: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- total data path widths in lanes in bits (ELEN </a:t>
            </a: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× #</a:t>
            </a: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lanes</a:t>
            </a: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)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SEW</a:t>
            </a: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- Selected Element Width (vsew[2:0] = 8 to 64) 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PT Serif"/>
              <a:buChar char="○"/>
            </a:pPr>
            <a:r>
              <a:rPr b="1" lang="en" sz="10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width of the currently selected element</a:t>
            </a:r>
            <a:r>
              <a:rPr lang="en" sz="1000"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within the vector register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LMUL</a:t>
            </a: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: Vector Register Group Multiplier (1/8 to 8)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To</a:t>
            </a:r>
            <a:r>
              <a:rPr lang="en" sz="1000"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b="1" lang="en" sz="10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group multiple vector registers together</a:t>
            </a:r>
            <a:r>
              <a:rPr lang="en" sz="1000"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and perform operations.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VLMAX</a:t>
            </a: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: Maximum Operable Elements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PT Serif"/>
              <a:buChar char="○"/>
            </a:pPr>
            <a:r>
              <a:rPr b="1" lang="en" sz="10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maximum number of elements</a:t>
            </a:r>
            <a:r>
              <a:rPr lang="en" sz="1000"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that can be operated on </a:t>
            </a:r>
            <a:r>
              <a:rPr b="1" lang="en" sz="10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with a single vector instruction</a:t>
            </a:r>
            <a:r>
              <a:rPr lang="en" sz="1000"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given SEW and LMUL 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000"/>
              <a:buFont typeface="PT Serif"/>
              <a:buChar char="○"/>
            </a:pPr>
            <a:r>
              <a:rPr b="1" lang="en" sz="10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VLMAX = LMUL </a:t>
            </a:r>
            <a:r>
              <a:rPr b="1" lang="en" sz="12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×</a:t>
            </a:r>
            <a:r>
              <a:rPr b="1" lang="en" sz="10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 VLEN / SEW</a:t>
            </a:r>
            <a:endParaRPr b="1" sz="1000">
              <a:solidFill>
                <a:srgbClr val="188038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000"/>
              <a:buFont typeface="PT Serif"/>
              <a:buChar char="○"/>
            </a:pPr>
            <a:r>
              <a:rPr b="1" lang="en" sz="10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T</a:t>
            </a:r>
            <a:r>
              <a:rPr b="1" lang="en" sz="10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otal vector length &gt; VLMAX =&gt; Strip mining</a:t>
            </a:r>
            <a:r>
              <a:rPr b="1"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(software)</a:t>
            </a:r>
            <a:endParaRPr b="1"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VL</a:t>
            </a: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: Vector Length - vl CSR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An </a:t>
            </a: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unsigned integer specifying the </a:t>
            </a:r>
            <a:r>
              <a:rPr b="1" lang="en" sz="10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total </a:t>
            </a:r>
            <a:r>
              <a:rPr b="1" lang="en" sz="10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number of elements to be updated (operated)</a:t>
            </a: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with results from a vector instruction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VSTART</a:t>
            </a: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: Starting Element - vstart CSR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the</a:t>
            </a:r>
            <a:r>
              <a:rPr lang="en" sz="10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b="1" lang="en" sz="10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number (index) of starting element</a:t>
            </a:r>
            <a:r>
              <a:rPr lang="en" sz="1000"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for a particular instruction’s operation within the vector register. 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52" name="Google Shape;252;p44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T Serif"/>
                <a:ea typeface="PT Serif"/>
                <a:cs typeface="PT Serif"/>
                <a:sym typeface="PT Serif"/>
              </a:rPr>
              <a:t>terminology &amp; parameters</a:t>
            </a:r>
            <a:endParaRPr sz="2800"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idx="1" type="body"/>
          </p:nvPr>
        </p:nvSpPr>
        <p:spPr>
          <a:xfrm>
            <a:off x="311700" y="1152475"/>
            <a:ext cx="5420400" cy="31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Typical vector machine includes the following units: 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Vector data registers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32 registers, each VLEN-bit wide 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RVV requires 7 unprivileged CSRs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■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b="1" lang="en" sz="12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vstart, vxsat, vxrm, vcsr, vtype, vl, vlenb</a:t>
            </a:r>
            <a:endParaRPr sz="1200">
              <a:solidFill>
                <a:srgbClr val="188038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Vector functional unit (</a:t>
            </a: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VFU</a:t>
            </a: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)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Deep pipelined and </a:t>
            </a:r>
            <a:r>
              <a:rPr b="1" lang="en" sz="12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execute element operations</a:t>
            </a:r>
            <a:endParaRPr b="1" sz="1200">
              <a:solidFill>
                <a:srgbClr val="188038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Vector Load-Store Units (</a:t>
            </a: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VLSU</a:t>
            </a: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)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pipelined to load and store a vector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58" name="Google Shape;258;p45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T Serif"/>
                <a:ea typeface="PT Serif"/>
                <a:cs typeface="PT Serif"/>
                <a:sym typeface="PT Serif"/>
              </a:rPr>
              <a:t>Components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259" name="Google Shape;259;p45"/>
          <p:cNvCxnSpPr/>
          <p:nvPr/>
        </p:nvCxnSpPr>
        <p:spPr>
          <a:xfrm>
            <a:off x="376300" y="4540200"/>
            <a:ext cx="840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45"/>
          <p:cNvSpPr txBox="1"/>
          <p:nvPr/>
        </p:nvSpPr>
        <p:spPr>
          <a:xfrm>
            <a:off x="434550" y="4540200"/>
            <a:ext cx="82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[0] Onur Mutlu, CMU, </a:t>
            </a:r>
            <a:r>
              <a:rPr lang="en" sz="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https://course.ece.cmu.edu/~ece740/f13/lib/exe/fetch.php%3Fmedia=seth-740-fall13-module5.1-simd-vector-gpu.pdf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61" name="Google Shape;261;p45"/>
          <p:cNvSpPr txBox="1"/>
          <p:nvPr/>
        </p:nvSpPr>
        <p:spPr>
          <a:xfrm>
            <a:off x="7004650" y="3873175"/>
            <a:ext cx="39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[0] 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262" name="Google Shape;26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922" y="1043250"/>
            <a:ext cx="3916500" cy="337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5"/>
          <p:cNvSpPr txBox="1"/>
          <p:nvPr/>
        </p:nvSpPr>
        <p:spPr>
          <a:xfrm>
            <a:off x="6644375" y="4262375"/>
            <a:ext cx="39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[0] 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64" name="Google Shape;264;p45"/>
          <p:cNvCxnSpPr/>
          <p:nvPr/>
        </p:nvCxnSpPr>
        <p:spPr>
          <a:xfrm flipH="1">
            <a:off x="4691425" y="3545750"/>
            <a:ext cx="3082200" cy="42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45"/>
          <p:cNvSpPr txBox="1"/>
          <p:nvPr/>
        </p:nvSpPr>
        <p:spPr>
          <a:xfrm>
            <a:off x="4080450" y="3785875"/>
            <a:ext cx="7125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 lane</a:t>
            </a:r>
            <a:endParaRPr b="1"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325" y="1400950"/>
            <a:ext cx="3621226" cy="278524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6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72" name="Google Shape;272;p46"/>
          <p:cNvSpPr txBox="1"/>
          <p:nvPr>
            <p:ph idx="1" type="body"/>
          </p:nvPr>
        </p:nvSpPr>
        <p:spPr>
          <a:xfrm>
            <a:off x="311700" y="1152475"/>
            <a:ext cx="8520600" cy="3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46"/>
          <p:cNvCxnSpPr/>
          <p:nvPr/>
        </p:nvCxnSpPr>
        <p:spPr>
          <a:xfrm>
            <a:off x="376300" y="4540200"/>
            <a:ext cx="840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46"/>
          <p:cNvSpPr txBox="1"/>
          <p:nvPr/>
        </p:nvSpPr>
        <p:spPr>
          <a:xfrm>
            <a:off x="434550" y="4540200"/>
            <a:ext cx="82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[1] David A. Patterson, UC Berkeley, https://people.eecs.berkeley.edu/~pattrsn/252S98/Lec06-vector.pdf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75" name="Google Shape;275;p46"/>
          <p:cNvSpPr txBox="1"/>
          <p:nvPr/>
        </p:nvSpPr>
        <p:spPr>
          <a:xfrm>
            <a:off x="4485186" y="4062225"/>
            <a:ext cx="34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[1] 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Vector execution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81" name="Google Shape;281;p47"/>
          <p:cNvSpPr txBox="1"/>
          <p:nvPr>
            <p:ph idx="1" type="body"/>
          </p:nvPr>
        </p:nvSpPr>
        <p:spPr>
          <a:xfrm>
            <a:off x="311700" y="1152475"/>
            <a:ext cx="4526700" cy="3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V</a:t>
            </a: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ector elements operations can be executed in parallel through pipelined VFUs.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282" name="Google Shape;282;p47"/>
          <p:cNvCxnSpPr/>
          <p:nvPr/>
        </p:nvCxnSpPr>
        <p:spPr>
          <a:xfrm>
            <a:off x="376300" y="4540200"/>
            <a:ext cx="840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47"/>
          <p:cNvSpPr txBox="1"/>
          <p:nvPr/>
        </p:nvSpPr>
        <p:spPr>
          <a:xfrm>
            <a:off x="434550" y="4540200"/>
            <a:ext cx="827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[0] Onur Mutlu, CMU,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https://course.ece.cmu.edu/~ece740/f13/lib/exe/fetch.php%3Fmedia=seth-740-fall13-module5.1-simd-vector-gpu.pdf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284" name="Google Shape;28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0300" y="1270725"/>
            <a:ext cx="3463701" cy="277187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7"/>
          <p:cNvSpPr txBox="1"/>
          <p:nvPr/>
        </p:nvSpPr>
        <p:spPr>
          <a:xfrm>
            <a:off x="6587825" y="3885663"/>
            <a:ext cx="39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[0] 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86" name="Google Shape;286;p47"/>
          <p:cNvCxnSpPr/>
          <p:nvPr/>
        </p:nvCxnSpPr>
        <p:spPr>
          <a:xfrm flipH="1">
            <a:off x="4678175" y="3112125"/>
            <a:ext cx="1741200" cy="613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47"/>
          <p:cNvSpPr txBox="1"/>
          <p:nvPr/>
        </p:nvSpPr>
        <p:spPr>
          <a:xfrm>
            <a:off x="3424000" y="3622300"/>
            <a:ext cx="12543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element width = </a:t>
            </a:r>
            <a:r>
              <a:rPr b="1" lang="en" sz="12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ELEN</a:t>
            </a: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bits</a:t>
            </a:r>
            <a:endParaRPr b="1"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288" name="Google Shape;288;p47"/>
          <p:cNvCxnSpPr/>
          <p:nvPr/>
        </p:nvCxnSpPr>
        <p:spPr>
          <a:xfrm>
            <a:off x="5625500" y="3845950"/>
            <a:ext cx="733800" cy="5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47"/>
          <p:cNvCxnSpPr/>
          <p:nvPr/>
        </p:nvCxnSpPr>
        <p:spPr>
          <a:xfrm>
            <a:off x="6532775" y="3765900"/>
            <a:ext cx="33300" cy="50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47"/>
          <p:cNvCxnSpPr/>
          <p:nvPr/>
        </p:nvCxnSpPr>
        <p:spPr>
          <a:xfrm flipH="1">
            <a:off x="6919725" y="3845950"/>
            <a:ext cx="1134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47"/>
          <p:cNvCxnSpPr/>
          <p:nvPr/>
        </p:nvCxnSpPr>
        <p:spPr>
          <a:xfrm flipH="1">
            <a:off x="7039800" y="3852825"/>
            <a:ext cx="546000" cy="4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47"/>
          <p:cNvCxnSpPr/>
          <p:nvPr/>
        </p:nvCxnSpPr>
        <p:spPr>
          <a:xfrm flipH="1">
            <a:off x="7073050" y="3889450"/>
            <a:ext cx="1073100" cy="4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47"/>
          <p:cNvSpPr txBox="1"/>
          <p:nvPr/>
        </p:nvSpPr>
        <p:spPr>
          <a:xfrm>
            <a:off x="6085000" y="4193475"/>
            <a:ext cx="12543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DLEN</a:t>
            </a: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bits</a:t>
            </a:r>
            <a:endParaRPr b="1"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V</a:t>
            </a:r>
            <a:r>
              <a:rPr lang="en">
                <a:latin typeface="PT Serif"/>
                <a:ea typeface="PT Serif"/>
                <a:cs typeface="PT Serif"/>
                <a:sym typeface="PT Serif"/>
              </a:rPr>
              <a:t>ector machine examples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99" name="Google Shape;299;p48"/>
          <p:cNvSpPr txBox="1"/>
          <p:nvPr>
            <p:ph idx="1" type="body"/>
          </p:nvPr>
        </p:nvSpPr>
        <p:spPr>
          <a:xfrm>
            <a:off x="311700" y="1152475"/>
            <a:ext cx="85206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300" name="Google Shape;300;p48"/>
          <p:cNvCxnSpPr/>
          <p:nvPr/>
        </p:nvCxnSpPr>
        <p:spPr>
          <a:xfrm>
            <a:off x="376300" y="4540200"/>
            <a:ext cx="840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48"/>
          <p:cNvSpPr txBox="1"/>
          <p:nvPr/>
        </p:nvSpPr>
        <p:spPr>
          <a:xfrm>
            <a:off x="434550" y="4540200"/>
            <a:ext cx="82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[1] Figure credit:</a:t>
            </a:r>
            <a:r>
              <a:rPr lang="en" sz="800">
                <a:solidFill>
                  <a:schemeClr val="dk1"/>
                </a:solidFill>
              </a:rPr>
              <a:t> Ray Simar, </a:t>
            </a:r>
            <a:r>
              <a:rPr lang="en" sz="800">
                <a:solidFill>
                  <a:schemeClr val="dk1"/>
                </a:solidFill>
              </a:rPr>
              <a:t>RVR, Rice University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302" name="Google Shape;3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725" y="1450450"/>
            <a:ext cx="6420475" cy="28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8"/>
          <p:cNvSpPr txBox="1"/>
          <p:nvPr/>
        </p:nvSpPr>
        <p:spPr>
          <a:xfrm>
            <a:off x="4633150" y="4085813"/>
            <a:ext cx="39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[2] 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Pipelining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higher clock rate 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Chaining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forwarding data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Vector register grouping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Use vlmul[2:0] grouping register with</a:t>
            </a:r>
            <a:r>
              <a:rPr lang="en" sz="10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b="1" lang="en" sz="10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LMUL</a:t>
            </a:r>
            <a:endParaRPr b="1" sz="1000">
              <a:solidFill>
                <a:srgbClr val="188038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Vector strip mining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Total vector length (AVL) &gt; vlmax e.g. use loop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Use register vl for first iteration, and then VLMAX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what if</a:t>
            </a:r>
            <a:r>
              <a:rPr lang="en" sz="10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b="1" lang="en" sz="10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ELEN &gt; VLEN</a:t>
            </a:r>
            <a:endParaRPr b="1" sz="1000">
              <a:solidFill>
                <a:srgbClr val="188038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794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PT Serif"/>
              <a:buChar char="■"/>
            </a:pPr>
            <a:r>
              <a:rPr lang="en" sz="8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RVV now doesn't support this</a:t>
            </a:r>
            <a:endParaRPr sz="8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Scatter/gather operations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when vector data are distributed across memory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combine elements into vector registers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Vector mask instructions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only operates on a portion of elements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09" name="Google Shape;309;p49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Key features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310" name="Google Shape;310;p49"/>
          <p:cNvCxnSpPr/>
          <p:nvPr/>
        </p:nvCxnSpPr>
        <p:spPr>
          <a:xfrm>
            <a:off x="376300" y="4540200"/>
            <a:ext cx="840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49"/>
          <p:cNvSpPr txBox="1"/>
          <p:nvPr/>
        </p:nvSpPr>
        <p:spPr>
          <a:xfrm>
            <a:off x="434550" y="4540200"/>
            <a:ext cx="827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[0] Onur Mutlu, CMU,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https://course.ece.cmu.edu/~ece740/f13/lib/exe/fetch.php%3Fmedia=seth-740-fall13-module5.1-simd-vector-gpu.pdf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12" name="Google Shape;312;p49"/>
          <p:cNvSpPr txBox="1"/>
          <p:nvPr/>
        </p:nvSpPr>
        <p:spPr>
          <a:xfrm>
            <a:off x="5773950" y="3309863"/>
            <a:ext cx="39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[0] 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313" name="Google Shape;31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4076" y="2571750"/>
            <a:ext cx="1693750" cy="16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4025" y="1124100"/>
            <a:ext cx="2902976" cy="226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9"/>
          <p:cNvSpPr txBox="1"/>
          <p:nvPr/>
        </p:nvSpPr>
        <p:spPr>
          <a:xfrm>
            <a:off x="7883250" y="4156063"/>
            <a:ext cx="39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[0] 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- a good example</a:t>
            </a:r>
            <a:endParaRPr/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6112450" y="1067400"/>
            <a:ext cx="13542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A86E8"/>
                </a:solidFill>
                <a:latin typeface="PT Serif"/>
                <a:ea typeface="PT Serif"/>
                <a:cs typeface="PT Serif"/>
                <a:sym typeface="PT Serif"/>
              </a:rPr>
              <a:t>RISC-V intrinsics</a:t>
            </a:r>
            <a:endParaRPr sz="1200">
              <a:solidFill>
                <a:srgbClr val="4A86E8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322" name="Google Shape;322;p50"/>
          <p:cNvPicPr preferRelativeResize="0"/>
          <p:nvPr/>
        </p:nvPicPr>
        <p:blipFill rotWithShape="1">
          <a:blip r:embed="rId3">
            <a:alphaModFix/>
          </a:blip>
          <a:srcRect b="10698" l="0" r="0" t="0"/>
          <a:stretch/>
        </p:blipFill>
        <p:spPr>
          <a:xfrm>
            <a:off x="263675" y="1174225"/>
            <a:ext cx="5150875" cy="2844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50"/>
          <p:cNvCxnSpPr/>
          <p:nvPr/>
        </p:nvCxnSpPr>
        <p:spPr>
          <a:xfrm>
            <a:off x="376300" y="4540200"/>
            <a:ext cx="840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50"/>
          <p:cNvSpPr txBox="1"/>
          <p:nvPr/>
        </p:nvSpPr>
        <p:spPr>
          <a:xfrm>
            <a:off x="434550" y="4540200"/>
            <a:ext cx="82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325" name="Google Shape;32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425" y="1560500"/>
            <a:ext cx="3350051" cy="16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0"/>
          <p:cNvSpPr/>
          <p:nvPr/>
        </p:nvSpPr>
        <p:spPr>
          <a:xfrm>
            <a:off x="5218550" y="1102529"/>
            <a:ext cx="980675" cy="481850"/>
          </a:xfrm>
          <a:custGeom>
            <a:rect b="b" l="l" r="r" t="t"/>
            <a:pathLst>
              <a:path extrusionOk="0" h="19274" w="39227">
                <a:moveTo>
                  <a:pt x="0" y="11003"/>
                </a:moveTo>
                <a:cubicBezTo>
                  <a:pt x="1334" y="9580"/>
                  <a:pt x="2713" y="4065"/>
                  <a:pt x="8005" y="2464"/>
                </a:cubicBezTo>
                <a:cubicBezTo>
                  <a:pt x="13298" y="863"/>
                  <a:pt x="26551" y="-1405"/>
                  <a:pt x="31755" y="1397"/>
                </a:cubicBezTo>
                <a:cubicBezTo>
                  <a:pt x="36959" y="4199"/>
                  <a:pt x="37982" y="16295"/>
                  <a:pt x="39227" y="19275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27" name="Google Shape;327;p50"/>
          <p:cNvSpPr txBox="1"/>
          <p:nvPr>
            <p:ph idx="1" type="body"/>
          </p:nvPr>
        </p:nvSpPr>
        <p:spPr>
          <a:xfrm>
            <a:off x="7932725" y="2328450"/>
            <a:ext cx="980700" cy="2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MAC operation</a:t>
            </a:r>
            <a:endParaRPr sz="800">
              <a:solidFill>
                <a:srgbClr val="188038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28" name="Google Shape;328;p50"/>
          <p:cNvSpPr txBox="1"/>
          <p:nvPr/>
        </p:nvSpPr>
        <p:spPr>
          <a:xfrm>
            <a:off x="434550" y="4018950"/>
            <a:ext cx="369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The way to achieve this is through pipelining</a:t>
            </a:r>
            <a:endParaRPr sz="1200">
              <a:solidFill>
                <a:srgbClr val="188038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29" name="Google Shape;329;p50"/>
          <p:cNvSpPr txBox="1"/>
          <p:nvPr/>
        </p:nvSpPr>
        <p:spPr>
          <a:xfrm>
            <a:off x="5938925" y="3259400"/>
            <a:ext cx="29745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x, y might be stored across the memory</a:t>
            </a:r>
            <a:endParaRPr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compiler knows it</a:t>
            </a:r>
            <a:endParaRPr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scatter/gather </a:t>
            </a:r>
            <a:endParaRPr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330" name="Google Shape;330;p50"/>
          <p:cNvCxnSpPr/>
          <p:nvPr/>
        </p:nvCxnSpPr>
        <p:spPr>
          <a:xfrm flipH="1">
            <a:off x="1275950" y="3732550"/>
            <a:ext cx="6600" cy="38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50"/>
          <p:cNvCxnSpPr/>
          <p:nvPr/>
        </p:nvCxnSpPr>
        <p:spPr>
          <a:xfrm>
            <a:off x="376300" y="4540200"/>
            <a:ext cx="840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50"/>
          <p:cNvSpPr txBox="1"/>
          <p:nvPr/>
        </p:nvSpPr>
        <p:spPr>
          <a:xfrm>
            <a:off x="434550" y="4540200"/>
            <a:ext cx="82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[1] Figure credit: Ray Simar, RVR, Rice University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Vector register grouping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38" name="Google Shape;33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Use vlmul[2:0] to </a:t>
            </a:r>
            <a:r>
              <a:rPr lang="en" sz="16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indicate</a:t>
            </a:r>
            <a:r>
              <a:rPr lang="en" sz="16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LMUL (assume maximum vector length= 20 elements):</a:t>
            </a:r>
            <a:endParaRPr sz="16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PT Serif"/>
              <a:ea typeface="PT Serif"/>
              <a:cs typeface="PT Serif"/>
              <a:sym typeface="PT Serif"/>
            </a:endParaRPr>
          </a:p>
        </p:txBody>
      </p:sp>
      <p:graphicFrame>
        <p:nvGraphicFramePr>
          <p:cNvPr id="339" name="Google Shape;339;p51"/>
          <p:cNvGraphicFramePr/>
          <p:nvPr/>
        </p:nvGraphicFramePr>
        <p:xfrm>
          <a:off x="743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{96237B8C-96AE-4C08-9695-999494A9C708}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40" name="Google Shape;340;p51"/>
          <p:cNvSpPr txBox="1"/>
          <p:nvPr/>
        </p:nvSpPr>
        <p:spPr>
          <a:xfrm>
            <a:off x="743550" y="1554900"/>
            <a:ext cx="76569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19      18       17     16       15     14      13      12      11      10       9        8         7        6        5        4        3        2        1        0</a:t>
            </a:r>
            <a:endParaRPr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1" name="Google Shape;341;p51"/>
          <p:cNvSpPr txBox="1"/>
          <p:nvPr/>
        </p:nvSpPr>
        <p:spPr>
          <a:xfrm>
            <a:off x="8460750" y="1844600"/>
            <a:ext cx="420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v1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aphicFrame>
        <p:nvGraphicFramePr>
          <p:cNvPr id="342" name="Google Shape;342;p51"/>
          <p:cNvGraphicFramePr/>
          <p:nvPr/>
        </p:nvGraphicFramePr>
        <p:xfrm>
          <a:off x="743500" y="280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{96237B8C-96AE-4C08-9695-999494A9C708}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43" name="Google Shape;343;p51"/>
          <p:cNvSpPr txBox="1"/>
          <p:nvPr/>
        </p:nvSpPr>
        <p:spPr>
          <a:xfrm>
            <a:off x="743550" y="2545500"/>
            <a:ext cx="76569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19      18       17     16       15     14      13      12      11      10       9        8         7        6        5        4        3        2        1        0</a:t>
            </a:r>
            <a:endParaRPr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aphicFrame>
        <p:nvGraphicFramePr>
          <p:cNvPr id="344" name="Google Shape;344;p51"/>
          <p:cNvGraphicFramePr/>
          <p:nvPr/>
        </p:nvGraphicFramePr>
        <p:xfrm>
          <a:off x="743500" y="379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{96237B8C-96AE-4C08-9695-999494A9C708}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45" name="Google Shape;345;p51"/>
          <p:cNvSpPr txBox="1"/>
          <p:nvPr/>
        </p:nvSpPr>
        <p:spPr>
          <a:xfrm>
            <a:off x="743550" y="3536100"/>
            <a:ext cx="76569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19      18       17     16       15     14      13      12      11      10       9        8         7        6        5        4        3        2        1        0</a:t>
            </a:r>
            <a:endParaRPr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6" name="Google Shape;346;p51"/>
          <p:cNvSpPr txBox="1"/>
          <p:nvPr/>
        </p:nvSpPr>
        <p:spPr>
          <a:xfrm>
            <a:off x="8460750" y="2800350"/>
            <a:ext cx="420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v1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7" name="Google Shape;347;p51"/>
          <p:cNvSpPr txBox="1"/>
          <p:nvPr/>
        </p:nvSpPr>
        <p:spPr>
          <a:xfrm>
            <a:off x="8488200" y="3790950"/>
            <a:ext cx="4203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v1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8" name="Google Shape;348;p51"/>
          <p:cNvSpPr txBox="1"/>
          <p:nvPr/>
        </p:nvSpPr>
        <p:spPr>
          <a:xfrm>
            <a:off x="33450" y="1844600"/>
            <a:ext cx="7755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LMUL=1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49" name="Google Shape;349;p51"/>
          <p:cNvSpPr txBox="1"/>
          <p:nvPr/>
        </p:nvSpPr>
        <p:spPr>
          <a:xfrm>
            <a:off x="0" y="2835200"/>
            <a:ext cx="7755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LMUL=1/2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50" name="Google Shape;350;p51"/>
          <p:cNvSpPr txBox="1"/>
          <p:nvPr/>
        </p:nvSpPr>
        <p:spPr>
          <a:xfrm>
            <a:off x="0" y="3825800"/>
            <a:ext cx="842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LMUL= 1/4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51" name="Google Shape;351;p51"/>
          <p:cNvSpPr txBox="1"/>
          <p:nvPr/>
        </p:nvSpPr>
        <p:spPr>
          <a:xfrm>
            <a:off x="0" y="1520700"/>
            <a:ext cx="7755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element</a:t>
            </a:r>
            <a:endParaRPr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2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Vector register grouping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7" name="Google Shape;357;p52"/>
          <p:cNvGraphicFramePr/>
          <p:nvPr/>
        </p:nvGraphicFramePr>
        <p:xfrm>
          <a:off x="1592075" y="112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{96237B8C-96AE-4C08-9695-999494A9C708}</a:tableStyleId>
              </a:tblPr>
              <a:tblGrid>
                <a:gridCol w="382850"/>
                <a:gridCol w="382850"/>
              </a:tblGrid>
              <a:tr h="34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SEW</a:t>
                      </a:r>
                      <a:endParaRPr sz="7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SEW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SEW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SEW</a:t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5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5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8" name="Google Shape;358;p52"/>
          <p:cNvSpPr txBox="1"/>
          <p:nvPr/>
        </p:nvSpPr>
        <p:spPr>
          <a:xfrm>
            <a:off x="1134675" y="1071325"/>
            <a:ext cx="582600" cy="4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e1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e2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e3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e4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e5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e19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e20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59" name="Google Shape;359;p52"/>
          <p:cNvSpPr txBox="1"/>
          <p:nvPr/>
        </p:nvSpPr>
        <p:spPr>
          <a:xfrm>
            <a:off x="3029600" y="1171375"/>
            <a:ext cx="53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The maximum </a:t>
            </a: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number elements</a:t>
            </a: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per </a:t>
            </a: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instruction </a:t>
            </a:r>
            <a:r>
              <a:rPr b="1" lang="en" sz="10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VLMAX </a:t>
            </a:r>
            <a:r>
              <a:rPr b="1" lang="en" sz="10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= LMUL </a:t>
            </a:r>
            <a:r>
              <a:rPr b="1" lang="en" sz="12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× </a:t>
            </a:r>
            <a:r>
              <a:rPr b="1" lang="en" sz="10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 VLEN / SEW</a:t>
            </a:r>
            <a:endParaRPr/>
          </a:p>
        </p:txBody>
      </p:sp>
      <p:sp>
        <p:nvSpPr>
          <p:cNvPr id="360" name="Google Shape;360;p52"/>
          <p:cNvSpPr txBox="1"/>
          <p:nvPr/>
        </p:nvSpPr>
        <p:spPr>
          <a:xfrm>
            <a:off x="696775" y="4727425"/>
            <a:ext cx="270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LMUL = 2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effective VLEN</a:t>
            </a: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 is doubled (fixed SEW)  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aphicFrame>
        <p:nvGraphicFramePr>
          <p:cNvPr id="361" name="Google Shape;361;p52"/>
          <p:cNvGraphicFramePr/>
          <p:nvPr/>
        </p:nvGraphicFramePr>
        <p:xfrm>
          <a:off x="5334175" y="178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{96237B8C-96AE-4C08-9695-999494A9C708}</a:tableStyleId>
              </a:tblPr>
              <a:tblGrid>
                <a:gridCol w="564650"/>
                <a:gridCol w="564650"/>
                <a:gridCol w="564650"/>
                <a:gridCol w="564650"/>
              </a:tblGrid>
              <a:tr h="39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SEW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SEW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SEW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SEW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2" name="Google Shape;362;p52"/>
          <p:cNvSpPr txBox="1"/>
          <p:nvPr/>
        </p:nvSpPr>
        <p:spPr>
          <a:xfrm>
            <a:off x="4847375" y="4422575"/>
            <a:ext cx="323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LMUL = 4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effective VLEN is</a:t>
            </a: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 quadrupled</a:t>
            </a: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en" sz="10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(fixed SEW)</a:t>
            </a:r>
            <a:endParaRPr sz="10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63" name="Google Shape;363;p52"/>
          <p:cNvSpPr txBox="1"/>
          <p:nvPr/>
        </p:nvSpPr>
        <p:spPr>
          <a:xfrm>
            <a:off x="4920975" y="1822375"/>
            <a:ext cx="540900" cy="26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e</a:t>
            </a: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1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e2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e3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e19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e20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aphicFrame>
        <p:nvGraphicFramePr>
          <p:cNvPr id="364" name="Google Shape;364;p52"/>
          <p:cNvGraphicFramePr/>
          <p:nvPr/>
        </p:nvGraphicFramePr>
        <p:xfrm>
          <a:off x="1592075" y="39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{96237B8C-96AE-4C08-9695-999494A9C708}</a:tableStyleId>
              </a:tblPr>
              <a:tblGrid>
                <a:gridCol w="382850"/>
                <a:gridCol w="382850"/>
              </a:tblGrid>
              <a:tr h="35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6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65" name="Google Shape;365;p52"/>
          <p:cNvGraphicFramePr/>
          <p:nvPr/>
        </p:nvGraphicFramePr>
        <p:xfrm>
          <a:off x="5334175" y="363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{96237B8C-96AE-4C08-9695-999494A9C708}</a:tableStyleId>
              </a:tblPr>
              <a:tblGrid>
                <a:gridCol w="564650"/>
                <a:gridCol w="564650"/>
                <a:gridCol w="564650"/>
                <a:gridCol w="564650"/>
              </a:tblGrid>
              <a:tr h="38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6" name="Google Shape;366;p52"/>
          <p:cNvSpPr txBox="1"/>
          <p:nvPr/>
        </p:nvSpPr>
        <p:spPr>
          <a:xfrm>
            <a:off x="1822525" y="3096625"/>
            <a:ext cx="30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  <a:endParaRPr/>
          </a:p>
        </p:txBody>
      </p:sp>
      <p:sp>
        <p:nvSpPr>
          <p:cNvPr id="367" name="Google Shape;367;p52"/>
          <p:cNvSpPr txBox="1"/>
          <p:nvPr/>
        </p:nvSpPr>
        <p:spPr>
          <a:xfrm>
            <a:off x="6311075" y="2891275"/>
            <a:ext cx="30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  <a:endParaRPr/>
          </a:p>
        </p:txBody>
      </p:sp>
      <p:sp>
        <p:nvSpPr>
          <p:cNvPr id="368" name="Google Shape;368;p52"/>
          <p:cNvSpPr txBox="1"/>
          <p:nvPr/>
        </p:nvSpPr>
        <p:spPr>
          <a:xfrm>
            <a:off x="2353875" y="1071325"/>
            <a:ext cx="582600" cy="4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e21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e22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e23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e24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e25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e39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e40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69" name="Google Shape;369;p52"/>
          <p:cNvSpPr txBox="1"/>
          <p:nvPr/>
        </p:nvSpPr>
        <p:spPr>
          <a:xfrm>
            <a:off x="7587975" y="1822375"/>
            <a:ext cx="540900" cy="26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e61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e62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e63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e79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e80</a:t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70" name="Google Shape;370;p52"/>
          <p:cNvSpPr/>
          <p:nvPr/>
        </p:nvSpPr>
        <p:spPr>
          <a:xfrm>
            <a:off x="2936075" y="2444800"/>
            <a:ext cx="1911300" cy="17673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erif"/>
                <a:ea typeface="PT Serif"/>
                <a:cs typeface="PT Serif"/>
                <a:sym typeface="PT Serif"/>
              </a:rPr>
              <a:t>element indices with different LMULs</a:t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3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vector masking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3"/>
          <p:cNvSpPr txBox="1"/>
          <p:nvPr>
            <p:ph idx="1" type="body"/>
          </p:nvPr>
        </p:nvSpPr>
        <p:spPr>
          <a:xfrm>
            <a:off x="387900" y="1152475"/>
            <a:ext cx="8520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Purpose: Masking some elements in an operation</a:t>
            </a:r>
            <a:endParaRPr b="1"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For every instruction, </a:t>
            </a: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inst[25]</a:t>
            </a: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decides whether the operated elements are masked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Register </a:t>
            </a: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v0</a:t>
            </a: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determine mask bits for all elements of vectors in the LMUL group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aphicFrame>
        <p:nvGraphicFramePr>
          <p:cNvPr id="377" name="Google Shape;377;p53"/>
          <p:cNvGraphicFramePr/>
          <p:nvPr/>
        </p:nvGraphicFramePr>
        <p:xfrm>
          <a:off x="1163825" y="277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{96237B8C-96AE-4C08-9695-999494A9C708}</a:tableStyleId>
              </a:tblPr>
              <a:tblGrid>
                <a:gridCol w="1914250"/>
                <a:gridCol w="1914250"/>
                <a:gridCol w="1914250"/>
                <a:gridCol w="1914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sew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sew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sew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sew</a:t>
                      </a:r>
                      <a:endParaRPr b="1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78" name="Google Shape;378;p53"/>
          <p:cNvSpPr txBox="1"/>
          <p:nvPr/>
        </p:nvSpPr>
        <p:spPr>
          <a:xfrm>
            <a:off x="8820825" y="2771550"/>
            <a:ext cx="382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v0</a:t>
            </a:r>
            <a:endParaRPr b="1"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79" name="Google Shape;379;p53"/>
          <p:cNvSpPr/>
          <p:nvPr/>
        </p:nvSpPr>
        <p:spPr>
          <a:xfrm rot="-5400000">
            <a:off x="1994550" y="2495150"/>
            <a:ext cx="217500" cy="1562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53"/>
          <p:cNvSpPr/>
          <p:nvPr/>
        </p:nvSpPr>
        <p:spPr>
          <a:xfrm rot="-5400000">
            <a:off x="3899550" y="2495150"/>
            <a:ext cx="217500" cy="1562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1" name="Google Shape;381;p53"/>
          <p:cNvSpPr/>
          <p:nvPr/>
        </p:nvSpPr>
        <p:spPr>
          <a:xfrm rot="-5400000">
            <a:off x="5804550" y="2495150"/>
            <a:ext cx="217500" cy="1562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2" name="Google Shape;382;p53"/>
          <p:cNvSpPr/>
          <p:nvPr/>
        </p:nvSpPr>
        <p:spPr>
          <a:xfrm rot="-5400000">
            <a:off x="7785750" y="2495150"/>
            <a:ext cx="217500" cy="1562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p53"/>
          <p:cNvSpPr txBox="1"/>
          <p:nvPr/>
        </p:nvSpPr>
        <p:spPr>
          <a:xfrm>
            <a:off x="186150" y="2104663"/>
            <a:ext cx="11358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e.g. LMUL=4</a:t>
            </a:r>
            <a:endParaRPr b="1"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84" name="Google Shape;384;p53"/>
          <p:cNvSpPr txBox="1"/>
          <p:nvPr/>
        </p:nvSpPr>
        <p:spPr>
          <a:xfrm>
            <a:off x="7703250" y="3283500"/>
            <a:ext cx="562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G.v1</a:t>
            </a:r>
            <a:endParaRPr b="1"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85" name="Google Shape;385;p53"/>
          <p:cNvSpPr txBox="1"/>
          <p:nvPr/>
        </p:nvSpPr>
        <p:spPr>
          <a:xfrm>
            <a:off x="5645850" y="3283500"/>
            <a:ext cx="562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G.v2</a:t>
            </a:r>
            <a:endParaRPr b="1"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86" name="Google Shape;386;p53"/>
          <p:cNvSpPr txBox="1"/>
          <p:nvPr/>
        </p:nvSpPr>
        <p:spPr>
          <a:xfrm>
            <a:off x="3740850" y="3283500"/>
            <a:ext cx="562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G.v3</a:t>
            </a:r>
            <a:endParaRPr b="1"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87" name="Google Shape;387;p53"/>
          <p:cNvSpPr txBox="1"/>
          <p:nvPr/>
        </p:nvSpPr>
        <p:spPr>
          <a:xfrm>
            <a:off x="1835850" y="3283500"/>
            <a:ext cx="562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G.v4</a:t>
            </a:r>
            <a:endParaRPr b="1"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388" name="Google Shape;388;p53"/>
          <p:cNvCxnSpPr>
            <a:stCxn id="384" idx="2"/>
            <a:endCxn id="389" idx="3"/>
          </p:cNvCxnSpPr>
          <p:nvPr/>
        </p:nvCxnSpPr>
        <p:spPr>
          <a:xfrm flipH="1">
            <a:off x="6292500" y="3628500"/>
            <a:ext cx="1692000" cy="81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53"/>
          <p:cNvSpPr txBox="1"/>
          <p:nvPr/>
        </p:nvSpPr>
        <p:spPr>
          <a:xfrm>
            <a:off x="7779550" y="3369075"/>
            <a:ext cx="8256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89" name="Google Shape;389;p53"/>
          <p:cNvSpPr txBox="1"/>
          <p:nvPr/>
        </p:nvSpPr>
        <p:spPr>
          <a:xfrm>
            <a:off x="5586900" y="4024200"/>
            <a:ext cx="7056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vector registers' element width 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391" name="Google Shape;391;p53"/>
          <p:cNvCxnSpPr>
            <a:stCxn id="385" idx="2"/>
            <a:endCxn id="389" idx="0"/>
          </p:cNvCxnSpPr>
          <p:nvPr/>
        </p:nvCxnSpPr>
        <p:spPr>
          <a:xfrm>
            <a:off x="5927100" y="3628500"/>
            <a:ext cx="12600" cy="39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53"/>
          <p:cNvCxnSpPr>
            <a:stCxn id="386" idx="2"/>
          </p:cNvCxnSpPr>
          <p:nvPr/>
        </p:nvCxnSpPr>
        <p:spPr>
          <a:xfrm>
            <a:off x="4022100" y="3628500"/>
            <a:ext cx="1691700" cy="44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53"/>
          <p:cNvCxnSpPr>
            <a:stCxn id="387" idx="2"/>
            <a:endCxn id="389" idx="1"/>
          </p:cNvCxnSpPr>
          <p:nvPr/>
        </p:nvCxnSpPr>
        <p:spPr>
          <a:xfrm>
            <a:off x="2117100" y="3628500"/>
            <a:ext cx="3469800" cy="81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94" name="Google Shape;394;p53"/>
          <p:cNvGraphicFramePr/>
          <p:nvPr/>
        </p:nvGraphicFramePr>
        <p:xfrm>
          <a:off x="129250" y="277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{96237B8C-96AE-4C08-9695-999494A9C708}</a:tableStyleId>
              </a:tblPr>
              <a:tblGrid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5" name="Google Shape;395;p53"/>
          <p:cNvSpPr txBox="1"/>
          <p:nvPr/>
        </p:nvSpPr>
        <p:spPr>
          <a:xfrm>
            <a:off x="687450" y="2771550"/>
            <a:ext cx="3828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...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396" name="Google Shape;396;p53"/>
          <p:cNvSpPr/>
          <p:nvPr/>
        </p:nvSpPr>
        <p:spPr>
          <a:xfrm rot="5400000">
            <a:off x="4380375" y="-1514550"/>
            <a:ext cx="217500" cy="8354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53"/>
          <p:cNvSpPr txBox="1"/>
          <p:nvPr/>
        </p:nvSpPr>
        <p:spPr>
          <a:xfrm>
            <a:off x="3114125" y="2129850"/>
            <a:ext cx="32247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VLEN bits (maximum VLEN/SEW elements)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PT Serif"/>
                <a:ea typeface="PT Serif"/>
                <a:cs typeface="PT Serif"/>
                <a:sym typeface="PT Serif"/>
              </a:rPr>
              <a:t>Design hierarchy</a:t>
            </a:r>
            <a:endParaRPr sz="26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PT Serif"/>
                <a:ea typeface="PT Serif"/>
                <a:cs typeface="PT Serif"/>
                <a:sym typeface="PT Serif"/>
              </a:rPr>
              <a:t>Top module:</a:t>
            </a:r>
            <a:endParaRPr sz="1400">
              <a:latin typeface="PT Serif"/>
              <a:ea typeface="PT Serif"/>
              <a:cs typeface="PT Serif"/>
              <a:sym typeface="PT Serif"/>
            </a:endParaRPr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Font typeface="PT Serif"/>
              <a:buChar char="●"/>
            </a:pPr>
            <a:r>
              <a:rPr b="1" lang="en" sz="1000">
                <a:latin typeface="PT Serif"/>
                <a:ea typeface="PT Serif"/>
                <a:cs typeface="PT Serif"/>
                <a:sym typeface="PT Serif"/>
              </a:rPr>
              <a:t>Program counter </a:t>
            </a:r>
            <a:endParaRPr b="1" sz="1000">
              <a:latin typeface="PT Serif"/>
              <a:ea typeface="PT Serif"/>
              <a:cs typeface="PT Serif"/>
              <a:sym typeface="PT Serif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T Serif"/>
              <a:buChar char="●"/>
            </a:pPr>
            <a:r>
              <a:rPr b="1" lang="en" sz="1000">
                <a:latin typeface="PT Serif"/>
                <a:ea typeface="PT Serif"/>
                <a:cs typeface="PT Serif"/>
                <a:sym typeface="PT Serif"/>
              </a:rPr>
              <a:t>Data memory</a:t>
            </a:r>
            <a:endParaRPr b="1" sz="1000">
              <a:latin typeface="PT Serif"/>
              <a:ea typeface="PT Serif"/>
              <a:cs typeface="PT Serif"/>
              <a:sym typeface="PT Serif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T Serif"/>
              <a:buChar char="●"/>
            </a:pPr>
            <a:r>
              <a:rPr b="1" lang="en" sz="1000">
                <a:latin typeface="PT Serif"/>
                <a:ea typeface="PT Serif"/>
                <a:cs typeface="PT Serif"/>
                <a:sym typeface="PT Serif"/>
              </a:rPr>
              <a:t>Instruction memory</a:t>
            </a:r>
            <a:endParaRPr b="1" sz="1000">
              <a:latin typeface="PT Serif"/>
              <a:ea typeface="PT Serif"/>
              <a:cs typeface="PT Serif"/>
              <a:sym typeface="PT Serif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T Serif"/>
              <a:buChar char="●"/>
            </a:pPr>
            <a:r>
              <a:rPr b="1" lang="en" sz="1000">
                <a:latin typeface="PT Serif"/>
                <a:ea typeface="PT Serif"/>
                <a:cs typeface="PT Serif"/>
                <a:sym typeface="PT Serif"/>
              </a:rPr>
              <a:t>Immediate generator</a:t>
            </a:r>
            <a:endParaRPr b="1" sz="1000">
              <a:latin typeface="PT Serif"/>
              <a:ea typeface="PT Serif"/>
              <a:cs typeface="PT Serif"/>
              <a:sym typeface="PT Serif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T Serif"/>
              <a:buChar char="●"/>
            </a:pPr>
            <a:r>
              <a:rPr b="1" lang="en" sz="1000">
                <a:latin typeface="PT Serif"/>
                <a:ea typeface="PT Serif"/>
                <a:cs typeface="PT Serif"/>
                <a:sym typeface="PT Serif"/>
              </a:rPr>
              <a:t>Register files</a:t>
            </a:r>
            <a:endParaRPr b="1" sz="1000">
              <a:latin typeface="PT Serif"/>
              <a:ea typeface="PT Serif"/>
              <a:cs typeface="PT Serif"/>
              <a:sym typeface="PT Serif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T Serif"/>
              <a:buChar char="●"/>
            </a:pPr>
            <a:r>
              <a:rPr b="1" lang="en" sz="1000">
                <a:latin typeface="PT Serif"/>
                <a:ea typeface="PT Serif"/>
                <a:cs typeface="PT Serif"/>
                <a:sym typeface="PT Serif"/>
              </a:rPr>
              <a:t>Control unit</a:t>
            </a:r>
            <a:endParaRPr b="1" sz="1000">
              <a:latin typeface="PT Serif"/>
              <a:ea typeface="PT Serif"/>
              <a:cs typeface="PT Serif"/>
              <a:sym typeface="PT Serif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T Serif"/>
              <a:buChar char="●"/>
            </a:pPr>
            <a:r>
              <a:rPr b="1" lang="en" sz="1000">
                <a:latin typeface="PT Serif"/>
                <a:ea typeface="PT Serif"/>
                <a:cs typeface="PT Serif"/>
                <a:sym typeface="PT Serif"/>
              </a:rPr>
              <a:t>ALU </a:t>
            </a:r>
            <a:endParaRPr b="1" sz="1000">
              <a:latin typeface="PT Serif"/>
              <a:ea typeface="PT Serif"/>
              <a:cs typeface="PT Serif"/>
              <a:sym typeface="PT Serif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T Serif"/>
              <a:buChar char="●"/>
            </a:pPr>
            <a:r>
              <a:rPr b="1" lang="en" sz="1000">
                <a:latin typeface="PT Serif"/>
                <a:ea typeface="PT Serif"/>
                <a:cs typeface="PT Serif"/>
                <a:sym typeface="PT Serif"/>
              </a:rPr>
              <a:t>ALU control unit</a:t>
            </a:r>
            <a:endParaRPr b="1" sz="1000">
              <a:latin typeface="PT Serif"/>
              <a:ea typeface="PT Serif"/>
              <a:cs typeface="PT Serif"/>
              <a:sym typeface="PT Serif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T Serif"/>
              <a:buChar char="●"/>
            </a:pPr>
            <a:r>
              <a:rPr b="1" lang="en" sz="1000">
                <a:latin typeface="PT Serif"/>
                <a:ea typeface="PT Serif"/>
                <a:cs typeface="PT Serif"/>
                <a:sym typeface="PT Serif"/>
              </a:rPr>
              <a:t>pipeline registers</a:t>
            </a:r>
            <a:endParaRPr b="1" sz="1000">
              <a:latin typeface="PT Serif"/>
              <a:ea typeface="PT Serif"/>
              <a:cs typeface="PT Serif"/>
              <a:sym typeface="PT Serif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T Serif"/>
              <a:buChar char="●"/>
            </a:pPr>
            <a:r>
              <a:rPr b="1" lang="en" sz="1000">
                <a:latin typeface="PT Serif"/>
                <a:ea typeface="PT Serif"/>
                <a:cs typeface="PT Serif"/>
                <a:sym typeface="PT Serif"/>
              </a:rPr>
              <a:t>Stall unit</a:t>
            </a:r>
            <a:endParaRPr b="1" sz="1000">
              <a:latin typeface="PT Serif"/>
              <a:ea typeface="PT Serif"/>
              <a:cs typeface="PT Serif"/>
              <a:sym typeface="PT Serif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T Serif"/>
              <a:buChar char="●"/>
            </a:pPr>
            <a:r>
              <a:rPr b="1" lang="en" sz="1000">
                <a:latin typeface="PT Serif"/>
                <a:ea typeface="PT Serif"/>
                <a:cs typeface="PT Serif"/>
                <a:sym typeface="PT Serif"/>
              </a:rPr>
              <a:t>Forwarding unit</a:t>
            </a:r>
            <a:endParaRPr b="1" sz="1000">
              <a:latin typeface="PT Serif"/>
              <a:ea typeface="PT Serif"/>
              <a:cs typeface="PT Serif"/>
              <a:sym typeface="PT Serif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T Serif"/>
              <a:buChar char="●"/>
            </a:pPr>
            <a:r>
              <a:rPr b="1" lang="en" sz="1000">
                <a:latin typeface="PT Serif"/>
                <a:ea typeface="PT Serif"/>
                <a:cs typeface="PT Serif"/>
                <a:sym typeface="PT Serif"/>
              </a:rPr>
              <a:t>Load-Use </a:t>
            </a:r>
            <a:r>
              <a:rPr b="1" lang="en" sz="1000">
                <a:latin typeface="PT Serif"/>
                <a:ea typeface="PT Serif"/>
                <a:cs typeface="PT Serif"/>
                <a:sym typeface="PT Serif"/>
              </a:rPr>
              <a:t>hazard handler</a:t>
            </a:r>
            <a:endParaRPr b="1" sz="1000">
              <a:latin typeface="PT Serif"/>
              <a:ea typeface="PT Serif"/>
              <a:cs typeface="PT Serif"/>
              <a:sym typeface="PT Serif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T Serif"/>
              <a:buChar char="●"/>
            </a:pPr>
            <a:r>
              <a:rPr lang="en" sz="1000">
                <a:latin typeface="PT Serif"/>
                <a:ea typeface="PT Serif"/>
                <a:cs typeface="PT Serif"/>
                <a:sym typeface="PT Serif"/>
              </a:rPr>
              <a:t>branch predictor - not integrated</a:t>
            </a:r>
            <a:endParaRPr sz="1000">
              <a:latin typeface="PT Serif"/>
              <a:ea typeface="PT Serif"/>
              <a:cs typeface="PT Serif"/>
              <a:sym typeface="PT Serif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T Serif"/>
              <a:buChar char="●"/>
            </a:pPr>
            <a:r>
              <a:rPr lang="en" sz="1000">
                <a:latin typeface="PT Serif"/>
                <a:ea typeface="PT Serif"/>
                <a:cs typeface="PT Serif"/>
                <a:sym typeface="PT Serif"/>
              </a:rPr>
              <a:t>better multiplier - designing </a:t>
            </a:r>
            <a:endParaRPr sz="1000">
              <a:latin typeface="PT Serif"/>
              <a:ea typeface="PT Serif"/>
              <a:cs typeface="PT Serif"/>
              <a:sym typeface="PT Serif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T Serif"/>
              <a:buChar char="●"/>
            </a:pPr>
            <a:r>
              <a:rPr lang="en" sz="1000">
                <a:latin typeface="PT Serif"/>
                <a:ea typeface="PT Serif"/>
                <a:cs typeface="PT Serif"/>
                <a:sym typeface="PT Serif"/>
              </a:rPr>
              <a:t>Cordic</a:t>
            </a:r>
            <a:r>
              <a:rPr b="1" lang="en" sz="1000">
                <a:latin typeface="PT Serif"/>
                <a:ea typeface="PT Serif"/>
                <a:cs typeface="PT Serif"/>
                <a:sym typeface="PT Serif"/>
              </a:rPr>
              <a:t> -</a:t>
            </a:r>
            <a:r>
              <a:rPr lang="en" sz="1000">
                <a:latin typeface="PT Serif"/>
                <a:ea typeface="PT Serif"/>
                <a:cs typeface="PT Serif"/>
                <a:sym typeface="PT Serif"/>
              </a:rPr>
              <a:t> not implemented</a:t>
            </a:r>
            <a:endParaRPr sz="1000">
              <a:latin typeface="PT Serif"/>
              <a:ea typeface="PT Serif"/>
              <a:cs typeface="PT Serif"/>
              <a:sym typeface="PT Serif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T Serif"/>
              <a:buChar char="●"/>
            </a:pPr>
            <a:r>
              <a:rPr lang="en" sz="1000">
                <a:latin typeface="PT Serif"/>
                <a:ea typeface="PT Serif"/>
                <a:cs typeface="PT Serif"/>
                <a:sym typeface="PT Serif"/>
              </a:rPr>
              <a:t>Vector extension - designing</a:t>
            </a:r>
            <a:endParaRPr sz="1000"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934" y="1273475"/>
            <a:ext cx="503939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4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mask instructions</a:t>
            </a:r>
            <a:endParaRPr/>
          </a:p>
        </p:txBody>
      </p:sp>
      <p:sp>
        <p:nvSpPr>
          <p:cNvPr id="403" name="Google Shape;403;p54"/>
          <p:cNvSpPr txBox="1"/>
          <p:nvPr>
            <p:ph idx="1" type="body"/>
          </p:nvPr>
        </p:nvSpPr>
        <p:spPr>
          <a:xfrm>
            <a:off x="311700" y="1152475"/>
            <a:ext cx="8520600" cy="3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The following are a list of vector mask instructions:</a:t>
            </a:r>
            <a:endParaRPr sz="14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Vector Mask-Register Logical Instructions - </a:t>
            </a: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AND, NAND, AND-NOT, OR, NOR, OR-NOT, XOR, XNOR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only operate on single vector, </a:t>
            </a:r>
            <a:r>
              <a:rPr b="1"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LMUL is ignored</a:t>
            </a:r>
            <a:endParaRPr b="1"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e.g. </a:t>
            </a:r>
            <a:r>
              <a:rPr lang="en" sz="10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vmand.mm vd, vs2, vs1</a:t>
            </a: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- vd.mask[i] =   vs2.mask[i] &amp;&amp; vs1.mask[i]</a:t>
            </a:r>
            <a:endParaRPr sz="8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vpopc - Vector mask population count 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vfirst - find-first-set mask bit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vmsbf.m - set-before-first mask bit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vmsif.m - set-including-first mask bit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vmsof.m - set-only-first mask bit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Vector Iota Instruction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Vector Element Index Instruction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54"/>
          <p:cNvPicPr preferRelativeResize="0"/>
          <p:nvPr/>
        </p:nvPicPr>
        <p:blipFill rotWithShape="1">
          <a:blip r:embed="rId3">
            <a:alphaModFix/>
          </a:blip>
          <a:srcRect b="2373" l="0" r="0" t="3063"/>
          <a:stretch/>
        </p:blipFill>
        <p:spPr>
          <a:xfrm>
            <a:off x="4486225" y="2597850"/>
            <a:ext cx="4223224" cy="1836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54"/>
          <p:cNvCxnSpPr/>
          <p:nvPr/>
        </p:nvCxnSpPr>
        <p:spPr>
          <a:xfrm>
            <a:off x="376300" y="4540200"/>
            <a:ext cx="840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54"/>
          <p:cNvSpPr txBox="1"/>
          <p:nvPr/>
        </p:nvSpPr>
        <p:spPr>
          <a:xfrm>
            <a:off x="434550" y="4540200"/>
            <a:ext cx="827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[3] Thang Tran, Andes, RISC-V Vector Extension Webinar III,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https://www.andestech.com/wp-content/uploads/Andes-RVV-Webinar-III.pdf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5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summary</a:t>
            </a:r>
            <a:endParaRPr/>
          </a:p>
        </p:txBody>
      </p:sp>
      <p:sp>
        <p:nvSpPr>
          <p:cNvPr id="412" name="Google Shape;412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</a:pPr>
            <a:r>
              <a:rPr lang="en" sz="16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VPU = SIMD in time</a:t>
            </a:r>
            <a:endParaRPr sz="16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</a:pPr>
            <a:r>
              <a:rPr lang="en" sz="16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P</a:t>
            </a:r>
            <a:r>
              <a:rPr lang="en" sz="16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arameters</a:t>
            </a:r>
            <a:endParaRPr sz="16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VLEN, DLEN, ELEN determined at design time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LMUL, SEW determined by software, and hence VLMAX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</a:pPr>
            <a:r>
              <a:rPr lang="en" sz="16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Dedicated h</a:t>
            </a:r>
            <a:r>
              <a:rPr lang="en" sz="16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ardwares</a:t>
            </a:r>
            <a:endParaRPr sz="16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Vector registers, CSRs, VFU, VLSU, etc.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erif"/>
              <a:buChar char="●"/>
            </a:pPr>
            <a:r>
              <a:rPr lang="en" sz="16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F</a:t>
            </a:r>
            <a:r>
              <a:rPr lang="en" sz="16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eatures</a:t>
            </a:r>
            <a:endParaRPr sz="16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Chaining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Scatter/gather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vector grouping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■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VMUL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mask instructions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■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mask unit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6"/>
          <p:cNvSpPr txBox="1"/>
          <p:nvPr>
            <p:ph type="title"/>
          </p:nvPr>
        </p:nvSpPr>
        <p:spPr>
          <a:xfrm>
            <a:off x="311700" y="2227050"/>
            <a:ext cx="85206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IBM Plex Mono"/>
                <a:ea typeface="IBM Plex Mono"/>
                <a:cs typeface="IBM Plex Mono"/>
                <a:sym typeface="IBM Plex Mono"/>
              </a:rPr>
              <a:t>2.2 </a:t>
            </a:r>
            <a:r>
              <a:rPr lang="en" sz="3300">
                <a:latin typeface="IBM Plex Mono"/>
                <a:ea typeface="IBM Plex Mono"/>
                <a:cs typeface="IBM Plex Mono"/>
                <a:sym typeface="IBM Plex Mono"/>
              </a:rPr>
              <a:t>Vector CSRs</a:t>
            </a:r>
            <a:endParaRPr sz="3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7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CSRs</a:t>
            </a:r>
            <a:endParaRPr/>
          </a:p>
        </p:txBody>
      </p:sp>
      <p:sp>
        <p:nvSpPr>
          <p:cNvPr id="423" name="Google Shape;423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URW = Unprivileged Read/Write register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URO = Unprivileged Read-Only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424" name="Google Shape;42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300" y="1646975"/>
            <a:ext cx="4775226" cy="2699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5" name="Google Shape;425;p57"/>
          <p:cNvCxnSpPr/>
          <p:nvPr/>
        </p:nvCxnSpPr>
        <p:spPr>
          <a:xfrm>
            <a:off x="376300" y="4540200"/>
            <a:ext cx="840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p57"/>
          <p:cNvSpPr txBox="1"/>
          <p:nvPr/>
        </p:nvSpPr>
        <p:spPr>
          <a:xfrm>
            <a:off x="434550" y="4540200"/>
            <a:ext cx="827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[2] RVV Unprivileged Spec v1.0,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https://github.com/riscvarchive/riscv-v-spec/blob/v1.0/v-spec.adoc#sec-inactive-defs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8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vtype register</a:t>
            </a:r>
            <a:endParaRPr/>
          </a:p>
        </p:txBody>
      </p:sp>
      <p:sp>
        <p:nvSpPr>
          <p:cNvPr id="432" name="Google Shape;432;p58"/>
          <p:cNvSpPr txBox="1"/>
          <p:nvPr>
            <p:ph idx="1" type="body"/>
          </p:nvPr>
        </p:nvSpPr>
        <p:spPr>
          <a:xfrm>
            <a:off x="311700" y="2343450"/>
            <a:ext cx="8520600" cy="22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</a:pPr>
            <a:r>
              <a:rPr lang="en" sz="1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vlmul[2:0] - LMUL </a:t>
            </a:r>
            <a:endParaRPr sz="14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0, </a:t>
            </a: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2, 4, 8</a:t>
            </a: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, </a:t>
            </a: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1/8, 1/4, 1/2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000-111 but 100 reserved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</a:pPr>
            <a:r>
              <a:rPr lang="en" sz="1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vsew[2:0] - SEW</a:t>
            </a:r>
            <a:endParaRPr sz="14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8, 16, 32, 64 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000-011 </a:t>
            </a: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(The others are reserved for larger value)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</a:pPr>
            <a:r>
              <a:rPr lang="en" sz="1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vill</a:t>
            </a:r>
            <a:endParaRPr sz="14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If the vill bit is set, then any attempt to execute a vector instruction that depends upon vtype will raise an illegal-instruction exception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</a:pPr>
            <a:r>
              <a:rPr lang="en" sz="1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Others</a:t>
            </a:r>
            <a:endParaRPr sz="14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reserved or optional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aphicFrame>
        <p:nvGraphicFramePr>
          <p:cNvPr id="433" name="Google Shape;433;p58"/>
          <p:cNvGraphicFramePr/>
          <p:nvPr/>
        </p:nvGraphicFramePr>
        <p:xfrm>
          <a:off x="2724313" y="146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{96237B8C-96AE-4C08-9695-999494A9C708}</a:tableStyleId>
              </a:tblPr>
              <a:tblGrid>
                <a:gridCol w="247025"/>
                <a:gridCol w="247025"/>
                <a:gridCol w="247025"/>
                <a:gridCol w="247025"/>
                <a:gridCol w="247025"/>
                <a:gridCol w="247025"/>
                <a:gridCol w="247025"/>
                <a:gridCol w="247025"/>
                <a:gridCol w="247025"/>
                <a:gridCol w="247025"/>
                <a:gridCol w="247025"/>
                <a:gridCol w="247025"/>
                <a:gridCol w="247025"/>
                <a:gridCol w="247025"/>
                <a:gridCol w="247025"/>
                <a:gridCol w="247025"/>
                <a:gridCol w="247025"/>
                <a:gridCol w="247025"/>
                <a:gridCol w="247025"/>
                <a:gridCol w="247025"/>
                <a:gridCol w="247025"/>
                <a:gridCol w="247025"/>
                <a:gridCol w="247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34" name="Google Shape;434;p58"/>
          <p:cNvSpPr txBox="1"/>
          <p:nvPr/>
        </p:nvSpPr>
        <p:spPr>
          <a:xfrm>
            <a:off x="2802263" y="1110675"/>
            <a:ext cx="5525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   7    6     5    4    3      2   1   0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35" name="Google Shape;435;p58"/>
          <p:cNvSpPr/>
          <p:nvPr/>
        </p:nvSpPr>
        <p:spPr>
          <a:xfrm rot="-5400000">
            <a:off x="7261875" y="1658450"/>
            <a:ext cx="92400" cy="546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6" name="Google Shape;436;p58"/>
          <p:cNvSpPr/>
          <p:nvPr/>
        </p:nvSpPr>
        <p:spPr>
          <a:xfrm rot="-5400000">
            <a:off x="8000425" y="1658450"/>
            <a:ext cx="92400" cy="546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" name="Google Shape;437;p58"/>
          <p:cNvSpPr txBox="1"/>
          <p:nvPr/>
        </p:nvSpPr>
        <p:spPr>
          <a:xfrm>
            <a:off x="7070675" y="1958125"/>
            <a:ext cx="546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vsew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38" name="Google Shape;438;p58"/>
          <p:cNvSpPr txBox="1"/>
          <p:nvPr/>
        </p:nvSpPr>
        <p:spPr>
          <a:xfrm>
            <a:off x="7773625" y="1958125"/>
            <a:ext cx="648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vlmul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39" name="Google Shape;439;p58"/>
          <p:cNvSpPr txBox="1"/>
          <p:nvPr/>
        </p:nvSpPr>
        <p:spPr>
          <a:xfrm>
            <a:off x="6619775" y="1922225"/>
            <a:ext cx="546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vta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40" name="Google Shape;440;p58"/>
          <p:cNvSpPr/>
          <p:nvPr/>
        </p:nvSpPr>
        <p:spPr>
          <a:xfrm rot="-5400000">
            <a:off x="6757800" y="1816700"/>
            <a:ext cx="92400" cy="229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1" name="Google Shape;441;p58"/>
          <p:cNvSpPr/>
          <p:nvPr/>
        </p:nvSpPr>
        <p:spPr>
          <a:xfrm rot="-5400000">
            <a:off x="6493250" y="1816700"/>
            <a:ext cx="92400" cy="229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442;p58"/>
          <p:cNvSpPr txBox="1"/>
          <p:nvPr/>
        </p:nvSpPr>
        <p:spPr>
          <a:xfrm>
            <a:off x="6314975" y="1922225"/>
            <a:ext cx="546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vma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aphicFrame>
        <p:nvGraphicFramePr>
          <p:cNvPr id="443" name="Google Shape;443;p58"/>
          <p:cNvGraphicFramePr/>
          <p:nvPr/>
        </p:nvGraphicFramePr>
        <p:xfrm>
          <a:off x="805388" y="146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{96237B8C-96AE-4C08-9695-999494A9C708}</a:tableStyleId>
              </a:tblPr>
              <a:tblGrid>
                <a:gridCol w="247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4" name="Google Shape;444;p58"/>
          <p:cNvSpPr txBox="1"/>
          <p:nvPr/>
        </p:nvSpPr>
        <p:spPr>
          <a:xfrm>
            <a:off x="1654225" y="1420750"/>
            <a:ext cx="4683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...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45" name="Google Shape;445;p58"/>
          <p:cNvSpPr txBox="1"/>
          <p:nvPr/>
        </p:nvSpPr>
        <p:spPr>
          <a:xfrm>
            <a:off x="739450" y="1110675"/>
            <a:ext cx="3765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31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46" name="Google Shape;446;p58"/>
          <p:cNvSpPr/>
          <p:nvPr/>
        </p:nvSpPr>
        <p:spPr>
          <a:xfrm rot="-5400000">
            <a:off x="878150" y="1835188"/>
            <a:ext cx="92400" cy="229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7" name="Google Shape;447;p58"/>
          <p:cNvSpPr txBox="1"/>
          <p:nvPr/>
        </p:nvSpPr>
        <p:spPr>
          <a:xfrm>
            <a:off x="699875" y="1940713"/>
            <a:ext cx="546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vill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9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vl register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53" name="Google Shape;453;p59"/>
          <p:cNvSpPr txBox="1"/>
          <p:nvPr>
            <p:ph idx="1" type="body"/>
          </p:nvPr>
        </p:nvSpPr>
        <p:spPr>
          <a:xfrm>
            <a:off x="288525" y="2216725"/>
            <a:ext cx="3751800" cy="20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</a:pPr>
            <a:r>
              <a:rPr lang="en" sz="1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Determines elements per </a:t>
            </a:r>
            <a:r>
              <a:rPr lang="en" sz="1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instruction</a:t>
            </a:r>
            <a:endParaRPr sz="14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</a:pPr>
            <a:r>
              <a:rPr b="1" lang="en" sz="1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read-only</a:t>
            </a:r>
            <a:r>
              <a:rPr lang="en" sz="1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endParaRPr sz="14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</a:pPr>
            <a:r>
              <a:rPr lang="en" sz="1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but can be updated by CSR instructions</a:t>
            </a:r>
            <a:endParaRPr sz="14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e.g. vsetvli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</a:pPr>
            <a:r>
              <a:rPr lang="en" sz="1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vlenb register is equivalent but in byte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aphicFrame>
        <p:nvGraphicFramePr>
          <p:cNvPr id="454" name="Google Shape;454;p59"/>
          <p:cNvGraphicFramePr/>
          <p:nvPr/>
        </p:nvGraphicFramePr>
        <p:xfrm>
          <a:off x="4182150" y="134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{96237B8C-96AE-4C08-9695-999494A9C708}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55" name="Google Shape;455;p59"/>
          <p:cNvSpPr txBox="1"/>
          <p:nvPr/>
        </p:nvSpPr>
        <p:spPr>
          <a:xfrm>
            <a:off x="3250638" y="1076263"/>
            <a:ext cx="5525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 9        8        7   </a:t>
            </a: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    6        5        4        3        2         1         0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aphicFrame>
        <p:nvGraphicFramePr>
          <p:cNvPr id="456" name="Google Shape;456;p59"/>
          <p:cNvGraphicFramePr/>
          <p:nvPr/>
        </p:nvGraphicFramePr>
        <p:xfrm>
          <a:off x="753150" y="134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{96237B8C-96AE-4C08-9695-999494A9C708}</a:tableStyleId>
              </a:tblPr>
              <a:tblGrid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7" name="Google Shape;457;p59"/>
          <p:cNvSpPr txBox="1"/>
          <p:nvPr/>
        </p:nvSpPr>
        <p:spPr>
          <a:xfrm>
            <a:off x="2640650" y="1345375"/>
            <a:ext cx="394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...</a:t>
            </a:r>
            <a:endParaRPr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58" name="Google Shape;458;p59"/>
          <p:cNvSpPr/>
          <p:nvPr/>
        </p:nvSpPr>
        <p:spPr>
          <a:xfrm rot="-5400000">
            <a:off x="6851375" y="133075"/>
            <a:ext cx="92400" cy="3423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9" name="Google Shape;459;p59"/>
          <p:cNvSpPr txBox="1"/>
          <p:nvPr/>
        </p:nvSpPr>
        <p:spPr>
          <a:xfrm>
            <a:off x="6375300" y="1807713"/>
            <a:ext cx="1252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vl (&lt; VLMAX)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460" name="Google Shape;46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885" y="2132800"/>
            <a:ext cx="4820539" cy="236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1" name="Google Shape;461;p59"/>
          <p:cNvCxnSpPr/>
          <p:nvPr/>
        </p:nvCxnSpPr>
        <p:spPr>
          <a:xfrm>
            <a:off x="376300" y="4540200"/>
            <a:ext cx="840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59"/>
          <p:cNvSpPr txBox="1"/>
          <p:nvPr/>
        </p:nvSpPr>
        <p:spPr>
          <a:xfrm>
            <a:off x="434550" y="4540200"/>
            <a:ext cx="827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[2] RVV Unprivileged Spec </a:t>
            </a:r>
            <a:r>
              <a:rPr lang="en" sz="800">
                <a:solidFill>
                  <a:schemeClr val="dk1"/>
                </a:solidFill>
              </a:rPr>
              <a:t>v1.0,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https://github.com/riscvarchive/riscv-v-spec/blob/v1.0/v-spec.adoc#sec-inactive-defs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63" name="Google Shape;463;p59"/>
          <p:cNvSpPr txBox="1"/>
          <p:nvPr/>
        </p:nvSpPr>
        <p:spPr>
          <a:xfrm>
            <a:off x="753150" y="1043275"/>
            <a:ext cx="3765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31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vstart register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Determine the starting element of a vector register for an instruction: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aphicFrame>
        <p:nvGraphicFramePr>
          <p:cNvPr id="470" name="Google Shape;470;p60"/>
          <p:cNvGraphicFramePr/>
          <p:nvPr/>
        </p:nvGraphicFramePr>
        <p:xfrm>
          <a:off x="1200250" y="252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{96237B8C-96AE-4C08-9695-999494A9C708}</a:tableStyleId>
              </a:tblPr>
              <a:tblGrid>
                <a:gridCol w="500150"/>
                <a:gridCol w="500150"/>
                <a:gridCol w="500150"/>
                <a:gridCol w="500150"/>
                <a:gridCol w="500150"/>
                <a:gridCol w="500150"/>
                <a:gridCol w="500150"/>
                <a:gridCol w="500150"/>
                <a:gridCol w="500150"/>
                <a:gridCol w="500150"/>
                <a:gridCol w="500150"/>
                <a:gridCol w="500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sew</a:t>
                      </a:r>
                      <a:endParaRPr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sew</a:t>
                      </a:r>
                      <a:endParaRPr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sew</a:t>
                      </a:r>
                      <a:endParaRPr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sew</a:t>
                      </a:r>
                      <a:endParaRPr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sew</a:t>
                      </a:r>
                      <a:endParaRPr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sew</a:t>
                      </a:r>
                      <a:endParaRPr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sew</a:t>
                      </a:r>
                      <a:endParaRPr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sew</a:t>
                      </a:r>
                      <a:endParaRPr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x</a:t>
                      </a:r>
                      <a:endParaRPr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x</a:t>
                      </a:r>
                      <a:endParaRPr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71" name="Google Shape;471;p60"/>
          <p:cNvSpPr txBox="1"/>
          <p:nvPr/>
        </p:nvSpPr>
        <p:spPr>
          <a:xfrm>
            <a:off x="5527325" y="1831250"/>
            <a:ext cx="8373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vstart = 2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472" name="Google Shape;472;p60"/>
          <p:cNvCxnSpPr/>
          <p:nvPr/>
        </p:nvCxnSpPr>
        <p:spPr>
          <a:xfrm>
            <a:off x="5945975" y="2118050"/>
            <a:ext cx="4200" cy="4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1"/>
          <p:cNvSpPr txBox="1"/>
          <p:nvPr>
            <p:ph type="title"/>
          </p:nvPr>
        </p:nvSpPr>
        <p:spPr>
          <a:xfrm>
            <a:off x="311700" y="2227050"/>
            <a:ext cx="85206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IBM Plex Mono"/>
                <a:ea typeface="IBM Plex Mono"/>
                <a:cs typeface="IBM Plex Mono"/>
                <a:sym typeface="IBM Plex Mono"/>
              </a:rPr>
              <a:t>2.3 </a:t>
            </a:r>
            <a:r>
              <a:rPr lang="en" sz="3300">
                <a:latin typeface="IBM Plex Mono"/>
                <a:ea typeface="IBM Plex Mono"/>
                <a:cs typeface="IBM Plex Mono"/>
                <a:sym typeface="IBM Plex Mono"/>
              </a:rPr>
              <a:t>RVV instructions</a:t>
            </a:r>
            <a:endParaRPr sz="3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2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Instruction types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483" name="Google Shape;483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erif"/>
              <a:buChar char="●"/>
            </a:pP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Memory type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○"/>
            </a:pPr>
            <a:r>
              <a:rPr lang="en" sz="11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e.g. load/store</a:t>
            </a:r>
            <a:endParaRPr sz="11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○"/>
            </a:pPr>
            <a:r>
              <a:rPr lang="en" sz="1100" u="sng">
                <a:solidFill>
                  <a:schemeClr val="accent5"/>
                </a:solidFill>
                <a:latin typeface="PT Serif"/>
                <a:ea typeface="PT Serif"/>
                <a:cs typeface="PT Serif"/>
                <a:sym typeface="PT Serif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vmem-format.adoc</a:t>
            </a:r>
            <a:endParaRPr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erif"/>
              <a:buChar char="●"/>
            </a:pP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Configuration setting type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○"/>
            </a:pPr>
            <a:r>
              <a:rPr lang="en" sz="11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CSRs</a:t>
            </a:r>
            <a:endParaRPr sz="11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○"/>
            </a:pPr>
            <a:r>
              <a:rPr lang="en" sz="1100" u="sng">
                <a:solidFill>
                  <a:schemeClr val="accent5"/>
                </a:solidFill>
                <a:latin typeface="PT Serif"/>
                <a:ea typeface="PT Serif"/>
                <a:cs typeface="PT Serif"/>
                <a:sym typeface="PT Serif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vcfg-format.adoc</a:t>
            </a:r>
            <a:endParaRPr sz="1500"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erif"/>
              <a:buChar char="●"/>
            </a:pP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Arithmetic type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PT Serif"/>
              <a:buChar char="○"/>
            </a:pP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+-×/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PT Serif"/>
              <a:buChar char="○"/>
            </a:pPr>
            <a:r>
              <a:rPr lang="en" sz="1100" u="sng">
                <a:solidFill>
                  <a:schemeClr val="accent5"/>
                </a:solidFill>
                <a:latin typeface="PT Serif"/>
                <a:ea typeface="PT Serif"/>
                <a:cs typeface="PT Serif"/>
                <a:sym typeface="PT Serif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valu-format.adoc</a:t>
            </a:r>
            <a:endParaRPr sz="1500"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3"/>
          <p:cNvSpPr txBox="1"/>
          <p:nvPr>
            <p:ph type="title"/>
          </p:nvPr>
        </p:nvSpPr>
        <p:spPr>
          <a:xfrm>
            <a:off x="311700" y="2227050"/>
            <a:ext cx="85206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IBM Plex Mono"/>
                <a:ea typeface="IBM Plex Mono"/>
                <a:cs typeface="IBM Plex Mono"/>
                <a:sym typeface="IBM Plex Mono"/>
              </a:rPr>
              <a:t>2.3.1 Memory instructions</a:t>
            </a:r>
            <a:endParaRPr sz="3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PT Serif"/>
                <a:ea typeface="PT Serif"/>
                <a:cs typeface="PT Serif"/>
                <a:sym typeface="PT Serif"/>
              </a:rPr>
              <a:t>Overview</a:t>
            </a:r>
            <a:endParaRPr sz="26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311700" y="4250075"/>
            <a:ext cx="85206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An overview of the design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122" name="Google Shape;1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200" y="1261050"/>
            <a:ext cx="5873751" cy="29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4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load/store instruction</a:t>
            </a:r>
            <a:endParaRPr/>
          </a:p>
        </p:txBody>
      </p:sp>
      <p:sp>
        <p:nvSpPr>
          <p:cNvPr id="494" name="Google Shape;494;p64"/>
          <p:cNvSpPr txBox="1"/>
          <p:nvPr>
            <p:ph idx="1" type="body"/>
          </p:nvPr>
        </p:nvSpPr>
        <p:spPr>
          <a:xfrm>
            <a:off x="311700" y="1152475"/>
            <a:ext cx="8520600" cy="31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95" name="Google Shape;495;p64"/>
          <p:cNvPicPr preferRelativeResize="0"/>
          <p:nvPr/>
        </p:nvPicPr>
        <p:blipFill rotWithShape="1">
          <a:blip r:embed="rId3">
            <a:alphaModFix/>
          </a:blip>
          <a:srcRect b="0" l="0" r="0" t="12610"/>
          <a:stretch/>
        </p:blipFill>
        <p:spPr>
          <a:xfrm>
            <a:off x="1882975" y="1250850"/>
            <a:ext cx="5682176" cy="2884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6" name="Google Shape;496;p64"/>
          <p:cNvCxnSpPr/>
          <p:nvPr/>
        </p:nvCxnSpPr>
        <p:spPr>
          <a:xfrm>
            <a:off x="376300" y="4540200"/>
            <a:ext cx="840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7" name="Google Shape;497;p64"/>
          <p:cNvSpPr txBox="1"/>
          <p:nvPr/>
        </p:nvSpPr>
        <p:spPr>
          <a:xfrm>
            <a:off x="434550" y="4540200"/>
            <a:ext cx="827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[3] </a:t>
            </a:r>
            <a:r>
              <a:rPr lang="en" sz="800">
                <a:solidFill>
                  <a:schemeClr val="dk1"/>
                </a:solidFill>
              </a:rPr>
              <a:t>Thang Tran</a:t>
            </a:r>
            <a:r>
              <a:rPr lang="en" sz="800">
                <a:solidFill>
                  <a:schemeClr val="dk1"/>
                </a:solidFill>
              </a:rPr>
              <a:t>, Andes, RISC-V Vector Extension Webinar III,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https://www.andestech.com/wp-content/uploads/Andes-RVV-Webinar-III.pdf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5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vector </a:t>
            </a:r>
            <a:r>
              <a:rPr lang="en">
                <a:latin typeface="PT Serif"/>
                <a:ea typeface="PT Serif"/>
                <a:cs typeface="PT Serif"/>
                <a:sym typeface="PT Serif"/>
              </a:rPr>
              <a:t>load/store types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3" name="Google Shape;503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erif"/>
              <a:buChar char="●"/>
            </a:pP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Segment Unit Stride Load/Store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load contiguous memory data into a vector register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erif"/>
              <a:buChar char="●"/>
            </a:pP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Segment Stride Load/Store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load memory data by constant </a:t>
            </a: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distance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stride can be negative or 0 (load the same memory data multiple times)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scatter/gather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erif"/>
              <a:buChar char="●"/>
            </a:pP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Segment index Load/Store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load memory data by random offsets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scatter/gather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6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Segment Stride load/store</a:t>
            </a:r>
            <a:endParaRPr/>
          </a:p>
        </p:txBody>
      </p:sp>
      <p:sp>
        <p:nvSpPr>
          <p:cNvPr id="509" name="Google Shape;509;p66"/>
          <p:cNvSpPr txBox="1"/>
          <p:nvPr>
            <p:ph idx="1" type="body"/>
          </p:nvPr>
        </p:nvSpPr>
        <p:spPr>
          <a:xfrm>
            <a:off x="290800" y="1137225"/>
            <a:ext cx="27240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latin typeface="PT Serif"/>
                <a:ea typeface="PT Serif"/>
                <a:cs typeface="PT Serif"/>
                <a:sym typeface="PT Serif"/>
              </a:rPr>
              <a:t>Memory:</a:t>
            </a:r>
            <a:endParaRPr sz="1500">
              <a:latin typeface="PT Serif"/>
              <a:ea typeface="PT Serif"/>
              <a:cs typeface="PT Serif"/>
              <a:sym typeface="PT Serif"/>
            </a:endParaRPr>
          </a:p>
        </p:txBody>
      </p:sp>
      <p:graphicFrame>
        <p:nvGraphicFramePr>
          <p:cNvPr id="510" name="Google Shape;510;p66"/>
          <p:cNvGraphicFramePr/>
          <p:nvPr/>
        </p:nvGraphicFramePr>
        <p:xfrm>
          <a:off x="5190475" y="243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{96237B8C-96AE-4C08-9695-999494A9C708}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8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1" name="Google Shape;511;p66"/>
          <p:cNvSpPr/>
          <p:nvPr/>
        </p:nvSpPr>
        <p:spPr>
          <a:xfrm>
            <a:off x="4928650" y="4178825"/>
            <a:ext cx="153000" cy="528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2" name="Google Shape;512;p66"/>
          <p:cNvSpPr txBox="1"/>
          <p:nvPr/>
        </p:nvSpPr>
        <p:spPr>
          <a:xfrm>
            <a:off x="3728225" y="4293575"/>
            <a:ext cx="12876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Vector group 1</a:t>
            </a:r>
            <a:endParaRPr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13" name="Google Shape;513;p66"/>
          <p:cNvSpPr/>
          <p:nvPr/>
        </p:nvSpPr>
        <p:spPr>
          <a:xfrm>
            <a:off x="4928650" y="3340625"/>
            <a:ext cx="153000" cy="528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4" name="Google Shape;514;p66"/>
          <p:cNvSpPr txBox="1"/>
          <p:nvPr/>
        </p:nvSpPr>
        <p:spPr>
          <a:xfrm>
            <a:off x="3728225" y="3455375"/>
            <a:ext cx="12876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Vector group 2</a:t>
            </a:r>
            <a:endParaRPr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15" name="Google Shape;515;p66"/>
          <p:cNvSpPr/>
          <p:nvPr/>
        </p:nvSpPr>
        <p:spPr>
          <a:xfrm>
            <a:off x="4928650" y="2502425"/>
            <a:ext cx="153000" cy="528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6" name="Google Shape;516;p66"/>
          <p:cNvSpPr txBox="1"/>
          <p:nvPr/>
        </p:nvSpPr>
        <p:spPr>
          <a:xfrm>
            <a:off x="3728225" y="2617175"/>
            <a:ext cx="12876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Vector group 3</a:t>
            </a:r>
            <a:endParaRPr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aphicFrame>
        <p:nvGraphicFramePr>
          <p:cNvPr id="517" name="Google Shape;517;p66"/>
          <p:cNvGraphicFramePr/>
          <p:nvPr/>
        </p:nvGraphicFramePr>
        <p:xfrm>
          <a:off x="1307075" y="117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{96237B8C-96AE-4C08-9695-999494A9C708}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120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</a:t>
                      </a:r>
                      <a:endParaRPr sz="12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2</a:t>
                      </a:r>
                      <a:endParaRPr sz="12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3</a:t>
                      </a:r>
                      <a:endParaRPr sz="12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4</a:t>
                      </a:r>
                      <a:endParaRPr sz="12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5</a:t>
                      </a:r>
                      <a:endParaRPr sz="12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6</a:t>
                      </a:r>
                      <a:endParaRPr sz="12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7</a:t>
                      </a:r>
                      <a:endParaRPr sz="12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8</a:t>
                      </a:r>
                      <a:endParaRPr sz="12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9</a:t>
                      </a:r>
                      <a:endParaRPr sz="12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10</a:t>
                      </a:r>
                      <a:endParaRPr sz="12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11</a:t>
                      </a:r>
                      <a:endParaRPr sz="12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12</a:t>
                      </a:r>
                      <a:endParaRPr sz="12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13</a:t>
                      </a:r>
                      <a:endParaRPr sz="12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14</a:t>
                      </a:r>
                      <a:endParaRPr sz="1200">
                        <a:latin typeface="PT Serif"/>
                        <a:ea typeface="PT Serif"/>
                        <a:cs typeface="PT Serif"/>
                        <a:sym typeface="PT Serif"/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</a:tbl>
          </a:graphicData>
        </a:graphic>
      </p:graphicFrame>
      <p:sp>
        <p:nvSpPr>
          <p:cNvPr id="518" name="Google Shape;518;p66"/>
          <p:cNvSpPr txBox="1"/>
          <p:nvPr/>
        </p:nvSpPr>
        <p:spPr>
          <a:xfrm>
            <a:off x="5408175" y="1899050"/>
            <a:ext cx="2627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settings: NF=3, LMUL=2</a:t>
            </a:r>
            <a:endParaRPr>
              <a:solidFill>
                <a:srgbClr val="188038"/>
              </a:solidFill>
            </a:endParaRPr>
          </a:p>
        </p:txBody>
      </p:sp>
      <p:sp>
        <p:nvSpPr>
          <p:cNvPr id="519" name="Google Shape;519;p66"/>
          <p:cNvSpPr/>
          <p:nvPr/>
        </p:nvSpPr>
        <p:spPr>
          <a:xfrm>
            <a:off x="1387209" y="1527475"/>
            <a:ext cx="3784975" cy="3082800"/>
          </a:xfrm>
          <a:custGeom>
            <a:rect b="b" l="l" r="r" t="t"/>
            <a:pathLst>
              <a:path extrusionOk="0" h="123312" w="151399">
                <a:moveTo>
                  <a:pt x="4150" y="0"/>
                </a:moveTo>
                <a:cubicBezTo>
                  <a:pt x="5727" y="10670"/>
                  <a:pt x="-10928" y="43470"/>
                  <a:pt x="13614" y="64022"/>
                </a:cubicBezTo>
                <a:cubicBezTo>
                  <a:pt x="38156" y="84574"/>
                  <a:pt x="128436" y="113430"/>
                  <a:pt x="151400" y="123312"/>
                </a:cubicBezTo>
              </a:path>
            </a:pathLst>
          </a:cu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20" name="Google Shape;520;p66"/>
          <p:cNvSpPr/>
          <p:nvPr/>
        </p:nvSpPr>
        <p:spPr>
          <a:xfrm>
            <a:off x="1880650" y="1541400"/>
            <a:ext cx="3291550" cy="2289475"/>
          </a:xfrm>
          <a:custGeom>
            <a:rect b="b" l="l" r="r" t="t"/>
            <a:pathLst>
              <a:path extrusionOk="0" h="91579" w="131662">
                <a:moveTo>
                  <a:pt x="0" y="0"/>
                </a:moveTo>
                <a:cubicBezTo>
                  <a:pt x="5753" y="8258"/>
                  <a:pt x="12572" y="34284"/>
                  <a:pt x="34516" y="49547"/>
                </a:cubicBezTo>
                <a:cubicBezTo>
                  <a:pt x="56460" y="64810"/>
                  <a:pt x="115471" y="84574"/>
                  <a:pt x="131662" y="91579"/>
                </a:cubicBezTo>
              </a:path>
            </a:pathLst>
          </a:cu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21" name="Google Shape;521;p66"/>
          <p:cNvSpPr txBox="1"/>
          <p:nvPr/>
        </p:nvSpPr>
        <p:spPr>
          <a:xfrm>
            <a:off x="1644125" y="2617175"/>
            <a:ext cx="10236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T Serif"/>
                <a:ea typeface="PT Serif"/>
                <a:cs typeface="PT Serif"/>
                <a:sym typeface="PT Serif"/>
              </a:rPr>
              <a:t>vector load</a:t>
            </a:r>
            <a:endParaRPr sz="1200">
              <a:solidFill>
                <a:schemeClr val="dk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7"/>
          <p:cNvSpPr txBox="1"/>
          <p:nvPr>
            <p:ph type="title"/>
          </p:nvPr>
        </p:nvSpPr>
        <p:spPr>
          <a:xfrm>
            <a:off x="191275" y="2227050"/>
            <a:ext cx="8865900" cy="12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IBM Plex Mono"/>
                <a:ea typeface="IBM Plex Mono"/>
                <a:cs typeface="IBM Plex Mono"/>
                <a:sym typeface="IBM Plex Mono"/>
              </a:rPr>
              <a:t>2.3.2 </a:t>
            </a:r>
            <a:endParaRPr sz="3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IBM Plex Mono"/>
                <a:ea typeface="IBM Plex Mono"/>
                <a:cs typeface="IBM Plex Mono"/>
                <a:sym typeface="IBM Plex Mono"/>
              </a:rPr>
              <a:t>Configuration setting instructions</a:t>
            </a:r>
            <a:endParaRPr sz="3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8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CSR instructions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32" name="Google Shape;532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The below instructions </a:t>
            </a: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update vl &amp; vtype by at the same time: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erif"/>
              <a:buChar char="●"/>
            </a:pPr>
            <a:r>
              <a:rPr b="1" lang="en" sz="15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vsetvli</a:t>
            </a:r>
            <a:r>
              <a:rPr lang="en" sz="15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 rd, rs1, vtypei</a:t>
            </a: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  		// rd = new vl, rs1 = AVL, vtypei = new vtype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erif"/>
              <a:buChar char="●"/>
            </a:pPr>
            <a:r>
              <a:rPr b="1" lang="en" sz="15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vsetivli</a:t>
            </a:r>
            <a:r>
              <a:rPr lang="en" sz="15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 rd, uimm, vtypei</a:t>
            </a: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		// rd = new vl, uimm = AVL, vtypei = new vtype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erif"/>
              <a:buChar char="●"/>
            </a:pPr>
            <a:r>
              <a:rPr b="1" lang="en" sz="15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vsetvl</a:t>
            </a:r>
            <a:r>
              <a:rPr lang="en" sz="15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 rd, rs1, rs2     </a:t>
            </a: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			// rd = new vl, rs1 = AVL, rs2 = new vtype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=&gt;</a:t>
            </a: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	vl = rd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=&gt;</a:t>
            </a: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	vtype = vtypei or rs2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33" name="Google Shape;533;p68"/>
          <p:cNvCxnSpPr/>
          <p:nvPr/>
        </p:nvCxnSpPr>
        <p:spPr>
          <a:xfrm>
            <a:off x="376300" y="4540200"/>
            <a:ext cx="840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4" name="Google Shape;534;p68"/>
          <p:cNvSpPr txBox="1"/>
          <p:nvPr/>
        </p:nvSpPr>
        <p:spPr>
          <a:xfrm>
            <a:off x="434550" y="4540200"/>
            <a:ext cx="827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[2] RVV Unprivileged Spec v1.0, </a:t>
            </a:r>
            <a:r>
              <a:rPr lang="en" sz="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https://github.com/riscvarchive/riscv-v-spec/blob/v1.0/v-spec.adoc#sec-inactive-defs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9"/>
          <p:cNvSpPr txBox="1"/>
          <p:nvPr>
            <p:ph type="title"/>
          </p:nvPr>
        </p:nvSpPr>
        <p:spPr>
          <a:xfrm>
            <a:off x="311700" y="2227050"/>
            <a:ext cx="8520600" cy="10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IBM Plex Mono"/>
                <a:ea typeface="IBM Plex Mono"/>
                <a:cs typeface="IBM Plex Mono"/>
                <a:sym typeface="IBM Plex Mono"/>
              </a:rPr>
              <a:t>2.3.3 Arithmetic instructions</a:t>
            </a:r>
            <a:endParaRPr sz="3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IBM Plex Mono"/>
                <a:ea typeface="IBM Plex Mono"/>
                <a:cs typeface="IBM Plex Mono"/>
                <a:sym typeface="IBM Plex Mono"/>
              </a:rPr>
              <a:t>integer/fixed point</a:t>
            </a:r>
            <a:endParaRPr sz="24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0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I</a:t>
            </a:r>
            <a:r>
              <a:rPr lang="en">
                <a:latin typeface="PT Serif"/>
                <a:ea typeface="PT Serif"/>
                <a:cs typeface="PT Serif"/>
                <a:sym typeface="PT Serif"/>
              </a:rPr>
              <a:t>nstruction</a:t>
            </a:r>
            <a:r>
              <a:rPr lang="en">
                <a:latin typeface="PT Serif"/>
                <a:ea typeface="PT Serif"/>
                <a:cs typeface="PT Serif"/>
                <a:sym typeface="PT Serif"/>
              </a:rPr>
              <a:t> formats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45" name="Google Shape;545;p70"/>
          <p:cNvSpPr txBox="1"/>
          <p:nvPr>
            <p:ph idx="1" type="body"/>
          </p:nvPr>
        </p:nvSpPr>
        <p:spPr>
          <a:xfrm>
            <a:off x="311700" y="1152475"/>
            <a:ext cx="8520600" cy="32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Note: Arithmetic instruction formats are similar to generic scalar instructions</a:t>
            </a:r>
            <a:endParaRPr b="1"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546" name="Google Shape;546;p70"/>
          <p:cNvPicPr preferRelativeResize="0"/>
          <p:nvPr/>
        </p:nvPicPr>
        <p:blipFill rotWithShape="1">
          <a:blip r:embed="rId3">
            <a:alphaModFix/>
          </a:blip>
          <a:srcRect b="0" l="0" r="0" t="12503"/>
          <a:stretch/>
        </p:blipFill>
        <p:spPr>
          <a:xfrm>
            <a:off x="2474650" y="1654975"/>
            <a:ext cx="4287350" cy="2226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7" name="Google Shape;547;p70"/>
          <p:cNvCxnSpPr/>
          <p:nvPr/>
        </p:nvCxnSpPr>
        <p:spPr>
          <a:xfrm>
            <a:off x="376300" y="4540200"/>
            <a:ext cx="840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70"/>
          <p:cNvSpPr txBox="1"/>
          <p:nvPr/>
        </p:nvSpPr>
        <p:spPr>
          <a:xfrm>
            <a:off x="434550" y="4540200"/>
            <a:ext cx="827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[3] Thang Tran, Andes, RISC-V Vector Extension Webinar III,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https://www.andestech.com/wp-content/uploads/Andes-RVV-Webinar-III.pdf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1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Instruction</a:t>
            </a:r>
            <a:r>
              <a:rPr lang="en">
                <a:latin typeface="PT Serif"/>
                <a:ea typeface="PT Serif"/>
                <a:cs typeface="PT Serif"/>
                <a:sym typeface="PT Serif"/>
              </a:rPr>
              <a:t> types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54" name="Google Shape;554;p71"/>
          <p:cNvSpPr txBox="1"/>
          <p:nvPr>
            <p:ph idx="1" type="body"/>
          </p:nvPr>
        </p:nvSpPr>
        <p:spPr>
          <a:xfrm>
            <a:off x="311700" y="1152475"/>
            <a:ext cx="8520600" cy="31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Categorizing instructions in below ways:</a:t>
            </a:r>
            <a:endParaRPr b="1"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Suffix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vv 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■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vector - vector 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vx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■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vector - scalar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vi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■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vector - imm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Binary v.s. </a:t>
            </a: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Ternary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Single width v.s. Double-width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Widening, Narrowing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55" name="Google Shape;555;p71"/>
          <p:cNvCxnSpPr/>
          <p:nvPr/>
        </p:nvCxnSpPr>
        <p:spPr>
          <a:xfrm>
            <a:off x="376300" y="4540200"/>
            <a:ext cx="840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Google Shape;556;p71"/>
          <p:cNvSpPr txBox="1"/>
          <p:nvPr/>
        </p:nvSpPr>
        <p:spPr>
          <a:xfrm>
            <a:off x="434550" y="4540200"/>
            <a:ext cx="827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[2] RVV Unprivileged Spec v1.0, </a:t>
            </a:r>
            <a:r>
              <a:rPr lang="en" sz="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https://github.com/riscvarchive/riscv-v-spec/blob/v1.0/v-spec.adoc#sec-inactive-defs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557" name="Google Shape;557;p71"/>
          <p:cNvPicPr preferRelativeResize="0"/>
          <p:nvPr/>
        </p:nvPicPr>
        <p:blipFill rotWithShape="1">
          <a:blip r:embed="rId4">
            <a:alphaModFix/>
          </a:blip>
          <a:srcRect b="0" l="0" r="13985" t="0"/>
          <a:stretch/>
        </p:blipFill>
        <p:spPr>
          <a:xfrm>
            <a:off x="4299049" y="2492488"/>
            <a:ext cx="4527579" cy="1841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71"/>
          <p:cNvPicPr preferRelativeResize="0"/>
          <p:nvPr/>
        </p:nvPicPr>
        <p:blipFill rotWithShape="1">
          <a:blip r:embed="rId5">
            <a:alphaModFix/>
          </a:blip>
          <a:srcRect b="0" l="0" r="32849" t="0"/>
          <a:stretch/>
        </p:blipFill>
        <p:spPr>
          <a:xfrm>
            <a:off x="4389775" y="1040024"/>
            <a:ext cx="4436849" cy="1349739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71"/>
          <p:cNvSpPr/>
          <p:nvPr/>
        </p:nvSpPr>
        <p:spPr>
          <a:xfrm>
            <a:off x="4524750" y="1518125"/>
            <a:ext cx="2795400" cy="40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0" name="Google Shape;560;p71"/>
          <p:cNvSpPr/>
          <p:nvPr/>
        </p:nvSpPr>
        <p:spPr>
          <a:xfrm>
            <a:off x="4331275" y="2851950"/>
            <a:ext cx="2595000" cy="23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1" name="Google Shape;561;p71"/>
          <p:cNvSpPr txBox="1"/>
          <p:nvPr/>
        </p:nvSpPr>
        <p:spPr>
          <a:xfrm>
            <a:off x="6926275" y="2784000"/>
            <a:ext cx="164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three operands</a:t>
            </a:r>
            <a:endParaRPr b="1" sz="1200">
              <a:solidFill>
                <a:srgbClr val="FF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2"/>
          <p:cNvSpPr txBox="1"/>
          <p:nvPr>
            <p:ph type="title"/>
          </p:nvPr>
        </p:nvSpPr>
        <p:spPr>
          <a:xfrm>
            <a:off x="2537550" y="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I</a:t>
            </a:r>
            <a:r>
              <a:rPr lang="en">
                <a:latin typeface="PT Serif"/>
                <a:ea typeface="PT Serif"/>
                <a:cs typeface="PT Serif"/>
                <a:sym typeface="PT Serif"/>
              </a:rPr>
              <a:t>nteger single-width instructions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67" name="Google Shape;567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Note: </a:t>
            </a:r>
            <a:r>
              <a:rPr b="1"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Single-width is relative to Double-width, see widening and narrowing instructions</a:t>
            </a:r>
            <a:endParaRPr b="1"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Integer adds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vadd.vv vd, vs2, vs1, vm   // vector-vector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vadd.vx vd, vs2, rs1, vm   // vector-scalar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vadd.vi vd, vs2, imm, vm   // vector-immediate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Integer subtract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vsub.vv vd, vs2, vs1, vm   // Vector-vector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vsub.vx vd, vs2, rs1, vm   // vector-scalar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Integer reverse subtract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vrsub.vx vd, vs2, rs1, vm   // vd[i] = x[rs1] - vs2[i]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vrsub.vi vd, vs2, imm, vm   // vd[i] = imm - vs2[i]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Many others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3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Widening </a:t>
            </a:r>
            <a:r>
              <a:rPr lang="en">
                <a:latin typeface="PT Serif"/>
                <a:ea typeface="PT Serif"/>
                <a:cs typeface="PT Serif"/>
                <a:sym typeface="PT Serif"/>
              </a:rPr>
              <a:t>instructions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73" name="Google Shape;573;p73"/>
          <p:cNvSpPr txBox="1"/>
          <p:nvPr>
            <p:ph idx="1" type="body"/>
          </p:nvPr>
        </p:nvSpPr>
        <p:spPr>
          <a:xfrm>
            <a:off x="159300" y="1152475"/>
            <a:ext cx="906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Purpose: Single-width SEW-wide elements -&gt; Destination registers' elements are 2SEW-bit wide</a:t>
            </a:r>
            <a:endParaRPr b="1"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EEW, EMUL (Effective SEW, LMUL)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In this case, EEW/EMUL=2SEW/2LMUL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Sign/zero extend SEW to 2SEW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before executed 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more than cycle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vw* prefix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format: v(f)</a:t>
            </a:r>
            <a:r>
              <a:rPr lang="en" sz="10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w</a:t>
            </a: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op.{v,</a:t>
            </a:r>
            <a:r>
              <a:rPr lang="en" sz="1000">
                <a:solidFill>
                  <a:srgbClr val="FF9900"/>
                </a:solidFill>
                <a:latin typeface="PT Serif"/>
                <a:ea typeface="PT Serif"/>
                <a:cs typeface="PT Serif"/>
                <a:sym typeface="PT Serif"/>
              </a:rPr>
              <a:t>w</a:t>
            </a: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}{v,x,f}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w</a:t>
            </a: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: double-width result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accent1"/>
                </a:solidFill>
                <a:latin typeface="PT Serif"/>
                <a:ea typeface="PT Serif"/>
                <a:cs typeface="PT Serif"/>
                <a:sym typeface="PT Serif"/>
              </a:rPr>
              <a:t>w</a:t>
            </a: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: double-width operand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74" name="Google Shape;574;p73"/>
          <p:cNvCxnSpPr/>
          <p:nvPr/>
        </p:nvCxnSpPr>
        <p:spPr>
          <a:xfrm>
            <a:off x="376300" y="4540200"/>
            <a:ext cx="840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5" name="Google Shape;575;p73"/>
          <p:cNvSpPr txBox="1"/>
          <p:nvPr/>
        </p:nvSpPr>
        <p:spPr>
          <a:xfrm>
            <a:off x="434550" y="4540200"/>
            <a:ext cx="827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[2] RVV Unprivileged Spec v1.0, </a:t>
            </a:r>
            <a:r>
              <a:rPr lang="en" sz="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https://github.com/riscvarchive/riscv-v-spec/blob/v1.0/v-spec.adoc#sec-inactive-defs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[3] Thang Tran, Andes, RISC-V Vector Extension Webinar III, </a:t>
            </a:r>
            <a:r>
              <a:rPr lang="en" sz="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https://www.andestech.com/wp-content/uploads/Andes-RVV-Webinar-III.pdf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576" name="Google Shape;576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4525" y="1608825"/>
            <a:ext cx="5266449" cy="13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73"/>
          <p:cNvPicPr preferRelativeResize="0"/>
          <p:nvPr/>
        </p:nvPicPr>
        <p:blipFill rotWithShape="1">
          <a:blip r:embed="rId6">
            <a:alphaModFix/>
          </a:blip>
          <a:srcRect b="0" l="0" r="0" t="3809"/>
          <a:stretch/>
        </p:blipFill>
        <p:spPr>
          <a:xfrm>
            <a:off x="4215775" y="3013725"/>
            <a:ext cx="4375000" cy="145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73"/>
          <p:cNvSpPr/>
          <p:nvPr/>
        </p:nvSpPr>
        <p:spPr>
          <a:xfrm>
            <a:off x="3730875" y="1917975"/>
            <a:ext cx="3555900" cy="159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Hazard handling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Hazards handled by forwarding</a:t>
            </a: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: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200" y="1704146"/>
            <a:ext cx="5538175" cy="31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4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Narrowing instruction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84" name="Google Shape;584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Purpose: Double-width </a:t>
            </a:r>
            <a:r>
              <a:rPr b="1"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source vectors -&gt; </a:t>
            </a:r>
            <a:r>
              <a:rPr b="1"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single-width destination vectors. </a:t>
            </a:r>
            <a:endParaRPr b="1"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vector register group specified by </a:t>
            </a: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vs2</a:t>
            </a: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with EEW/EMUL=2SEW/2LMUL -&gt; a vector register group with the current SEW/LMUL setting 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vn* prefix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e.g. </a:t>
            </a:r>
            <a:r>
              <a:rPr b="1"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w</a:t>
            </a: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in </a:t>
            </a:r>
            <a:r>
              <a:rPr lang="en" sz="11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vnsra.wv </a:t>
            </a:r>
            <a:r>
              <a:rPr lang="en" sz="11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means double width source register</a:t>
            </a:r>
            <a:endParaRPr sz="11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format: vnop.w{v,x,i} vd, vs2, vs1/rs1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585" name="Google Shape;585;p74"/>
          <p:cNvCxnSpPr/>
          <p:nvPr/>
        </p:nvCxnSpPr>
        <p:spPr>
          <a:xfrm>
            <a:off x="376300" y="4540200"/>
            <a:ext cx="840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p74"/>
          <p:cNvSpPr txBox="1"/>
          <p:nvPr/>
        </p:nvSpPr>
        <p:spPr>
          <a:xfrm>
            <a:off x="434550" y="4540200"/>
            <a:ext cx="827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[2] RVV Unprivileged Spec v1.0, </a:t>
            </a:r>
            <a:r>
              <a:rPr lang="en" sz="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https://github.com/riscvarchive/riscv-v-spec/blob/v1.0/v-spec.adoc#sec-inactive-defs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587" name="Google Shape;587;p74"/>
          <p:cNvPicPr preferRelativeResize="0"/>
          <p:nvPr/>
        </p:nvPicPr>
        <p:blipFill rotWithShape="1">
          <a:blip r:embed="rId4">
            <a:alphaModFix/>
          </a:blip>
          <a:srcRect b="0" l="0" r="33545" t="0"/>
          <a:stretch/>
        </p:blipFill>
        <p:spPr>
          <a:xfrm>
            <a:off x="1890200" y="2828925"/>
            <a:ext cx="5374300" cy="11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5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Reduction instructions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93" name="Google Shape;593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Purpose: use a </a:t>
            </a:r>
            <a:r>
              <a:rPr b="1" lang="en" sz="1500" u="sng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scalar operand (element 0 in vs1)</a:t>
            </a:r>
            <a:r>
              <a:rPr b="1"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and a </a:t>
            </a:r>
            <a:r>
              <a:rPr b="1" lang="en" sz="1500" u="sng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vector group (vs2)</a:t>
            </a:r>
            <a:r>
              <a:rPr b="1"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and reduce all the active </a:t>
            </a:r>
            <a:r>
              <a:rPr b="1" lang="en" sz="1500" u="sng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elements from vs2</a:t>
            </a:r>
            <a:r>
              <a:rPr b="1"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using some </a:t>
            </a:r>
            <a:r>
              <a:rPr b="1" lang="en" sz="1500" u="sng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binary operators </a:t>
            </a:r>
            <a:r>
              <a:rPr b="1" lang="en" sz="1500" u="sng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with the scalar operand</a:t>
            </a:r>
            <a:r>
              <a:rPr b="1" lang="en" sz="1500" u="sng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, to produce a scalar result in element 0 of a vector register vd.</a:t>
            </a:r>
            <a:endParaRPr b="1" sz="1500" u="sng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188038"/>
              </a:buClr>
              <a:buSzPts val="1200"/>
              <a:buFont typeface="PT Serif"/>
              <a:buChar char="●"/>
            </a:pPr>
            <a:r>
              <a:rPr b="1" lang="en" sz="12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binary operators</a:t>
            </a:r>
            <a:endParaRPr b="1" sz="1200">
              <a:solidFill>
                <a:srgbClr val="188038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000"/>
              <a:buFont typeface="PT Serif"/>
              <a:buChar char="○"/>
            </a:pPr>
            <a:r>
              <a:rPr b="1" lang="en" sz="10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&amp;, |, sum, min/max</a:t>
            </a:r>
            <a:endParaRPr b="1" sz="1000">
              <a:solidFill>
                <a:srgbClr val="188038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1600"/>
              </a:spcBef>
              <a:spcAft>
                <a:spcPts val="0"/>
              </a:spcAft>
              <a:buClr>
                <a:srgbClr val="188038"/>
              </a:buClr>
              <a:buSzPts val="1000"/>
              <a:buFont typeface="PT Serif"/>
              <a:buChar char="○"/>
            </a:pPr>
            <a:r>
              <a:rPr b="1" lang="en" sz="10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e.g.  calculate norm of a vector by sum reduction</a:t>
            </a:r>
            <a:endParaRPr sz="1200">
              <a:solidFill>
                <a:srgbClr val="188038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Variable element width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Single width or Widening reduction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LMUL does not affect reduction instructions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graphicFrame>
        <p:nvGraphicFramePr>
          <p:cNvPr id="594" name="Google Shape;594;p75"/>
          <p:cNvGraphicFramePr/>
          <p:nvPr/>
        </p:nvGraphicFramePr>
        <p:xfrm>
          <a:off x="5230475" y="24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{96237B8C-96AE-4C08-9695-999494A9C708}</a:tableStyleId>
              </a:tblPr>
              <a:tblGrid>
                <a:gridCol w="392850"/>
                <a:gridCol w="392850"/>
                <a:gridCol w="392850"/>
                <a:gridCol w="392850"/>
                <a:gridCol w="392850"/>
                <a:gridCol w="392850"/>
                <a:gridCol w="392850"/>
                <a:gridCol w="392850"/>
              </a:tblGrid>
              <a:tr h="28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v11</a:t>
                      </a:r>
                      <a:endParaRPr sz="900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5" name="Google Shape;595;p75"/>
          <p:cNvGraphicFramePr/>
          <p:nvPr/>
        </p:nvGraphicFramePr>
        <p:xfrm>
          <a:off x="5226675" y="339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{96237B8C-96AE-4C08-9695-999494A9C708}</a:tableStyleId>
              </a:tblPr>
              <a:tblGrid>
                <a:gridCol w="392850"/>
                <a:gridCol w="392850"/>
                <a:gridCol w="392850"/>
                <a:gridCol w="392850"/>
                <a:gridCol w="392850"/>
                <a:gridCol w="392850"/>
                <a:gridCol w="392850"/>
                <a:gridCol w="392850"/>
              </a:tblGrid>
              <a:tr h="28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v25</a:t>
                      </a:r>
                      <a:endParaRPr sz="900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v24</a:t>
                      </a:r>
                      <a:endParaRPr sz="900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v23</a:t>
                      </a:r>
                      <a:endParaRPr sz="900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v22</a:t>
                      </a:r>
                      <a:endParaRPr sz="900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v21</a:t>
                      </a:r>
                      <a:endParaRPr sz="900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96" name="Google Shape;596;p75"/>
          <p:cNvSpPr txBox="1"/>
          <p:nvPr/>
        </p:nvSpPr>
        <p:spPr>
          <a:xfrm>
            <a:off x="8467425" y="2387100"/>
            <a:ext cx="42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v1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597" name="Google Shape;597;p75"/>
          <p:cNvSpPr txBox="1"/>
          <p:nvPr/>
        </p:nvSpPr>
        <p:spPr>
          <a:xfrm>
            <a:off x="8467425" y="3377700"/>
            <a:ext cx="42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v2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aphicFrame>
        <p:nvGraphicFramePr>
          <p:cNvPr id="598" name="Google Shape;598;p75"/>
          <p:cNvGraphicFramePr/>
          <p:nvPr/>
        </p:nvGraphicFramePr>
        <p:xfrm>
          <a:off x="5226675" y="446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{96237B8C-96AE-4C08-9695-999494A9C708}</a:tableStyleId>
              </a:tblPr>
              <a:tblGrid>
                <a:gridCol w="392850"/>
                <a:gridCol w="392850"/>
                <a:gridCol w="392850"/>
                <a:gridCol w="392850"/>
                <a:gridCol w="392850"/>
                <a:gridCol w="392850"/>
                <a:gridCol w="392850"/>
                <a:gridCol w="392850"/>
              </a:tblGrid>
              <a:tr h="28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vd1</a:t>
                      </a:r>
                      <a:endParaRPr sz="900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99" name="Google Shape;599;p75"/>
          <p:cNvSpPr txBox="1"/>
          <p:nvPr/>
        </p:nvSpPr>
        <p:spPr>
          <a:xfrm>
            <a:off x="8467425" y="4444500"/>
            <a:ext cx="42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vd</a:t>
            </a:r>
            <a:endParaRPr sz="1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00" name="Google Shape;600;p75"/>
          <p:cNvSpPr/>
          <p:nvPr/>
        </p:nvSpPr>
        <p:spPr>
          <a:xfrm>
            <a:off x="7106525" y="2926350"/>
            <a:ext cx="306900" cy="273600"/>
          </a:xfrm>
          <a:prstGeom prst="mathMultiply">
            <a:avLst>
              <a:gd fmla="val 23520" name="adj1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1" name="Google Shape;601;p75"/>
          <p:cNvSpPr/>
          <p:nvPr/>
        </p:nvSpPr>
        <p:spPr>
          <a:xfrm>
            <a:off x="7119875" y="3953750"/>
            <a:ext cx="280200" cy="273600"/>
          </a:xfrm>
          <a:prstGeom prst="mathPlus">
            <a:avLst>
              <a:gd fmla="val 23520" name="adj1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2" name="Google Shape;602;p75"/>
          <p:cNvSpPr/>
          <p:nvPr/>
        </p:nvSpPr>
        <p:spPr>
          <a:xfrm>
            <a:off x="7413425" y="3953750"/>
            <a:ext cx="229500" cy="2736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3" name="Google Shape;603;p75"/>
          <p:cNvSpPr txBox="1"/>
          <p:nvPr/>
        </p:nvSpPr>
        <p:spPr>
          <a:xfrm>
            <a:off x="7676275" y="3911100"/>
            <a:ext cx="139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sum reduction</a:t>
            </a:r>
            <a:endParaRPr b="1" sz="10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6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Permutate instructions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9" name="Google Shape;609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Purpose: Moving elements from/in a vector to different </a:t>
            </a:r>
            <a:r>
              <a:rPr b="1"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positions</a:t>
            </a:r>
            <a:r>
              <a:rPr b="1"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in the same vector or to destination register</a:t>
            </a:r>
            <a:endParaRPr b="1"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</a:pPr>
            <a:r>
              <a:rPr lang="en" sz="1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Integer Scalar Move Instructions</a:t>
            </a:r>
            <a:endParaRPr sz="14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move elements between vector element 0 and scalar registers</a:t>
            </a:r>
            <a:endParaRPr sz="1200">
              <a:solidFill>
                <a:srgbClr val="188038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</a:pPr>
            <a:r>
              <a:rPr lang="en" sz="1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Vector Slide Instructions</a:t>
            </a:r>
            <a:endParaRPr sz="14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</a:pPr>
            <a:r>
              <a:rPr lang="en" sz="1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Vector Register Gather Instructions</a:t>
            </a:r>
            <a:endParaRPr sz="14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</a:pPr>
            <a:r>
              <a:rPr lang="en" sz="1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Vector Compress Instruction</a:t>
            </a:r>
            <a:endParaRPr sz="14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</a:pPr>
            <a:r>
              <a:rPr lang="en" sz="1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Whole Vector Register Move</a:t>
            </a:r>
            <a:endParaRPr sz="16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7"/>
          <p:cNvSpPr txBox="1"/>
          <p:nvPr>
            <p:ph type="title"/>
          </p:nvPr>
        </p:nvSpPr>
        <p:spPr>
          <a:xfrm>
            <a:off x="311700" y="2227050"/>
            <a:ext cx="85206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IBM Plex Mono"/>
                <a:ea typeface="IBM Plex Mono"/>
                <a:cs typeface="IBM Plex Mono"/>
                <a:sym typeface="IBM Plex Mono"/>
              </a:rPr>
              <a:t>2.4 RVV software support</a:t>
            </a:r>
            <a:endParaRPr sz="33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8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Open Source toolchain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20" name="Google Shape;620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There are various toolchains provided for compiling code into vector instructions:</a:t>
            </a:r>
            <a:endParaRPr b="1"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e.g. LLVM/Clang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0000"/>
                </a:solidFill>
                <a:latin typeface="PT Serif"/>
                <a:ea typeface="PT Serif"/>
                <a:cs typeface="PT Serif"/>
                <a:sym typeface="PT Serif"/>
              </a:rPr>
              <a:t>But compilers are not transparent to users ...</a:t>
            </a:r>
            <a:endParaRPr sz="1500">
              <a:solidFill>
                <a:srgbClr val="FF0000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9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RVV intrinsics</a:t>
            </a:r>
            <a:endParaRPr/>
          </a:p>
        </p:txBody>
      </p:sp>
      <p:sp>
        <p:nvSpPr>
          <p:cNvPr id="626" name="Google Shape;626;p79"/>
          <p:cNvSpPr txBox="1"/>
          <p:nvPr>
            <p:ph idx="1" type="body"/>
          </p:nvPr>
        </p:nvSpPr>
        <p:spPr>
          <a:xfrm>
            <a:off x="311700" y="1147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Now, the best way to write and run a code on</a:t>
            </a:r>
            <a:r>
              <a:rPr b="1"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RVV</a:t>
            </a:r>
            <a:r>
              <a:rPr b="1"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is through RVV Intrinsics.</a:t>
            </a:r>
            <a:endParaRPr b="1"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627" name="Google Shape;62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979" y="1640325"/>
            <a:ext cx="3464375" cy="27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79"/>
          <p:cNvSpPr/>
          <p:nvPr/>
        </p:nvSpPr>
        <p:spPr>
          <a:xfrm>
            <a:off x="4551600" y="2234975"/>
            <a:ext cx="1707600" cy="8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9" name="Google Shape;629;p79"/>
          <p:cNvSpPr/>
          <p:nvPr/>
        </p:nvSpPr>
        <p:spPr>
          <a:xfrm>
            <a:off x="4524375" y="2316575"/>
            <a:ext cx="2478600" cy="394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0" name="Google Shape;630;p79"/>
          <p:cNvSpPr/>
          <p:nvPr/>
        </p:nvSpPr>
        <p:spPr>
          <a:xfrm>
            <a:off x="4599225" y="2768375"/>
            <a:ext cx="1736100" cy="174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1" name="Google Shape;631;p79"/>
          <p:cNvSpPr txBox="1"/>
          <p:nvPr/>
        </p:nvSpPr>
        <p:spPr>
          <a:xfrm>
            <a:off x="537475" y="2313725"/>
            <a:ext cx="24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vector </a:t>
            </a: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unit</a:t>
            </a: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stride load/store, add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632" name="Google Shape;632;p79"/>
          <p:cNvCxnSpPr>
            <a:stCxn id="629" idx="1"/>
            <a:endCxn id="631" idx="3"/>
          </p:cNvCxnSpPr>
          <p:nvPr/>
        </p:nvCxnSpPr>
        <p:spPr>
          <a:xfrm rot="10800000">
            <a:off x="3015975" y="2498525"/>
            <a:ext cx="1508400" cy="1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3" name="Google Shape;633;p79"/>
          <p:cNvSpPr txBox="1"/>
          <p:nvPr/>
        </p:nvSpPr>
        <p:spPr>
          <a:xfrm>
            <a:off x="2128125" y="1787525"/>
            <a:ext cx="135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SEW=8, LMUL=8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cxnSp>
        <p:nvCxnSpPr>
          <p:cNvPr id="634" name="Google Shape;634;p79"/>
          <p:cNvCxnSpPr/>
          <p:nvPr/>
        </p:nvCxnSpPr>
        <p:spPr>
          <a:xfrm rot="10800000">
            <a:off x="3517575" y="2030800"/>
            <a:ext cx="968700" cy="21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79"/>
          <p:cNvCxnSpPr>
            <a:stCxn id="630" idx="1"/>
          </p:cNvCxnSpPr>
          <p:nvPr/>
        </p:nvCxnSpPr>
        <p:spPr>
          <a:xfrm flipH="1">
            <a:off x="3469725" y="2855525"/>
            <a:ext cx="1129500" cy="35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6" name="Google Shape;636;p79"/>
          <p:cNvSpPr txBox="1"/>
          <p:nvPr/>
        </p:nvSpPr>
        <p:spPr>
          <a:xfrm>
            <a:off x="1496775" y="2942675"/>
            <a:ext cx="238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counting the cycles elasped using </a:t>
            </a: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mcycle</a:t>
            </a: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CSR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37" name="Google Shape;637;p79"/>
          <p:cNvSpPr txBox="1"/>
          <p:nvPr/>
        </p:nvSpPr>
        <p:spPr>
          <a:xfrm>
            <a:off x="4966600" y="4505675"/>
            <a:ext cx="2578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An example RVV intrinsic code</a:t>
            </a:r>
            <a:endParaRPr b="1"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0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Spike ISA simulator</a:t>
            </a:r>
            <a:endParaRPr/>
          </a:p>
        </p:txBody>
      </p:sp>
      <p:sp>
        <p:nvSpPr>
          <p:cNvPr id="643" name="Google Shape;643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RISC-V C++ </a:t>
            </a:r>
            <a:r>
              <a:rPr b="1"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software</a:t>
            </a: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simulator and a </a:t>
            </a:r>
            <a:r>
              <a:rPr b="1"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functional</a:t>
            </a: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model of one or more RISC-V harts. 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erif"/>
              <a:buChar char="●"/>
            </a:pP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Good starting point for developing RISC-V software (also RVV) 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erif"/>
              <a:buChar char="●"/>
            </a:pP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Very fast compared to RTL simulator like Verilator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erif"/>
              <a:buChar char="●"/>
            </a:pP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lacking cycles information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1"/>
          <p:cNvSpPr txBox="1"/>
          <p:nvPr>
            <p:ph type="title"/>
          </p:nvPr>
        </p:nvSpPr>
        <p:spPr>
          <a:xfrm>
            <a:off x="311700" y="1998450"/>
            <a:ext cx="8520600" cy="13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IBM Plex Mono"/>
                <a:ea typeface="IBM Plex Mono"/>
                <a:cs typeface="IBM Plex Mono"/>
                <a:sym typeface="IBM Plex Mono"/>
              </a:rPr>
              <a:t>Section 3</a:t>
            </a:r>
            <a:endParaRPr sz="3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38761D"/>
                </a:solidFill>
                <a:latin typeface="IBM Plex Mono"/>
                <a:ea typeface="IBM Plex Mono"/>
                <a:cs typeface="IBM Plex Mono"/>
                <a:sym typeface="IBM Plex Mono"/>
              </a:rPr>
              <a:t>Future goal</a:t>
            </a:r>
            <a:endParaRPr sz="2600">
              <a:solidFill>
                <a:srgbClr val="38761D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2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Scalar core design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54" name="Google Shape;654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Priority:</a:t>
            </a:r>
            <a:endParaRPr b="1"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Pipelined EX stage</a:t>
            </a:r>
            <a:endParaRPr sz="1200">
              <a:solidFill>
                <a:srgbClr val="188038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Single or </a:t>
            </a:r>
            <a:r>
              <a:rPr lang="en" sz="12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multi cycle</a:t>
            </a:r>
            <a:r>
              <a:rPr lang="en" sz="1200">
                <a:solidFill>
                  <a:srgbClr val="188038"/>
                </a:solidFill>
                <a:latin typeface="PT Serif"/>
                <a:ea typeface="PT Serif"/>
                <a:cs typeface="PT Serif"/>
                <a:sym typeface="PT Serif"/>
              </a:rPr>
              <a:t> multiplier</a:t>
            </a:r>
            <a:endParaRPr sz="1200">
              <a:solidFill>
                <a:srgbClr val="188038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Superscalar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Cordic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655" name="Google Shape;65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833" y="2008275"/>
            <a:ext cx="5057024" cy="23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3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RVV design ideas</a:t>
            </a:r>
            <a:endParaRPr/>
          </a:p>
        </p:txBody>
      </p:sp>
      <p:sp>
        <p:nvSpPr>
          <p:cNvPr id="661" name="Google Shape;661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Consider using CV-X-IF to avoid modifying the existing design:</a:t>
            </a:r>
            <a:endParaRPr b="1"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662" name="Google Shape;66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950" y="1689550"/>
            <a:ext cx="4546101" cy="299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T Serif"/>
                <a:ea typeface="PT Serif"/>
                <a:cs typeface="PT Serif"/>
                <a:sym typeface="PT Serif"/>
              </a:rPr>
              <a:t>Hazard handling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Load-Use h</a:t>
            </a:r>
            <a:r>
              <a:rPr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azard is handled by stalling and bubbling: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325" y="1636300"/>
            <a:ext cx="5416175" cy="32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4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design considerations</a:t>
            </a:r>
            <a:endParaRPr/>
          </a:p>
        </p:txBody>
      </p:sp>
      <p:sp>
        <p:nvSpPr>
          <p:cNvPr id="668" name="Google Shape;668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Different designs may lead to different PPA:</a:t>
            </a:r>
            <a:endParaRPr b="1"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</a:pPr>
            <a:r>
              <a:rPr lang="en" sz="1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memory &amp; vector registers layout</a:t>
            </a:r>
            <a:endParaRPr sz="14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how does the memory map the bytes?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should they be the same?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</a:pPr>
            <a:r>
              <a:rPr lang="en" sz="1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memory writing schemes</a:t>
            </a:r>
            <a:endParaRPr sz="14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write-back, write-through (Ara)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erif"/>
              <a:buChar char="●"/>
            </a:pPr>
            <a:r>
              <a:rPr lang="en" sz="14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data memory contention</a:t>
            </a:r>
            <a:endParaRPr sz="14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T Serif"/>
              <a:buChar char="○"/>
            </a:pPr>
            <a:r>
              <a:rPr lang="en" sz="1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between scalar &amp; vector processing unit</a:t>
            </a:r>
            <a:endParaRPr sz="1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69" name="Google Shape;669;p84"/>
          <p:cNvSpPr/>
          <p:nvPr/>
        </p:nvSpPr>
        <p:spPr>
          <a:xfrm>
            <a:off x="5075650" y="2235300"/>
            <a:ext cx="1681200" cy="46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70" name="Google Shape;670;p84"/>
          <p:cNvSpPr txBox="1"/>
          <p:nvPr/>
        </p:nvSpPr>
        <p:spPr>
          <a:xfrm>
            <a:off x="7366675" y="2135250"/>
            <a:ext cx="800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Affect PPA</a:t>
            </a:r>
            <a:endParaRPr b="1"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The end</a:t>
            </a:r>
            <a:endParaRPr b="1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PT Serif"/>
                <a:ea typeface="PT Serif"/>
                <a:cs typeface="PT Serif"/>
                <a:sym typeface="PT Serif"/>
              </a:rPr>
              <a:t>Simulation - Registerfiles</a:t>
            </a:r>
            <a:endParaRPr sz="26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8" name="Google Shape;148;p32"/>
          <p:cNvSpPr txBox="1"/>
          <p:nvPr>
            <p:ph idx="1" type="body"/>
          </p:nvPr>
        </p:nvSpPr>
        <p:spPr>
          <a:xfrm>
            <a:off x="2710175" y="1152475"/>
            <a:ext cx="6122100" cy="1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Description: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consecutively feed value into registers from x1~x31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Read out the previously stored registers (rd) and (rd-1) after storing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49" name="Google Shape;149;p32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95" y="1152474"/>
            <a:ext cx="1841880" cy="36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4700" y="2775050"/>
            <a:ext cx="6190876" cy="16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2537550" y="76200"/>
            <a:ext cx="6483600" cy="8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PT Serif"/>
                <a:ea typeface="PT Serif"/>
                <a:cs typeface="PT Serif"/>
                <a:sym typeface="PT Serif"/>
              </a:rPr>
              <a:t>Simulation - Arithmetic Logic Unit</a:t>
            </a:r>
            <a:endParaRPr sz="26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57" name="Google Shape;157;p33"/>
          <p:cNvSpPr txBox="1"/>
          <p:nvPr>
            <p:ph idx="12" type="sldNum"/>
          </p:nvPr>
        </p:nvSpPr>
        <p:spPr>
          <a:xfrm>
            <a:off x="8686800" y="4754880"/>
            <a:ext cx="457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375" y="3208850"/>
            <a:ext cx="6272299" cy="14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900" y="1114925"/>
            <a:ext cx="1282375" cy="3719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3"/>
          <p:cNvSpPr txBox="1"/>
          <p:nvPr>
            <p:ph idx="1" type="body"/>
          </p:nvPr>
        </p:nvSpPr>
        <p:spPr>
          <a:xfrm>
            <a:off x="2710175" y="1152475"/>
            <a:ext cx="6122100" cy="1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Description: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consecutively perform operations, e.g. ADD, according to the ALU_cmd signals.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●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When ALU_cmd ≥ 10, the ALU will perform a B-type operation and output a PC_branch flag for PC use.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erif"/>
              <a:buChar char="○"/>
            </a:pPr>
            <a:r>
              <a:rPr lang="en" sz="12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BEQ for example</a:t>
            </a:r>
            <a:endParaRPr sz="12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