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9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2367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728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1171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1582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421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49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5806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9458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5626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10/20/2021</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82397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10/20/2021</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17786288"/>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44" r:id="rId6"/>
    <p:sldLayoutId id="2147483840" r:id="rId7"/>
    <p:sldLayoutId id="2147483841" r:id="rId8"/>
    <p:sldLayoutId id="2147483842" r:id="rId9"/>
    <p:sldLayoutId id="2147483843" r:id="rId10"/>
    <p:sldLayoutId id="214748384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9F9166B2-143C-41E1-84CE-5DEA077B72E8}"/>
              </a:ext>
            </a:extLst>
          </p:cNvPr>
          <p:cNvPicPr>
            <a:picLocks noChangeAspect="1"/>
          </p:cNvPicPr>
          <p:nvPr/>
        </p:nvPicPr>
        <p:blipFill rotWithShape="1">
          <a:blip r:embed="rId2">
            <a:alphaModFix amt="60000"/>
          </a:blip>
          <a:srcRect l="23622" r="1207"/>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6E1E79DF-A0A8-49E7-BA20-E3AA3E049FFE}"/>
              </a:ext>
            </a:extLst>
          </p:cNvPr>
          <p:cNvSpPr>
            <a:spLocks noGrp="1"/>
          </p:cNvSpPr>
          <p:nvPr>
            <p:ph type="ctrTitle"/>
          </p:nvPr>
        </p:nvSpPr>
        <p:spPr>
          <a:xfrm>
            <a:off x="1160891" y="1061686"/>
            <a:ext cx="7323046" cy="3238465"/>
          </a:xfrm>
        </p:spPr>
        <p:txBody>
          <a:bodyPr anchor="t">
            <a:normAutofit/>
          </a:bodyPr>
          <a:lstStyle/>
          <a:p>
            <a:r>
              <a:rPr lang="en-US" sz="6600" dirty="0"/>
              <a:t>Scrum-Agile in Practice</a:t>
            </a:r>
          </a:p>
        </p:txBody>
      </p:sp>
      <p:sp>
        <p:nvSpPr>
          <p:cNvPr id="3" name="Subtitle 2">
            <a:extLst>
              <a:ext uri="{FF2B5EF4-FFF2-40B4-BE49-F238E27FC236}">
                <a16:creationId xmlns:a16="http://schemas.microsoft.com/office/drawing/2014/main" id="{B0D6BA6F-7F49-46C1-BBC0-AB4DEBC502E5}"/>
              </a:ext>
            </a:extLst>
          </p:cNvPr>
          <p:cNvSpPr>
            <a:spLocks noGrp="1"/>
          </p:cNvSpPr>
          <p:nvPr>
            <p:ph type="subTitle" idx="1"/>
          </p:nvPr>
        </p:nvSpPr>
        <p:spPr>
          <a:xfrm>
            <a:off x="1143000" y="5453796"/>
            <a:ext cx="4496783" cy="732996"/>
          </a:xfrm>
        </p:spPr>
        <p:txBody>
          <a:bodyPr anchor="t">
            <a:normAutofit/>
          </a:bodyPr>
          <a:lstStyle/>
          <a:p>
            <a:pPr>
              <a:lnSpc>
                <a:spcPct val="90000"/>
              </a:lnSpc>
            </a:pPr>
            <a:r>
              <a:rPr lang="en-US"/>
              <a:t>Fred Wahab</a:t>
            </a:r>
          </a:p>
          <a:p>
            <a:pPr>
              <a:lnSpc>
                <a:spcPct val="90000"/>
              </a:lnSpc>
            </a:pPr>
            <a:r>
              <a:rPr lang="en-US"/>
              <a:t>CS 250</a:t>
            </a:r>
          </a:p>
        </p:txBody>
      </p:sp>
      <p:cxnSp>
        <p:nvCxnSpPr>
          <p:cNvPr id="29" name="Straight Connector 28">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FBC6B5A-9C63-4426-B681-F6A6AC476861}"/>
              </a:ext>
            </a:extLst>
          </p:cNvPr>
          <p:cNvSpPr>
            <a:spLocks noGrp="1"/>
          </p:cNvSpPr>
          <p:nvPr>
            <p:ph type="ftr" sz="quarter" idx="11"/>
          </p:nvPr>
        </p:nvSpPr>
        <p:spPr>
          <a:xfrm>
            <a:off x="1143000" y="6356350"/>
            <a:ext cx="3959157" cy="365125"/>
          </a:xfrm>
        </p:spPr>
        <p:txBody>
          <a:bodyPr>
            <a:normAutofit/>
          </a:bodyPr>
          <a:lstStyle/>
          <a:p>
            <a:pPr>
              <a:spcAft>
                <a:spcPts val="600"/>
              </a:spcAft>
            </a:pPr>
            <a:r>
              <a:rPr lang="en-US"/>
              <a:t>Scrum Agile in Practice</a:t>
            </a:r>
          </a:p>
        </p:txBody>
      </p:sp>
      <p:sp>
        <p:nvSpPr>
          <p:cNvPr id="4" name="Date Placeholder 3">
            <a:extLst>
              <a:ext uri="{FF2B5EF4-FFF2-40B4-BE49-F238E27FC236}">
                <a16:creationId xmlns:a16="http://schemas.microsoft.com/office/drawing/2014/main" id="{B4CCCC19-71E9-4A9E-A3A6-E3D66878C0BC}"/>
              </a:ext>
            </a:extLst>
          </p:cNvPr>
          <p:cNvSpPr>
            <a:spLocks noGrp="1"/>
          </p:cNvSpPr>
          <p:nvPr>
            <p:ph type="dt" sz="half" idx="10"/>
          </p:nvPr>
        </p:nvSpPr>
        <p:spPr>
          <a:xfrm>
            <a:off x="7388157" y="6356350"/>
            <a:ext cx="3093395" cy="365125"/>
          </a:xfrm>
        </p:spPr>
        <p:txBody>
          <a:bodyPr>
            <a:normAutofit/>
          </a:bodyPr>
          <a:lstStyle/>
          <a:p>
            <a:pPr>
              <a:spcAft>
                <a:spcPts val="600"/>
              </a:spcAft>
            </a:pPr>
            <a:fld id="{098A0168-EB40-45AF-89A1-87DE0A55FFC6}" type="datetime1">
              <a:rPr lang="en-US">
                <a:solidFill>
                  <a:srgbClr val="FFFFFF"/>
                </a:solidFill>
              </a:rPr>
              <a:pPr>
                <a:spcAft>
                  <a:spcPts val="600"/>
                </a:spcAft>
              </a:pPr>
              <a:t>10/20/2021</a:t>
            </a:fld>
            <a:endParaRPr lang="en-US">
              <a:solidFill>
                <a:srgbClr val="FFFFFF"/>
              </a:solidFill>
            </a:endParaRPr>
          </a:p>
        </p:txBody>
      </p:sp>
    </p:spTree>
    <p:extLst>
      <p:ext uri="{BB962C8B-B14F-4D97-AF65-F5344CB8AC3E}">
        <p14:creationId xmlns:p14="http://schemas.microsoft.com/office/powerpoint/2010/main" val="416079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2C1D-3B3D-4B65-B16B-D194F20139B4}"/>
              </a:ext>
            </a:extLst>
          </p:cNvPr>
          <p:cNvSpPr>
            <a:spLocks noGrp="1"/>
          </p:cNvSpPr>
          <p:nvPr>
            <p:ph type="title"/>
          </p:nvPr>
        </p:nvSpPr>
        <p:spPr/>
        <p:txBody>
          <a:bodyPr/>
          <a:lstStyle/>
          <a:p>
            <a:r>
              <a:rPr lang="en-US" dirty="0"/>
              <a:t>Team Roles</a:t>
            </a:r>
          </a:p>
        </p:txBody>
      </p:sp>
      <p:sp>
        <p:nvSpPr>
          <p:cNvPr id="3" name="Content Placeholder 2">
            <a:extLst>
              <a:ext uri="{FF2B5EF4-FFF2-40B4-BE49-F238E27FC236}">
                <a16:creationId xmlns:a16="http://schemas.microsoft.com/office/drawing/2014/main" id="{730F8EA4-2D23-4750-B6C8-9FA904029E30}"/>
              </a:ext>
            </a:extLst>
          </p:cNvPr>
          <p:cNvSpPr>
            <a:spLocks noGrp="1"/>
          </p:cNvSpPr>
          <p:nvPr>
            <p:ph idx="1"/>
          </p:nvPr>
        </p:nvSpPr>
        <p:spPr/>
        <p:txBody>
          <a:bodyPr/>
          <a:lstStyle/>
          <a:p>
            <a:r>
              <a:rPr lang="en-US" u="sng" dirty="0"/>
              <a:t>Product Owner</a:t>
            </a:r>
            <a:r>
              <a:rPr lang="en-US" dirty="0"/>
              <a:t>: </a:t>
            </a:r>
            <a:r>
              <a:rPr lang="en-US" sz="1800" dirty="0"/>
              <a:t>Manages product backlog including expressing and prioritizing items. Provides communication between the client and the team. </a:t>
            </a:r>
          </a:p>
          <a:p>
            <a:r>
              <a:rPr lang="en-US" u="sng" dirty="0"/>
              <a:t>Scrum Master</a:t>
            </a:r>
            <a:r>
              <a:rPr lang="en-US" dirty="0"/>
              <a:t>: </a:t>
            </a:r>
            <a:r>
              <a:rPr lang="en-US" sz="1800" dirty="0"/>
              <a:t>Plans and executes Scrum events including sprints and daily stand-ups.</a:t>
            </a:r>
          </a:p>
          <a:p>
            <a:r>
              <a:rPr lang="en-US" u="sng" dirty="0"/>
              <a:t>Developers</a:t>
            </a:r>
            <a:r>
              <a:rPr lang="en-US" dirty="0"/>
              <a:t>: </a:t>
            </a:r>
            <a:r>
              <a:rPr lang="en-US" sz="1800" dirty="0">
                <a:latin typeface="Times New Roman" panose="02020603050405020304" pitchFamily="18" charset="0"/>
              </a:rPr>
              <a:t>R</a:t>
            </a:r>
            <a:r>
              <a:rPr lang="en-US" sz="1800" dirty="0">
                <a:effectLst/>
                <a:latin typeface="Times New Roman" panose="02020603050405020304" pitchFamily="18" charset="0"/>
                <a:ea typeface="Calibri" panose="020F0502020204030204" pitchFamily="34" charset="0"/>
              </a:rPr>
              <a:t>esponsible for the build of the project. Determines the difficulty of each task to generate accurate time management and progress updates.</a:t>
            </a:r>
            <a:endParaRPr lang="en-US" dirty="0"/>
          </a:p>
          <a:p>
            <a:r>
              <a:rPr lang="en-US" u="sng" dirty="0"/>
              <a:t>Testers</a:t>
            </a:r>
            <a:r>
              <a:rPr lang="en-US" dirty="0"/>
              <a:t>: </a:t>
            </a:r>
            <a:r>
              <a:rPr lang="en-US" sz="1800" dirty="0"/>
              <a:t>Go </a:t>
            </a:r>
            <a:r>
              <a:rPr lang="en-US" sz="1800" dirty="0">
                <a:effectLst/>
                <a:latin typeface="Times New Roman" panose="02020603050405020304" pitchFamily="18" charset="0"/>
                <a:ea typeface="Calibri" panose="020F0502020204030204" pitchFamily="34" charset="0"/>
              </a:rPr>
              <a:t>through the user stories, translate the story into functional tests, run the tests, and then send the results to the development team.</a:t>
            </a:r>
            <a:endParaRPr lang="en-US" sz="1800" dirty="0"/>
          </a:p>
        </p:txBody>
      </p:sp>
      <p:sp>
        <p:nvSpPr>
          <p:cNvPr id="4" name="TextBox 3">
            <a:extLst>
              <a:ext uri="{FF2B5EF4-FFF2-40B4-BE49-F238E27FC236}">
                <a16:creationId xmlns:a16="http://schemas.microsoft.com/office/drawing/2014/main" id="{C1D1ED39-3EA3-430F-87BD-D8097397AD80}"/>
              </a:ext>
            </a:extLst>
          </p:cNvPr>
          <p:cNvSpPr txBox="1"/>
          <p:nvPr/>
        </p:nvSpPr>
        <p:spPr>
          <a:xfrm>
            <a:off x="9619056" y="6343650"/>
            <a:ext cx="1429943" cy="369332"/>
          </a:xfrm>
          <a:prstGeom prst="rect">
            <a:avLst/>
          </a:prstGeom>
          <a:noFill/>
        </p:spPr>
        <p:txBody>
          <a:bodyPr wrap="none" rtlCol="0">
            <a:spAutoFit/>
          </a:bodyPr>
          <a:lstStyle/>
          <a:p>
            <a:r>
              <a:rPr lang="en-US" dirty="0"/>
              <a:t>(Cobb, 2015)</a:t>
            </a:r>
          </a:p>
        </p:txBody>
      </p:sp>
    </p:spTree>
    <p:extLst>
      <p:ext uri="{BB962C8B-B14F-4D97-AF65-F5344CB8AC3E}">
        <p14:creationId xmlns:p14="http://schemas.microsoft.com/office/powerpoint/2010/main" val="366449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8" name="Straight Connector 17">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712B839-088B-4F97-96A4-6FAA8E3D1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89BAF08-0AD0-4642-9767-4D53853C5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527" y="0"/>
            <a:ext cx="6899617" cy="6858000"/>
          </a:xfrm>
          <a:custGeom>
            <a:avLst/>
            <a:gdLst>
              <a:gd name="connsiteX0" fmla="*/ 6010592 w 6899617"/>
              <a:gd name="connsiteY0" fmla="*/ 0 h 6858000"/>
              <a:gd name="connsiteX1" fmla="*/ 6036517 w 6899617"/>
              <a:gd name="connsiteY1" fmla="*/ 0 h 6858000"/>
              <a:gd name="connsiteX2" fmla="*/ 6899617 w 6899617"/>
              <a:gd name="connsiteY2" fmla="*/ 0 h 6858000"/>
              <a:gd name="connsiteX3" fmla="*/ 6899617 w 6899617"/>
              <a:gd name="connsiteY3" fmla="*/ 1529274 h 6858000"/>
              <a:gd name="connsiteX4" fmla="*/ 6899617 w 6899617"/>
              <a:gd name="connsiteY4" fmla="*/ 6858000 h 6858000"/>
              <a:gd name="connsiteX5" fmla="*/ 2229334 w 6899617"/>
              <a:gd name="connsiteY5" fmla="*/ 6858000 h 6858000"/>
              <a:gd name="connsiteX6" fmla="*/ 25925 w 6899617"/>
              <a:gd name="connsiteY6" fmla="*/ 6858000 h 6858000"/>
              <a:gd name="connsiteX7" fmla="*/ 0 w 68996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9617" h="6858000">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F8FD23B7-DD7C-42F6-831F-653779F98971}"/>
              </a:ext>
            </a:extLst>
          </p:cNvPr>
          <p:cNvSpPr>
            <a:spLocks noGrp="1"/>
          </p:cNvSpPr>
          <p:nvPr>
            <p:ph type="title"/>
          </p:nvPr>
        </p:nvSpPr>
        <p:spPr>
          <a:xfrm>
            <a:off x="1143000" y="742101"/>
            <a:ext cx="5946290" cy="811746"/>
          </a:xfrm>
        </p:spPr>
        <p:txBody>
          <a:bodyPr vert="horz" lIns="91440" tIns="45720" rIns="91440" bIns="45720" rtlCol="0" anchor="ctr">
            <a:normAutofit/>
          </a:bodyPr>
          <a:lstStyle/>
          <a:p>
            <a:r>
              <a:rPr lang="en-US" dirty="0"/>
              <a:t>SDLC Phases</a:t>
            </a:r>
            <a:endParaRPr lang="en-US" sz="4000"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0BC680AA-697F-4074-8466-58D62035888A}"/>
              </a:ext>
            </a:extLst>
          </p:cNvPr>
          <p:cNvSpPr>
            <a:spLocks noGrp="1"/>
          </p:cNvSpPr>
          <p:nvPr>
            <p:ph sz="half" idx="1"/>
          </p:nvPr>
        </p:nvSpPr>
        <p:spPr>
          <a:xfrm>
            <a:off x="1143000" y="1908315"/>
            <a:ext cx="8428383" cy="4189344"/>
          </a:xfrm>
        </p:spPr>
        <p:txBody>
          <a:bodyPr vert="horz" lIns="91440" tIns="45720" rIns="91440" bIns="45720" rtlCol="0">
            <a:normAutofit/>
          </a:bodyPr>
          <a:lstStyle/>
          <a:p>
            <a:r>
              <a:rPr lang="en-US" u="sng" dirty="0"/>
              <a:t>Plan</a:t>
            </a:r>
            <a:r>
              <a:rPr lang="en-US" dirty="0"/>
              <a:t>: </a:t>
            </a:r>
            <a:r>
              <a:rPr lang="en-US" sz="1800" dirty="0"/>
              <a:t>Evaluate the scope of the problem and determine the solutions.</a:t>
            </a:r>
            <a:endParaRPr lang="en-US" sz="1800" u="sng" dirty="0"/>
          </a:p>
          <a:p>
            <a:r>
              <a:rPr lang="en-US" u="sng" dirty="0"/>
              <a:t>Design</a:t>
            </a:r>
            <a:r>
              <a:rPr lang="en-US" sz="1800" dirty="0"/>
              <a:t>: Detail the specifications, features and operations.</a:t>
            </a:r>
            <a:endParaRPr lang="en-US" sz="1800" u="sng" dirty="0"/>
          </a:p>
          <a:p>
            <a:r>
              <a:rPr lang="en-US" u="sng" dirty="0"/>
              <a:t>Develop</a:t>
            </a:r>
            <a:r>
              <a:rPr lang="en-US" dirty="0"/>
              <a:t>: </a:t>
            </a:r>
            <a:r>
              <a:rPr lang="en-US" sz="1800" dirty="0"/>
              <a:t>Begin production.</a:t>
            </a:r>
          </a:p>
          <a:p>
            <a:r>
              <a:rPr lang="en-US" u="sng" dirty="0"/>
              <a:t>Test</a:t>
            </a:r>
            <a:r>
              <a:rPr lang="en-US" dirty="0"/>
              <a:t>: </a:t>
            </a:r>
            <a:r>
              <a:rPr lang="en-US" sz="1800" dirty="0"/>
              <a:t>Determine if proposed design meets desired goals.</a:t>
            </a:r>
          </a:p>
          <a:p>
            <a:r>
              <a:rPr lang="en-US" u="sng" dirty="0"/>
              <a:t>Deploy</a:t>
            </a:r>
            <a:r>
              <a:rPr lang="en-US" dirty="0"/>
              <a:t>: </a:t>
            </a:r>
            <a:r>
              <a:rPr lang="en-US" sz="1800" dirty="0"/>
              <a:t>Integrate data and components into system.</a:t>
            </a:r>
          </a:p>
          <a:p>
            <a:r>
              <a:rPr lang="en-US" u="sng" dirty="0"/>
              <a:t>Review</a:t>
            </a:r>
            <a:r>
              <a:rPr lang="en-US" dirty="0"/>
              <a:t>: </a:t>
            </a:r>
            <a:r>
              <a:rPr lang="en-US" sz="1800" dirty="0"/>
              <a:t>Analyze system to identify any issues</a:t>
            </a:r>
            <a:r>
              <a:rPr lang="en-US" sz="2000" dirty="0"/>
              <a:t>.</a:t>
            </a:r>
            <a:endParaRPr lang="en-US" dirty="0"/>
          </a:p>
          <a:p>
            <a:r>
              <a:rPr lang="en-US" u="sng" dirty="0"/>
              <a:t>Launch</a:t>
            </a:r>
            <a:r>
              <a:rPr lang="en-US" dirty="0"/>
              <a:t>: </a:t>
            </a:r>
            <a:r>
              <a:rPr lang="en-US" sz="1800" dirty="0"/>
              <a:t>Support and maintenance.</a:t>
            </a:r>
            <a:endParaRPr lang="en-US" sz="1800" u="sng" dirty="0"/>
          </a:p>
        </p:txBody>
      </p:sp>
      <p:pic>
        <p:nvPicPr>
          <p:cNvPr id="9" name="Content Placeholder 8" descr="Diagram&#10;&#10;Description automatically generated">
            <a:extLst>
              <a:ext uri="{FF2B5EF4-FFF2-40B4-BE49-F238E27FC236}">
                <a16:creationId xmlns:a16="http://schemas.microsoft.com/office/drawing/2014/main" id="{DF597C3D-7296-4AB6-8C11-7503AE8DD4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731045" y="3568753"/>
            <a:ext cx="2817487" cy="2127202"/>
          </a:xfrm>
          <a:prstGeom prst="rect">
            <a:avLst/>
          </a:prstGeom>
        </p:spPr>
      </p:pic>
      <p:sp>
        <p:nvSpPr>
          <p:cNvPr id="11" name="TextBox 10">
            <a:extLst>
              <a:ext uri="{FF2B5EF4-FFF2-40B4-BE49-F238E27FC236}">
                <a16:creationId xmlns:a16="http://schemas.microsoft.com/office/drawing/2014/main" id="{289439DA-7CF5-470E-BCE3-0B29D599CCCB}"/>
              </a:ext>
            </a:extLst>
          </p:cNvPr>
          <p:cNvSpPr txBox="1"/>
          <p:nvPr/>
        </p:nvSpPr>
        <p:spPr>
          <a:xfrm>
            <a:off x="9804657" y="6330433"/>
            <a:ext cx="1743875" cy="369332"/>
          </a:xfrm>
          <a:prstGeom prst="rect">
            <a:avLst/>
          </a:prstGeom>
          <a:noFill/>
        </p:spPr>
        <p:txBody>
          <a:bodyPr wrap="none" rtlCol="0">
            <a:spAutoFit/>
          </a:bodyPr>
          <a:lstStyle/>
          <a:p>
            <a:r>
              <a:rPr lang="en-US" dirty="0">
                <a:solidFill>
                  <a:schemeClr val="accent1">
                    <a:lumMod val="75000"/>
                  </a:schemeClr>
                </a:solidFill>
              </a:rPr>
              <a:t>(Jefferies, 2019)</a:t>
            </a:r>
          </a:p>
        </p:txBody>
      </p:sp>
    </p:spTree>
    <p:extLst>
      <p:ext uri="{BB962C8B-B14F-4D97-AF65-F5344CB8AC3E}">
        <p14:creationId xmlns:p14="http://schemas.microsoft.com/office/powerpoint/2010/main" val="261802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D4F23539-9BCE-442C-B073-2039E0A2DF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0033" y="901705"/>
            <a:ext cx="4636744" cy="3222536"/>
          </a:xfrm>
          <a:prstGeom prst="rect">
            <a:avLst/>
          </a:prstGeom>
        </p:spPr>
      </p:pic>
      <p:sp>
        <p:nvSpPr>
          <p:cNvPr id="4" name="Content Placeholder 3">
            <a:extLst>
              <a:ext uri="{FF2B5EF4-FFF2-40B4-BE49-F238E27FC236}">
                <a16:creationId xmlns:a16="http://schemas.microsoft.com/office/drawing/2014/main" id="{EF8B4999-A6C4-496C-A6E3-32044D7C8D2E}"/>
              </a:ext>
            </a:extLst>
          </p:cNvPr>
          <p:cNvSpPr>
            <a:spLocks noGrp="1"/>
          </p:cNvSpPr>
          <p:nvPr>
            <p:ph sz="half" idx="2"/>
          </p:nvPr>
        </p:nvSpPr>
        <p:spPr>
          <a:xfrm>
            <a:off x="7805738" y="1600200"/>
            <a:ext cx="4200732" cy="4959626"/>
          </a:xfrm>
        </p:spPr>
        <p:txBody>
          <a:bodyPr vert="horz" lIns="91440" tIns="45720" rIns="91440" bIns="45720" rtlCol="0" anchor="t">
            <a:normAutofit/>
          </a:bodyPr>
          <a:lstStyle/>
          <a:p>
            <a:pPr marL="0" indent="0">
              <a:buNone/>
            </a:pPr>
            <a:r>
              <a:rPr lang="en-US" dirty="0"/>
              <a:t>The Waterfall Development Model is a linear methodology. That requires the previous step to be completed prior to starting the next. For the SNHU Travel project, when the client requested to change the focus to wellness destinations, the Waterfall Development Model would have required going back to the first Analysis stage and starting from scratch.</a:t>
            </a:r>
          </a:p>
        </p:txBody>
      </p:sp>
      <p:sp>
        <p:nvSpPr>
          <p:cNvPr id="7" name="TextBox 6">
            <a:extLst>
              <a:ext uri="{FF2B5EF4-FFF2-40B4-BE49-F238E27FC236}">
                <a16:creationId xmlns:a16="http://schemas.microsoft.com/office/drawing/2014/main" id="{FFC644CD-914B-43E9-B2AE-7560031B1C55}"/>
              </a:ext>
            </a:extLst>
          </p:cNvPr>
          <p:cNvSpPr txBox="1"/>
          <p:nvPr/>
        </p:nvSpPr>
        <p:spPr>
          <a:xfrm>
            <a:off x="9544050" y="6286500"/>
            <a:ext cx="1614288" cy="369332"/>
          </a:xfrm>
          <a:prstGeom prst="rect">
            <a:avLst/>
          </a:prstGeom>
          <a:noFill/>
        </p:spPr>
        <p:txBody>
          <a:bodyPr wrap="none" rtlCol="0">
            <a:spAutoFit/>
          </a:bodyPr>
          <a:lstStyle/>
          <a:p>
            <a:r>
              <a:rPr lang="en-US" dirty="0"/>
              <a:t>(Coffin, 2006)</a:t>
            </a:r>
          </a:p>
        </p:txBody>
      </p:sp>
    </p:spTree>
    <p:extLst>
      <p:ext uri="{BB962C8B-B14F-4D97-AF65-F5344CB8AC3E}">
        <p14:creationId xmlns:p14="http://schemas.microsoft.com/office/powerpoint/2010/main" val="32594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8070302-DE17-4844-86CD-578BFA5278A3}"/>
              </a:ext>
            </a:extLst>
          </p:cNvPr>
          <p:cNvSpPr>
            <a:spLocks noGrp="1"/>
          </p:cNvSpPr>
          <p:nvPr>
            <p:ph type="title"/>
          </p:nvPr>
        </p:nvSpPr>
        <p:spPr>
          <a:xfrm>
            <a:off x="1143000" y="872937"/>
            <a:ext cx="8862060" cy="1360898"/>
          </a:xfrm>
        </p:spPr>
        <p:txBody>
          <a:bodyPr>
            <a:normAutofit/>
          </a:bodyPr>
          <a:lstStyle/>
          <a:p>
            <a:r>
              <a:rPr lang="en-US" dirty="0"/>
              <a:t>Choosing a Model</a:t>
            </a:r>
          </a:p>
        </p:txBody>
      </p:sp>
      <p:sp>
        <p:nvSpPr>
          <p:cNvPr id="6" name="Content Placeholder 5">
            <a:extLst>
              <a:ext uri="{FF2B5EF4-FFF2-40B4-BE49-F238E27FC236}">
                <a16:creationId xmlns:a16="http://schemas.microsoft.com/office/drawing/2014/main" id="{F7A5586C-3828-4B8B-9271-53A217539DA0}"/>
              </a:ext>
            </a:extLst>
          </p:cNvPr>
          <p:cNvSpPr>
            <a:spLocks noGrp="1"/>
          </p:cNvSpPr>
          <p:nvPr>
            <p:ph idx="1"/>
          </p:nvPr>
        </p:nvSpPr>
        <p:spPr>
          <a:xfrm>
            <a:off x="1142999" y="2332029"/>
            <a:ext cx="6972301" cy="3524486"/>
          </a:xfrm>
        </p:spPr>
        <p:txBody>
          <a:bodyPr>
            <a:normAutofit/>
          </a:bodyPr>
          <a:lstStyle/>
          <a:p>
            <a:r>
              <a:rPr lang="en-US" dirty="0"/>
              <a:t>If the project is simple and straight forward, the Waterfall Development Model should be used.</a:t>
            </a:r>
          </a:p>
          <a:p>
            <a:r>
              <a:rPr lang="en-US" dirty="0"/>
              <a:t>Larger projects with more complex components should be executed using the Scrum-Agile Development Model.</a:t>
            </a:r>
          </a:p>
          <a:p>
            <a:r>
              <a:rPr lang="en-US" dirty="0"/>
              <a:t>Cost is a factor. Waterfall is usually less expensive than Scrum-Agile.</a:t>
            </a:r>
          </a:p>
          <a:p>
            <a:r>
              <a:rPr lang="en-US" dirty="0"/>
              <a:t>They are not mutually exclusive. A project can integrate both Waterfall and Scrum-Agile for different components.</a:t>
            </a:r>
          </a:p>
          <a:p>
            <a:endParaRPr lang="en-US" dirty="0"/>
          </a:p>
        </p:txBody>
      </p:sp>
      <p:cxnSp>
        <p:nvCxnSpPr>
          <p:cNvPr id="15" name="Straight Connector 14">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282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362C-5F02-4023-87AF-7EEE1A5E6CA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26104F2-351B-4155-B52E-C5B856B5338D}"/>
              </a:ext>
            </a:extLst>
          </p:cNvPr>
          <p:cNvSpPr>
            <a:spLocks noGrp="1"/>
          </p:cNvSpPr>
          <p:nvPr>
            <p:ph idx="1"/>
          </p:nvPr>
        </p:nvSpPr>
        <p:spPr/>
        <p:txBody>
          <a:bodyPr/>
          <a:lstStyle/>
          <a:p>
            <a:r>
              <a:rPr lang="en-US" dirty="0"/>
              <a:t>Cobb, C. G. (2015). </a:t>
            </a:r>
            <a:r>
              <a:rPr lang="en-US" i="1" dirty="0"/>
              <a:t>The project manager’s guide to mastering agile: principles and 	practices for an adaptive approach</a:t>
            </a:r>
            <a:r>
              <a:rPr lang="en-US" dirty="0"/>
              <a:t>. Hoboken, NJ: Wiley.</a:t>
            </a:r>
          </a:p>
          <a:p>
            <a:r>
              <a:rPr lang="en-US" dirty="0"/>
              <a:t>Coffin, R. and Lane, D. (2006). </a:t>
            </a:r>
            <a:r>
              <a:rPr lang="en-US" i="1" dirty="0"/>
              <a:t>Figure 2: The crystal Family of methodologies </a:t>
            </a:r>
            <a:r>
              <a:rPr lang="en-US" dirty="0"/>
              <a:t>	[Diagram]. Retrieved from: http://www.devx.com/supportitems</a:t>
            </a:r>
          </a:p>
          <a:p>
            <a:pPr lvl="1"/>
            <a:r>
              <a:rPr lang="en-US" dirty="0"/>
              <a:t>	</a:t>
            </a:r>
            <a:r>
              <a:rPr lang="en-US" sz="2000" i="0" dirty="0"/>
              <a:t>/</a:t>
            </a:r>
            <a:r>
              <a:rPr lang="en-US" sz="2000" i="0" dirty="0" err="1"/>
              <a:t>showSupportItem.php?co</a:t>
            </a:r>
            <a:r>
              <a:rPr lang="en-US" sz="2000" i="0" dirty="0"/>
              <a:t>=32826&amp;supportitem=figure2</a:t>
            </a:r>
          </a:p>
          <a:p>
            <a:r>
              <a:rPr lang="en-US" dirty="0"/>
              <a:t>Jeffries, R. (2019). </a:t>
            </a:r>
            <a:r>
              <a:rPr lang="en-US" i="1" dirty="0"/>
              <a:t>Circle of life </a:t>
            </a:r>
            <a:r>
              <a:rPr lang="en-US" dirty="0"/>
              <a:t>[Diagram]. Reprinted from </a:t>
            </a:r>
            <a:r>
              <a:rPr lang="en-US" i="1" dirty="0"/>
              <a:t>Clean agile: back to 	basics</a:t>
            </a:r>
            <a:r>
              <a:rPr lang="en-US" dirty="0"/>
              <a:t>, by R. Martin. 2019, Prentiss Hall.</a:t>
            </a:r>
          </a:p>
        </p:txBody>
      </p:sp>
    </p:spTree>
    <p:extLst>
      <p:ext uri="{BB962C8B-B14F-4D97-AF65-F5344CB8AC3E}">
        <p14:creationId xmlns:p14="http://schemas.microsoft.com/office/powerpoint/2010/main" val="2676858930"/>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1475</TotalTime>
  <Words>423</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Times New Roman</vt:lpstr>
      <vt:lpstr>Walbaum Display</vt:lpstr>
      <vt:lpstr>RegattaVTI</vt:lpstr>
      <vt:lpstr>Scrum-Agile in Practice</vt:lpstr>
      <vt:lpstr>Team Roles</vt:lpstr>
      <vt:lpstr>SDLC Phases</vt:lpstr>
      <vt:lpstr>PowerPoint Presentation</vt:lpstr>
      <vt:lpstr>Choosing a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Agile in Practice</dc:title>
  <dc:creator>Fred Wahab</dc:creator>
  <cp:lastModifiedBy>Fred Wahab</cp:lastModifiedBy>
  <cp:revision>17</cp:revision>
  <dcterms:created xsi:type="dcterms:W3CDTF">2021-10-20T14:33:35Z</dcterms:created>
  <dcterms:modified xsi:type="dcterms:W3CDTF">2021-10-21T15:09:03Z</dcterms:modified>
</cp:coreProperties>
</file>