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44" d="100"/>
          <a:sy n="44" d="100"/>
        </p:scale>
        <p:origin x="145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2/21/2022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a:t>
            </a:r>
            <a:r>
              <a:rPr lang="en-US" baseline="0" dirty="0" err="1"/>
              <a:t>DriverPass</a:t>
            </a:r>
            <a:r>
              <a:rPr lang="en-US" baseline="0" dirty="0"/>
              <a:t> system is designed to be lightweight and compatible with a variety of different types of devices. Users may use a traditional desktop device or a mobile device to access the </a:t>
            </a:r>
            <a:r>
              <a:rPr lang="en-US" baseline="0" dirty="0" err="1"/>
              <a:t>DriverPass</a:t>
            </a:r>
            <a:r>
              <a:rPr lang="en-US" baseline="0" dirty="0"/>
              <a:t> system. </a:t>
            </a:r>
            <a:r>
              <a:rPr lang="en-US" baseline="0" dirty="0" err="1"/>
              <a:t>DriverPass</a:t>
            </a:r>
            <a:r>
              <a:rPr lang="en-US" baseline="0" dirty="0"/>
              <a:t> will run on all major operating systems including Windows, MacOS, Android, iOS, and Linux. It will also require a supported web browser like Edge, </a:t>
            </a:r>
            <a:r>
              <a:rPr lang="en-US" baseline="0" dirty="0" err="1"/>
              <a:t>Chome</a:t>
            </a:r>
            <a:r>
              <a:rPr lang="en-US" baseline="0" dirty="0"/>
              <a:t>, Safari, Firefox, or Opera. To connect to the system the user will need at leas a 3mbps internet connection speed. </a:t>
            </a:r>
          </a:p>
          <a:p>
            <a:r>
              <a:rPr lang="en-US" dirty="0"/>
              <a:t>One of the goals for the system is to make is simple enough for all users to easily access it. This is done by creating an account scheduling driving sessions and making payments online. If a customer needs to make changes to the driving session, they should be able to do this through the system or have and authorized </a:t>
            </a:r>
            <a:r>
              <a:rPr lang="en-US" dirty="0" err="1"/>
              <a:t>DriverPass</a:t>
            </a:r>
            <a:r>
              <a:rPr lang="en-US" dirty="0"/>
              <a:t> employee do it for them.</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How does the system work? Here is a simple Use Case Diagram to get a high-level view of the system and how users can interact with it. The two main goals of this system is simplicity and accessibility. Primary users of the </a:t>
            </a:r>
            <a:r>
              <a:rPr lang="en-US" baseline="0" dirty="0" err="1"/>
              <a:t>DriverPass</a:t>
            </a:r>
            <a:r>
              <a:rPr lang="en-US" baseline="0" dirty="0"/>
              <a:t> system can be broken down into two major groups, the customers and the administrators. The only other group that will have access to the system is the DMV and that is to only provide rules updates to keep the </a:t>
            </a:r>
            <a:r>
              <a:rPr lang="en-US" baseline="0" dirty="0" err="1"/>
              <a:t>DriverPass</a:t>
            </a:r>
            <a:r>
              <a:rPr lang="en-US" baseline="0" dirty="0"/>
              <a:t> system up to date on all regulations.  Primary users will have the </a:t>
            </a:r>
            <a:r>
              <a:rPr lang="en-US" b="0" i="0" dirty="0">
                <a:solidFill>
                  <a:srgbClr val="494C4E"/>
                </a:solidFill>
                <a:effectLst/>
                <a:latin typeface="Lato" panose="020F0502020204030203" pitchFamily="34" charset="0"/>
              </a:rPr>
              <a:t>ability to create a profile, log in, modify the profile, schedule a driving session, and modify a scheduled session.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creating a scheduled driving session is the primary function of the system, let’s take a closer look at this activity and break down how it works. When the user creates a driving session, they will be given the option of 3 different 2-hour packages to choose from.  From there, they have a schedule of available dates, times and instructors to choose from. This is important not only to cater to the schedule of the customer, but they may have had a positive experience with a particular instructor that they may want to continue with. Once the schedule is selected, they will have several major payment options to make purchasing simple. </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did you consider security in your design? In your explanation, keep your audience in mind by avoiding the use of technical terms.]</a:t>
            </a:r>
          </a:p>
          <a:p>
            <a:r>
              <a:rPr lang="en-US" baseline="0" dirty="0" err="1"/>
              <a:t>DriverPass</a:t>
            </a:r>
            <a:r>
              <a:rPr lang="en-US" baseline="0" dirty="0"/>
              <a:t> system puts the security of the customer first. This begins with account creation. Every user will need to make a unique username and a password that has at least 8 characters, a capital letter, a lowercase letter, a number and a special character. The data passed between the user and </a:t>
            </a:r>
            <a:r>
              <a:rPr lang="en-US" baseline="0" dirty="0" err="1"/>
              <a:t>DriverPass</a:t>
            </a:r>
            <a:r>
              <a:rPr lang="en-US" baseline="0" dirty="0"/>
              <a:t> will be asymmetrically encrypted to ensure maximum security during transmission. Password changes will need to authenticated by the user. </a:t>
            </a:r>
            <a:r>
              <a:rPr lang="en-US" baseline="0" dirty="0" err="1"/>
              <a:t>DriverPass</a:t>
            </a:r>
            <a:r>
              <a:rPr lang="en-US" baseline="0" dirty="0"/>
              <a:t> employees will not have the ability to change customer passwords but will be able initiate a reset request that will go to the customer’s email. If an account access attempt fails more than 3 times, the account will be locked. The customer will need to contact </a:t>
            </a:r>
            <a:r>
              <a:rPr lang="en-US" baseline="0" dirty="0" err="1"/>
              <a:t>DriverPass</a:t>
            </a:r>
            <a:r>
              <a:rPr lang="en-US" baseline="0" dirty="0"/>
              <a:t> who can then unlock the account by initializing a password reset request.</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are the limitations of your design?</a:t>
            </a:r>
            <a:r>
              <a:rPr lang="en-US" baseline="0" dirty="0"/>
              <a:t> In your explanation, keep your audience in mind by avoiding the use of technical terms.]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As adaptable as the </a:t>
            </a:r>
            <a:r>
              <a:rPr lang="en-US" baseline="0" dirty="0" err="1"/>
              <a:t>DriverPass</a:t>
            </a:r>
            <a:r>
              <a:rPr lang="en-US" baseline="0" dirty="0"/>
              <a:t> system is, there are some limitations that need to be acknowledged. The first couple of limitations revolve around adding additional features to the system in future updates. </a:t>
            </a: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Additional features will need be built and tested in an isolated environment and may not be able to be deployed on shorter time frames. They may also require additional hardware to house, which would increase the operating cost of the system.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rPr>
              <a:t>The </a:t>
            </a:r>
            <a:r>
              <a:rPr lang="en-US" sz="1800" u="none" strike="noStrike" dirty="0" err="1">
                <a:solidFill>
                  <a:srgbClr val="000000"/>
                </a:solidFill>
                <a:effectLst/>
                <a:latin typeface="Calibri" panose="020F0502020204030204" pitchFamily="34" charset="0"/>
                <a:ea typeface="Cambria" panose="02040503050406030204" pitchFamily="18" charset="0"/>
                <a:cs typeface="Calibri" panose="020F0502020204030204" pitchFamily="34" charset="0"/>
              </a:rPr>
              <a:t>DriverPass</a:t>
            </a:r>
            <a:r>
              <a:rPr lang="en-US"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rPr>
              <a:t> system also uses third party finance institutions to process transactions. While this insures a secure and reliable experience for the customer, it does restrict </a:t>
            </a:r>
            <a:r>
              <a:rPr lang="en-US" sz="1800" u="none" strike="noStrike" dirty="0" err="1">
                <a:solidFill>
                  <a:srgbClr val="000000"/>
                </a:solidFill>
                <a:effectLst/>
                <a:latin typeface="Calibri" panose="020F0502020204030204" pitchFamily="34" charset="0"/>
                <a:ea typeface="Cambria" panose="02040503050406030204" pitchFamily="18" charset="0"/>
                <a:cs typeface="Calibri" panose="020F0502020204030204" pitchFamily="34" charset="0"/>
              </a:rPr>
              <a:t>DriverPass’s</a:t>
            </a:r>
            <a:r>
              <a:rPr lang="en-US"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rPr>
              <a:t> ability to quickly make billing and finance changes. The last limitation of the system is the most obvious. Customers will need to have access to a compatible device with and internet connect to make use </a:t>
            </a:r>
            <a:r>
              <a:rPr lang="en-US" sz="1800" u="none" strike="noStrike">
                <a:solidFill>
                  <a:srgbClr val="000000"/>
                </a:solidFill>
                <a:effectLst/>
                <a:latin typeface="Calibri" panose="020F0502020204030204" pitchFamily="34" charset="0"/>
                <a:ea typeface="Cambria" panose="02040503050406030204" pitchFamily="18" charset="0"/>
                <a:cs typeface="Calibri" panose="020F0502020204030204" pitchFamily="34" charset="0"/>
              </a:rPr>
              <a:t>of all </a:t>
            </a:r>
            <a:r>
              <a:rPr lang="en-US"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rPr>
              <a:t>the features in the </a:t>
            </a:r>
            <a:r>
              <a:rPr lang="en-US" sz="1800" u="none" strike="noStrike" dirty="0" err="1">
                <a:solidFill>
                  <a:srgbClr val="000000"/>
                </a:solidFill>
                <a:effectLst/>
                <a:latin typeface="Calibri" panose="020F0502020204030204" pitchFamily="34" charset="0"/>
                <a:ea typeface="Cambria" panose="02040503050406030204" pitchFamily="18" charset="0"/>
                <a:cs typeface="Calibri" panose="020F0502020204030204" pitchFamily="34" charset="0"/>
              </a:rPr>
              <a:t>DriverPass</a:t>
            </a:r>
            <a:r>
              <a:rPr lang="en-US"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rPr>
              <a:t> system. </a:t>
            </a:r>
            <a:r>
              <a:rPr lang="en-US" sz="1800" u="none" strike="noStrike" dirty="0" err="1">
                <a:solidFill>
                  <a:srgbClr val="000000"/>
                </a:solidFill>
                <a:effectLst/>
                <a:latin typeface="Calibri" panose="020F0502020204030204" pitchFamily="34" charset="0"/>
                <a:ea typeface="Cambria" panose="02040503050406030204" pitchFamily="18" charset="0"/>
                <a:cs typeface="Calibri" panose="020F0502020204030204" pitchFamily="34" charset="0"/>
              </a:rPr>
              <a:t>DriverPass</a:t>
            </a:r>
            <a:r>
              <a:rPr lang="en-US"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rPr>
              <a:t> customer service representatives will also have this ability in order to help customers who don’t have access to these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2/21/2022</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2/21/2022</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2/21/2022</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2/21/2022</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2/21/2022</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2/21/2022</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2/21/2022</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2/21/2022</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2/21/2022</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2/21/2022</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2/21/2022</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2/21/2022</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Fred Wahab</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Cambria" panose="02040503050406030204" pitchFamily="18" charset="0"/>
              </a:rPr>
              <a:t>Hardware Requirements – </a:t>
            </a:r>
            <a:r>
              <a:rPr lang="en-US" sz="1800" dirty="0">
                <a:solidFill>
                  <a:srgbClr val="000000"/>
                </a:solidFill>
                <a:effectLst/>
                <a:latin typeface="Calibri" panose="020F0502020204030204" pitchFamily="34" charset="0"/>
                <a:ea typeface="Cambria" panose="02040503050406030204" pitchFamily="18" charset="0"/>
              </a:rPr>
              <a:t>Desktop or mobile device with compatible operating system and web browser.</a:t>
            </a: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Cambria" panose="02040503050406030204" pitchFamily="18" charset="0"/>
              </a:rPr>
              <a:t>Internet Connection – </a:t>
            </a:r>
            <a:r>
              <a:rPr lang="en-US" sz="1800" dirty="0">
                <a:solidFill>
                  <a:srgbClr val="000000"/>
                </a:solidFill>
                <a:effectLst/>
                <a:latin typeface="Calibri" panose="020F0502020204030204" pitchFamily="34" charset="0"/>
                <a:ea typeface="Cambria" panose="02040503050406030204" pitchFamily="18" charset="0"/>
              </a:rPr>
              <a:t>At least 3mbps.</a:t>
            </a:r>
          </a:p>
          <a:p>
            <a:pPr marL="0" marR="0">
              <a:lnSpc>
                <a:spcPct val="107000"/>
              </a:lnSpc>
              <a:spcBef>
                <a:spcPts val="0"/>
              </a:spcBef>
              <a:spcAft>
                <a:spcPts val="0"/>
              </a:spcAft>
            </a:pPr>
            <a:r>
              <a:rPr lang="en-US" sz="1800" b="1" dirty="0">
                <a:solidFill>
                  <a:srgbClr val="000000"/>
                </a:solidFill>
                <a:latin typeface="Calibri" panose="020F0502020204030204" pitchFamily="34" charset="0"/>
                <a:ea typeface="Cambria" panose="02040503050406030204" pitchFamily="18" charset="0"/>
              </a:rPr>
              <a:t>Account Creation – </a:t>
            </a:r>
            <a:r>
              <a:rPr lang="en-US" sz="1800" dirty="0">
                <a:solidFill>
                  <a:srgbClr val="000000"/>
                </a:solidFill>
                <a:latin typeface="Calibri" panose="020F0502020204030204" pitchFamily="34" charset="0"/>
                <a:ea typeface="Cambria" panose="02040503050406030204" pitchFamily="18" charset="0"/>
              </a:rPr>
              <a:t>Users will create unique accounts to log in, schedule sessions, and make payments.</a:t>
            </a:r>
          </a:p>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Cambria" panose="02040503050406030204" pitchFamily="18" charset="0"/>
              </a:rPr>
              <a:t>Schedule Sessions –</a:t>
            </a:r>
            <a:r>
              <a:rPr lang="en-US" sz="1800" b="1" dirty="0">
                <a:solidFill>
                  <a:srgbClr val="000000"/>
                </a:solidFill>
                <a:latin typeface="Calibri" panose="020F0502020204030204" pitchFamily="34" charset="0"/>
                <a:ea typeface="Cambria" panose="02040503050406030204" pitchFamily="18" charset="0"/>
              </a:rPr>
              <a:t> </a:t>
            </a:r>
            <a:r>
              <a:rPr lang="en-US" sz="1800" dirty="0">
                <a:solidFill>
                  <a:srgbClr val="000000"/>
                </a:solidFill>
                <a:latin typeface="Calibri" panose="020F0502020204030204" pitchFamily="34" charset="0"/>
                <a:ea typeface="Cambria" panose="02040503050406030204" pitchFamily="18" charset="0"/>
              </a:rPr>
              <a:t>Driving sessions can be scheduled and edited by the customer or by authorized employees.</a:t>
            </a:r>
            <a:endParaRPr lang="en-US" sz="1800" b="1" dirty="0">
              <a:solidFill>
                <a:srgbClr val="000000"/>
              </a:solidFill>
              <a:effectLst/>
              <a:latin typeface="Calibri" panose="020F0502020204030204" pitchFamily="34" charset="0"/>
              <a:ea typeface="Cambria" panose="02040503050406030204" pitchFamily="18" charset="0"/>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your use case diagram here.]</a:t>
            </a:r>
            <a:endParaRPr sz="2400" dirty="0">
              <a:solidFill>
                <a:srgbClr val="000000"/>
              </a:solidFill>
            </a:endParaRPr>
          </a:p>
        </p:txBody>
      </p:sp>
      <p:pic>
        <p:nvPicPr>
          <p:cNvPr id="5" name="Picture 4" descr="Diagram&#10;&#10;Description automatically generated">
            <a:extLst>
              <a:ext uri="{FF2B5EF4-FFF2-40B4-BE49-F238E27FC236}">
                <a16:creationId xmlns:a16="http://schemas.microsoft.com/office/drawing/2014/main" id="{939B767C-AFEC-4E28-A89E-A71A57BB04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2111" y="631371"/>
            <a:ext cx="5647966" cy="5595257"/>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Picture 4" descr="Diagram&#10;&#10;Description automatically generated">
            <a:extLst>
              <a:ext uri="{FF2B5EF4-FFF2-40B4-BE49-F238E27FC236}">
                <a16:creationId xmlns:a16="http://schemas.microsoft.com/office/drawing/2014/main" id="{306C2FE7-C3A4-4989-8304-EEE51D821C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0326" y="0"/>
            <a:ext cx="5051595" cy="6858000"/>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Unique username</a:t>
            </a:r>
          </a:p>
          <a:p>
            <a:r>
              <a:rPr lang="en-US" sz="2400" dirty="0">
                <a:solidFill>
                  <a:srgbClr val="000000"/>
                </a:solidFill>
              </a:rPr>
              <a:t>Password – Minimum length, at least 1 capital letter, 1 lower case, 1 number, and 1 special character</a:t>
            </a:r>
          </a:p>
          <a:p>
            <a:r>
              <a:rPr lang="en-US" sz="2400" dirty="0">
                <a:solidFill>
                  <a:srgbClr val="000000"/>
                </a:solidFill>
              </a:rPr>
              <a:t>Asymmetrically encrypted data</a:t>
            </a:r>
          </a:p>
          <a:p>
            <a:r>
              <a:rPr lang="en-US" sz="2400" dirty="0">
                <a:solidFill>
                  <a:srgbClr val="000000"/>
                </a:solidFill>
              </a:rPr>
              <a:t>Password change authentication</a:t>
            </a:r>
          </a:p>
          <a:p>
            <a:r>
              <a:rPr lang="en-US" sz="2400" dirty="0">
                <a:solidFill>
                  <a:srgbClr val="000000"/>
                </a:solidFill>
              </a:rPr>
              <a:t>Failed attempt lockout</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Additional features may not be able to be deployed on shorter time frames. </a:t>
            </a:r>
          </a:p>
          <a:p>
            <a:r>
              <a:rPr lang="en-US" sz="2400" dirty="0">
                <a:solidFill>
                  <a:srgbClr val="000000"/>
                </a:solidFill>
              </a:rPr>
              <a:t>Additional features may require additional hardware.</a:t>
            </a:r>
          </a:p>
          <a:p>
            <a:r>
              <a:rPr lang="en-US" sz="2400" dirty="0">
                <a:solidFill>
                  <a:srgbClr val="000000"/>
                </a:solidFill>
              </a:rPr>
              <a:t>Payments will made through third-party systems.</a:t>
            </a:r>
          </a:p>
          <a:p>
            <a:r>
              <a:rPr lang="en-US" sz="2400" dirty="0">
                <a:solidFill>
                  <a:srgbClr val="000000"/>
                </a:solidFill>
              </a:rPr>
              <a:t>Users without compatible devices.</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1634</TotalTime>
  <Words>946</Words>
  <Application>Microsoft Office PowerPoint</Application>
  <PresentationFormat>Widescreen</PresentationFormat>
  <Paragraphs>37</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Lato</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Fred Wahab</cp:lastModifiedBy>
  <cp:revision>34</cp:revision>
  <dcterms:created xsi:type="dcterms:W3CDTF">2019-10-14T02:36:52Z</dcterms:created>
  <dcterms:modified xsi:type="dcterms:W3CDTF">2022-02-21T19:06:41Z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