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Lst>
  <p:sldSz cx="7556500" cy="10693400"/>
  <p:notesSz cx="6858000" cy="9144000"/>
  <p:embeddedFontLst>
    <p:embeddedFont>
      <p:font typeface="Libre Baskerville Bold" charset="1" panose="02000000000000000000"/>
      <p:regular r:id="rId11"/>
    </p:embeddedFont>
    <p:embeddedFont>
      <p:font typeface="Now Bold" charset="1" panose="00000800000000000000"/>
      <p:regular r:id="rId12"/>
    </p:embeddedFont>
    <p:embeddedFont>
      <p:font typeface="Libre Baskerville" charset="1" panose="02000000000000000000"/>
      <p:regular r:id="rId13"/>
    </p:embeddedFont>
    <p:embeddedFont>
      <p:font typeface="Now" charset="1" panose="000005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10800000">
            <a:off x="-363169" y="1086529"/>
            <a:ext cx="8286338" cy="0"/>
          </a:xfrm>
          <a:prstGeom prst="line">
            <a:avLst/>
          </a:prstGeom>
          <a:ln cap="flat" w="9525">
            <a:solidFill>
              <a:srgbClr val="000000"/>
            </a:solidFill>
            <a:prstDash val="solid"/>
            <a:headEnd type="none" len="sm" w="sm"/>
            <a:tailEnd type="none" len="sm" w="sm"/>
          </a:ln>
        </p:spPr>
      </p:sp>
      <p:sp>
        <p:nvSpPr>
          <p:cNvPr name="AutoShape 3" id="3"/>
          <p:cNvSpPr/>
          <p:nvPr/>
        </p:nvSpPr>
        <p:spPr>
          <a:xfrm rot="-5399999">
            <a:off x="1840621" y="101015"/>
            <a:ext cx="1971029" cy="0"/>
          </a:xfrm>
          <a:prstGeom prst="line">
            <a:avLst/>
          </a:prstGeom>
          <a:ln cap="flat" w="9525">
            <a:solidFill>
              <a:srgbClr val="000000"/>
            </a:solidFill>
            <a:prstDash val="solid"/>
            <a:headEnd type="none" len="sm" w="sm"/>
            <a:tailEnd type="none" len="sm" w="sm"/>
          </a:ln>
        </p:spPr>
      </p:sp>
      <p:grpSp>
        <p:nvGrpSpPr>
          <p:cNvPr name="Group 4" id="4"/>
          <p:cNvGrpSpPr/>
          <p:nvPr/>
        </p:nvGrpSpPr>
        <p:grpSpPr>
          <a:xfrm rot="0">
            <a:off x="-255608" y="10447011"/>
            <a:ext cx="8071216" cy="2268000"/>
            <a:chOff x="0" y="0"/>
            <a:chExt cx="2892541" cy="812800"/>
          </a:xfrm>
        </p:grpSpPr>
        <p:sp>
          <p:nvSpPr>
            <p:cNvPr name="Freeform 5" id="5"/>
            <p:cNvSpPr/>
            <p:nvPr/>
          </p:nvSpPr>
          <p:spPr>
            <a:xfrm flipH="false" flipV="false" rot="0">
              <a:off x="0" y="0"/>
              <a:ext cx="2892541" cy="812800"/>
            </a:xfrm>
            <a:custGeom>
              <a:avLst/>
              <a:gdLst/>
              <a:ahLst/>
              <a:cxnLst/>
              <a:rect r="r" b="b" t="t" l="l"/>
              <a:pathLst>
                <a:path h="812800" w="2892541">
                  <a:moveTo>
                    <a:pt x="0" y="0"/>
                  </a:moveTo>
                  <a:lnTo>
                    <a:pt x="2892541" y="0"/>
                  </a:lnTo>
                  <a:lnTo>
                    <a:pt x="2892541" y="812800"/>
                  </a:lnTo>
                  <a:lnTo>
                    <a:pt x="0" y="812800"/>
                  </a:lnTo>
                  <a:close/>
                </a:path>
              </a:pathLst>
            </a:custGeom>
            <a:solidFill>
              <a:srgbClr val="233D74"/>
            </a:solidFill>
          </p:spPr>
        </p:sp>
        <p:sp>
          <p:nvSpPr>
            <p:cNvPr name="TextBox 6" id="6"/>
            <p:cNvSpPr txBox="true"/>
            <p:nvPr/>
          </p:nvSpPr>
          <p:spPr>
            <a:xfrm>
              <a:off x="0" y="9525"/>
              <a:ext cx="2892541" cy="803275"/>
            </a:xfrm>
            <a:prstGeom prst="rect">
              <a:avLst/>
            </a:prstGeom>
          </p:spPr>
          <p:txBody>
            <a:bodyPr anchor="ctr" rtlCol="false" tIns="50800" lIns="50800" bIns="50800" rIns="50800"/>
            <a:lstStyle/>
            <a:p>
              <a:pPr algn="ctr">
                <a:lnSpc>
                  <a:spcPts val="1760"/>
                </a:lnSpc>
              </a:pPr>
            </a:p>
          </p:txBody>
        </p:sp>
      </p:grpSp>
      <p:sp>
        <p:nvSpPr>
          <p:cNvPr name="TextBox 7" id="7"/>
          <p:cNvSpPr txBox="true"/>
          <p:nvPr/>
        </p:nvSpPr>
        <p:spPr>
          <a:xfrm rot="0">
            <a:off x="756000" y="280497"/>
            <a:ext cx="1933823" cy="558575"/>
          </a:xfrm>
          <a:prstGeom prst="rect">
            <a:avLst/>
          </a:prstGeom>
        </p:spPr>
        <p:txBody>
          <a:bodyPr anchor="t" rtlCol="false" tIns="0" lIns="0" bIns="0" rIns="0">
            <a:spAutoFit/>
          </a:bodyPr>
          <a:lstStyle/>
          <a:p>
            <a:pPr algn="l">
              <a:lnSpc>
                <a:spcPts val="2287"/>
              </a:lnSpc>
              <a:spcBef>
                <a:spcPct val="0"/>
              </a:spcBef>
            </a:pPr>
            <a:r>
              <a:rPr lang="en-US" b="true" sz="1633">
                <a:solidFill>
                  <a:srgbClr val="233D74"/>
                </a:solidFill>
                <a:latin typeface="Libre Baskerville Bold"/>
                <a:ea typeface="Libre Baskerville Bold"/>
                <a:cs typeface="Libre Baskerville Bold"/>
                <a:sym typeface="Libre Baskerville Bold"/>
              </a:rPr>
              <a:t>NBA Prediction System</a:t>
            </a:r>
          </a:p>
        </p:txBody>
      </p:sp>
      <p:sp>
        <p:nvSpPr>
          <p:cNvPr name="TextBox 8" id="8"/>
          <p:cNvSpPr txBox="true"/>
          <p:nvPr/>
        </p:nvSpPr>
        <p:spPr>
          <a:xfrm rot="0">
            <a:off x="2983298" y="411195"/>
            <a:ext cx="4158592" cy="344805"/>
          </a:xfrm>
          <a:prstGeom prst="rect">
            <a:avLst/>
          </a:prstGeom>
        </p:spPr>
        <p:txBody>
          <a:bodyPr anchor="t" rtlCol="false" tIns="0" lIns="0" bIns="0" rIns="0">
            <a:spAutoFit/>
          </a:bodyPr>
          <a:lstStyle/>
          <a:p>
            <a:pPr algn="ctr">
              <a:lnSpc>
                <a:spcPts val="2640"/>
              </a:lnSpc>
            </a:pPr>
            <a:r>
              <a:rPr lang="en-US" b="true" sz="2400">
                <a:solidFill>
                  <a:srgbClr val="233D74"/>
                </a:solidFill>
                <a:latin typeface="Now Bold"/>
                <a:ea typeface="Now Bold"/>
                <a:cs typeface="Now Bold"/>
                <a:sym typeface="Now Bold"/>
              </a:rPr>
              <a:t>Executive Summary</a:t>
            </a:r>
          </a:p>
        </p:txBody>
      </p:sp>
      <p:sp>
        <p:nvSpPr>
          <p:cNvPr name="TextBox 9" id="9"/>
          <p:cNvSpPr txBox="true"/>
          <p:nvPr/>
        </p:nvSpPr>
        <p:spPr>
          <a:xfrm rot="0">
            <a:off x="556742" y="1234257"/>
            <a:ext cx="3345778" cy="229870"/>
          </a:xfrm>
          <a:prstGeom prst="rect">
            <a:avLst/>
          </a:prstGeom>
        </p:spPr>
        <p:txBody>
          <a:bodyPr anchor="t" rtlCol="false" tIns="0" lIns="0" bIns="0" rIns="0">
            <a:spAutoFit/>
          </a:bodyPr>
          <a:lstStyle/>
          <a:p>
            <a:pPr algn="l">
              <a:lnSpc>
                <a:spcPts val="1760"/>
              </a:lnSpc>
            </a:pPr>
            <a:r>
              <a:rPr lang="en-US" sz="1600" b="true">
                <a:solidFill>
                  <a:srgbClr val="395BA1"/>
                </a:solidFill>
                <a:latin typeface="Now Bold"/>
                <a:ea typeface="Now Bold"/>
                <a:cs typeface="Now Bold"/>
                <a:sym typeface="Now Bold"/>
              </a:rPr>
              <a:t>Project Introduction</a:t>
            </a:r>
          </a:p>
        </p:txBody>
      </p:sp>
      <p:sp>
        <p:nvSpPr>
          <p:cNvPr name="TextBox 10" id="10"/>
          <p:cNvSpPr txBox="true"/>
          <p:nvPr/>
        </p:nvSpPr>
        <p:spPr>
          <a:xfrm rot="0">
            <a:off x="709575" y="1481077"/>
            <a:ext cx="6385890" cy="1036320"/>
          </a:xfrm>
          <a:prstGeom prst="rect">
            <a:avLst/>
          </a:prstGeom>
        </p:spPr>
        <p:txBody>
          <a:bodyPr anchor="t" rtlCol="false" tIns="0" lIns="0" bIns="0" rIns="0">
            <a:spAutoFit/>
          </a:bodyPr>
          <a:lstStyle/>
          <a:p>
            <a:pPr algn="l">
              <a:lnSpc>
                <a:spcPts val="1679"/>
              </a:lnSpc>
            </a:pPr>
            <a:r>
              <a:rPr lang="en-US" sz="1199">
                <a:solidFill>
                  <a:srgbClr val="000000"/>
                </a:solidFill>
                <a:latin typeface="Libre Baskerville"/>
                <a:ea typeface="Libre Baskerville"/>
                <a:cs typeface="Libre Baskerville"/>
                <a:sym typeface="Libre Baskerville"/>
              </a:rPr>
              <a:t>The NBA Prediction System aims to provide a data-driven solution that forecasts NBA game outcomes. This document outlines the complete project approach, from initial data collection to model development and final deployment. The system will provide predictions including win probabilities, score projections and player performance forecasts in a CSV format. </a:t>
            </a:r>
          </a:p>
        </p:txBody>
      </p:sp>
      <p:sp>
        <p:nvSpPr>
          <p:cNvPr name="TextBox 11" id="11"/>
          <p:cNvSpPr txBox="true"/>
          <p:nvPr/>
        </p:nvSpPr>
        <p:spPr>
          <a:xfrm rot="0">
            <a:off x="556742" y="2640556"/>
            <a:ext cx="3345778" cy="229870"/>
          </a:xfrm>
          <a:prstGeom prst="rect">
            <a:avLst/>
          </a:prstGeom>
        </p:spPr>
        <p:txBody>
          <a:bodyPr anchor="t" rtlCol="false" tIns="0" lIns="0" bIns="0" rIns="0">
            <a:spAutoFit/>
          </a:bodyPr>
          <a:lstStyle/>
          <a:p>
            <a:pPr algn="l">
              <a:lnSpc>
                <a:spcPts val="1760"/>
              </a:lnSpc>
            </a:pPr>
            <a:r>
              <a:rPr lang="en-US" sz="1600" b="true">
                <a:solidFill>
                  <a:srgbClr val="395BA1"/>
                </a:solidFill>
                <a:latin typeface="Now Bold"/>
                <a:ea typeface="Now Bold"/>
                <a:cs typeface="Now Bold"/>
                <a:sym typeface="Now Bold"/>
              </a:rPr>
              <a:t>Business Context</a:t>
            </a:r>
          </a:p>
        </p:txBody>
      </p:sp>
      <p:sp>
        <p:nvSpPr>
          <p:cNvPr name="TextBox 12" id="12"/>
          <p:cNvSpPr txBox="true"/>
          <p:nvPr/>
        </p:nvSpPr>
        <p:spPr>
          <a:xfrm rot="0">
            <a:off x="709575" y="2908526"/>
            <a:ext cx="6385890" cy="1036320"/>
          </a:xfrm>
          <a:prstGeom prst="rect">
            <a:avLst/>
          </a:prstGeom>
        </p:spPr>
        <p:txBody>
          <a:bodyPr anchor="t" rtlCol="false" tIns="0" lIns="0" bIns="0" rIns="0">
            <a:spAutoFit/>
          </a:bodyPr>
          <a:lstStyle/>
          <a:p>
            <a:pPr algn="l">
              <a:lnSpc>
                <a:spcPts val="1679"/>
              </a:lnSpc>
            </a:pPr>
            <a:r>
              <a:rPr lang="en-US" sz="1199">
                <a:solidFill>
                  <a:srgbClr val="000000"/>
                </a:solidFill>
                <a:latin typeface="Libre Baskerville"/>
                <a:ea typeface="Libre Baskerville"/>
                <a:cs typeface="Libre Baskerville"/>
                <a:sym typeface="Libre Baskerville"/>
              </a:rPr>
              <a:t>In the sports analytics makret, accurate NBA predictions serves multiple needs:</a:t>
            </a:r>
          </a:p>
          <a:p>
            <a:pPr algn="l" marL="259080" indent="-129540" lvl="1">
              <a:lnSpc>
                <a:spcPts val="1679"/>
              </a:lnSpc>
              <a:buFont typeface="Arial"/>
              <a:buChar char="•"/>
            </a:pPr>
            <a:r>
              <a:rPr lang="en-US" sz="1199">
                <a:solidFill>
                  <a:srgbClr val="000000"/>
                </a:solidFill>
                <a:latin typeface="Libre Baskerville"/>
                <a:ea typeface="Libre Baskerville"/>
                <a:cs typeface="Libre Baskerville"/>
                <a:sym typeface="Libre Baskerville"/>
              </a:rPr>
              <a:t>Sports media outlets require data-driven content for engagement </a:t>
            </a:r>
          </a:p>
          <a:p>
            <a:pPr algn="l" marL="259080" indent="-129540" lvl="1">
              <a:lnSpc>
                <a:spcPts val="1679"/>
              </a:lnSpc>
              <a:buFont typeface="Arial"/>
              <a:buChar char="•"/>
            </a:pPr>
            <a:r>
              <a:rPr lang="en-US" sz="1199">
                <a:solidFill>
                  <a:srgbClr val="000000"/>
                </a:solidFill>
                <a:latin typeface="Libre Baskerville"/>
                <a:ea typeface="Libre Baskerville"/>
                <a:cs typeface="Libre Baskerville"/>
                <a:sym typeface="Libre Baskerville"/>
              </a:rPr>
              <a:t>Fantasy sports platforms rely on effective performance projections</a:t>
            </a:r>
          </a:p>
          <a:p>
            <a:pPr algn="l" marL="259080" indent="-129540" lvl="1">
              <a:lnSpc>
                <a:spcPts val="1679"/>
              </a:lnSpc>
              <a:buFont typeface="Arial"/>
              <a:buChar char="•"/>
            </a:pPr>
            <a:r>
              <a:rPr lang="en-US" sz="1199">
                <a:solidFill>
                  <a:srgbClr val="000000"/>
                </a:solidFill>
                <a:latin typeface="Libre Baskerville"/>
                <a:ea typeface="Libre Baskerville"/>
                <a:cs typeface="Libre Baskerville"/>
                <a:sym typeface="Libre Baskerville"/>
              </a:rPr>
              <a:t>Betting operators rely on accurate proabilistic forecasting</a:t>
            </a:r>
          </a:p>
          <a:p>
            <a:pPr algn="l">
              <a:lnSpc>
                <a:spcPts val="1679"/>
              </a:lnSpc>
            </a:pPr>
          </a:p>
        </p:txBody>
      </p:sp>
      <p:sp>
        <p:nvSpPr>
          <p:cNvPr name="TextBox 13" id="13"/>
          <p:cNvSpPr txBox="true"/>
          <p:nvPr/>
        </p:nvSpPr>
        <p:spPr>
          <a:xfrm rot="0">
            <a:off x="556742" y="3834674"/>
            <a:ext cx="3345778" cy="229870"/>
          </a:xfrm>
          <a:prstGeom prst="rect">
            <a:avLst/>
          </a:prstGeom>
        </p:spPr>
        <p:txBody>
          <a:bodyPr anchor="t" rtlCol="false" tIns="0" lIns="0" bIns="0" rIns="0">
            <a:spAutoFit/>
          </a:bodyPr>
          <a:lstStyle/>
          <a:p>
            <a:pPr algn="l">
              <a:lnSpc>
                <a:spcPts val="1760"/>
              </a:lnSpc>
            </a:pPr>
            <a:r>
              <a:rPr lang="en-US" sz="1600" b="true">
                <a:solidFill>
                  <a:srgbClr val="395BA1"/>
                </a:solidFill>
                <a:latin typeface="Now Bold"/>
                <a:ea typeface="Now Bold"/>
                <a:cs typeface="Now Bold"/>
                <a:sym typeface="Now Bold"/>
              </a:rPr>
              <a:t>Solution</a:t>
            </a:r>
          </a:p>
        </p:txBody>
      </p:sp>
      <p:sp>
        <p:nvSpPr>
          <p:cNvPr name="TextBox 14" id="14"/>
          <p:cNvSpPr txBox="true"/>
          <p:nvPr/>
        </p:nvSpPr>
        <p:spPr>
          <a:xfrm rot="0">
            <a:off x="709575" y="4102644"/>
            <a:ext cx="6385890" cy="407670"/>
          </a:xfrm>
          <a:prstGeom prst="rect">
            <a:avLst/>
          </a:prstGeom>
        </p:spPr>
        <p:txBody>
          <a:bodyPr anchor="t" rtlCol="false" tIns="0" lIns="0" bIns="0" rIns="0">
            <a:spAutoFit/>
          </a:bodyPr>
          <a:lstStyle/>
          <a:p>
            <a:pPr algn="l">
              <a:lnSpc>
                <a:spcPts val="1679"/>
              </a:lnSpc>
            </a:pPr>
            <a:r>
              <a:rPr lang="en-US" sz="1200">
                <a:solidFill>
                  <a:srgbClr val="000000"/>
                </a:solidFill>
                <a:latin typeface="Libre Baskerville"/>
                <a:ea typeface="Libre Baskerville"/>
                <a:cs typeface="Libre Baskerville"/>
                <a:sym typeface="Libre Baskerville"/>
              </a:rPr>
              <a:t>This project addresses these needs by creating a flexible, consistent and manageable prediction system built on sound data science principles. </a:t>
            </a:r>
          </a:p>
        </p:txBody>
      </p:sp>
      <p:sp>
        <p:nvSpPr>
          <p:cNvPr name="TextBox 15" id="15"/>
          <p:cNvSpPr txBox="true"/>
          <p:nvPr/>
        </p:nvSpPr>
        <p:spPr>
          <a:xfrm rot="0">
            <a:off x="556742" y="4623405"/>
            <a:ext cx="3345778" cy="229870"/>
          </a:xfrm>
          <a:prstGeom prst="rect">
            <a:avLst/>
          </a:prstGeom>
        </p:spPr>
        <p:txBody>
          <a:bodyPr anchor="t" rtlCol="false" tIns="0" lIns="0" bIns="0" rIns="0">
            <a:spAutoFit/>
          </a:bodyPr>
          <a:lstStyle/>
          <a:p>
            <a:pPr algn="l">
              <a:lnSpc>
                <a:spcPts val="1760"/>
              </a:lnSpc>
            </a:pPr>
            <a:r>
              <a:rPr lang="en-US" sz="1600" b="true">
                <a:solidFill>
                  <a:srgbClr val="395BA1"/>
                </a:solidFill>
                <a:latin typeface="Now Bold"/>
                <a:ea typeface="Now Bold"/>
                <a:cs typeface="Now Bold"/>
                <a:sym typeface="Now Bold"/>
              </a:rPr>
              <a:t>Project Scope</a:t>
            </a:r>
          </a:p>
        </p:txBody>
      </p:sp>
      <p:sp>
        <p:nvSpPr>
          <p:cNvPr name="TextBox 16" id="16"/>
          <p:cNvSpPr txBox="true"/>
          <p:nvPr/>
        </p:nvSpPr>
        <p:spPr>
          <a:xfrm rot="0">
            <a:off x="699151" y="4891375"/>
            <a:ext cx="6406740" cy="1245870"/>
          </a:xfrm>
          <a:prstGeom prst="rect">
            <a:avLst/>
          </a:prstGeom>
        </p:spPr>
        <p:txBody>
          <a:bodyPr anchor="t" rtlCol="false" tIns="0" lIns="0" bIns="0" rIns="0">
            <a:spAutoFit/>
          </a:bodyPr>
          <a:lstStyle/>
          <a:p>
            <a:pPr algn="l">
              <a:lnSpc>
                <a:spcPts val="1679"/>
              </a:lnSpc>
            </a:pPr>
            <a:r>
              <a:rPr lang="en-US" sz="1200">
                <a:solidFill>
                  <a:srgbClr val="000000"/>
                </a:solidFill>
                <a:latin typeface="Libre Baskerville"/>
                <a:ea typeface="Libre Baskerville"/>
                <a:cs typeface="Libre Baskerville"/>
                <a:sym typeface="Libre Baskerville"/>
              </a:rPr>
              <a:t>The  focus of this project will concentrate around the following:</a:t>
            </a:r>
          </a:p>
          <a:p>
            <a:pPr algn="l" marL="259080" indent="-129540" lvl="1">
              <a:lnSpc>
                <a:spcPts val="1679"/>
              </a:lnSpc>
              <a:buFont typeface="Arial"/>
              <a:buChar char="•"/>
            </a:pPr>
            <a:r>
              <a:rPr lang="en-US" sz="1200">
                <a:solidFill>
                  <a:srgbClr val="000000"/>
                </a:solidFill>
                <a:latin typeface="Libre Baskerville"/>
                <a:ea typeface="Libre Baskerville"/>
                <a:cs typeface="Libre Baskerville"/>
                <a:sym typeface="Libre Baskerville"/>
              </a:rPr>
              <a:t>Collection and processing of historical NBA team and player data</a:t>
            </a:r>
          </a:p>
          <a:p>
            <a:pPr algn="l" marL="259080" indent="-129540" lvl="1">
              <a:lnSpc>
                <a:spcPts val="1679"/>
              </a:lnSpc>
              <a:buFont typeface="Arial"/>
              <a:buChar char="•"/>
            </a:pPr>
            <a:r>
              <a:rPr lang="en-US" sz="1200">
                <a:solidFill>
                  <a:srgbClr val="000000"/>
                </a:solidFill>
                <a:latin typeface="Libre Baskerville"/>
                <a:ea typeface="Libre Baskerville"/>
                <a:cs typeface="Libre Baskerville"/>
                <a:sym typeface="Libre Baskerville"/>
              </a:rPr>
              <a:t>Development of predictive models for game outcomes and player statistics</a:t>
            </a:r>
          </a:p>
          <a:p>
            <a:pPr algn="l" marL="259080" indent="-129540" lvl="1">
              <a:lnSpc>
                <a:spcPts val="1679"/>
              </a:lnSpc>
              <a:buFont typeface="Arial"/>
              <a:buChar char="•"/>
            </a:pPr>
            <a:r>
              <a:rPr lang="en-US" sz="1200">
                <a:solidFill>
                  <a:srgbClr val="000000"/>
                </a:solidFill>
                <a:latin typeface="Libre Baskerville"/>
                <a:ea typeface="Libre Baskerville"/>
                <a:cs typeface="Libre Baskerville"/>
                <a:sym typeface="Libre Baskerville"/>
              </a:rPr>
              <a:t>Daily prediction generation system for upcoming games</a:t>
            </a:r>
          </a:p>
          <a:p>
            <a:pPr algn="l" marL="259080" indent="-129540" lvl="1">
              <a:lnSpc>
                <a:spcPts val="1679"/>
              </a:lnSpc>
              <a:buFont typeface="Arial"/>
              <a:buChar char="•"/>
            </a:pPr>
            <a:r>
              <a:rPr lang="en-US" sz="1200">
                <a:solidFill>
                  <a:srgbClr val="000000"/>
                </a:solidFill>
                <a:latin typeface="Libre Baskerville"/>
                <a:ea typeface="Libre Baskerville"/>
                <a:cs typeface="Libre Baskerville"/>
                <a:sym typeface="Libre Baskerville"/>
              </a:rPr>
              <a:t>Complete documentation and codebase suitable for production implementation</a:t>
            </a:r>
          </a:p>
        </p:txBody>
      </p:sp>
      <p:sp>
        <p:nvSpPr>
          <p:cNvPr name="TextBox 17" id="17"/>
          <p:cNvSpPr txBox="true"/>
          <p:nvPr/>
        </p:nvSpPr>
        <p:spPr>
          <a:xfrm rot="0">
            <a:off x="556742" y="6251545"/>
            <a:ext cx="3345778" cy="229870"/>
          </a:xfrm>
          <a:prstGeom prst="rect">
            <a:avLst/>
          </a:prstGeom>
        </p:spPr>
        <p:txBody>
          <a:bodyPr anchor="t" rtlCol="false" tIns="0" lIns="0" bIns="0" rIns="0">
            <a:spAutoFit/>
          </a:bodyPr>
          <a:lstStyle/>
          <a:p>
            <a:pPr algn="l">
              <a:lnSpc>
                <a:spcPts val="1760"/>
              </a:lnSpc>
            </a:pPr>
            <a:r>
              <a:rPr lang="en-US" sz="1600" b="true">
                <a:solidFill>
                  <a:srgbClr val="395BA1"/>
                </a:solidFill>
                <a:latin typeface="Now Bold"/>
                <a:ea typeface="Now Bold"/>
                <a:cs typeface="Now Bold"/>
                <a:sym typeface="Now Bold"/>
              </a:rPr>
              <a:t>Objectives &amp; Success Criteria</a:t>
            </a:r>
          </a:p>
        </p:txBody>
      </p:sp>
      <p:sp>
        <p:nvSpPr>
          <p:cNvPr name="TextBox 18" id="18"/>
          <p:cNvSpPr txBox="true"/>
          <p:nvPr/>
        </p:nvSpPr>
        <p:spPr>
          <a:xfrm rot="0">
            <a:off x="699151" y="6519516"/>
            <a:ext cx="6406740" cy="3760470"/>
          </a:xfrm>
          <a:prstGeom prst="rect">
            <a:avLst/>
          </a:prstGeom>
        </p:spPr>
        <p:txBody>
          <a:bodyPr anchor="t" rtlCol="false" tIns="0" lIns="0" bIns="0" rIns="0">
            <a:spAutoFit/>
          </a:bodyPr>
          <a:lstStyle/>
          <a:p>
            <a:pPr algn="l">
              <a:lnSpc>
                <a:spcPts val="1679"/>
              </a:lnSpc>
            </a:pPr>
            <a:r>
              <a:rPr lang="en-US" sz="1200" b="true">
                <a:solidFill>
                  <a:srgbClr val="000000"/>
                </a:solidFill>
                <a:latin typeface="Libre Baskerville Bold"/>
                <a:ea typeface="Libre Baskerville Bold"/>
                <a:cs typeface="Libre Baskerville Bold"/>
                <a:sym typeface="Libre Baskerville Bold"/>
              </a:rPr>
              <a:t>Primary Objectives</a:t>
            </a:r>
          </a:p>
          <a:p>
            <a:pPr algn="l" marL="259080" indent="-129540" lvl="1">
              <a:lnSpc>
                <a:spcPts val="1679"/>
              </a:lnSpc>
              <a:buAutoNum type="arabicPeriod" startAt="1"/>
            </a:pPr>
            <a:r>
              <a:rPr lang="en-US" sz="1200">
                <a:solidFill>
                  <a:srgbClr val="000000"/>
                </a:solidFill>
                <a:latin typeface="Libre Baskerville"/>
                <a:ea typeface="Libre Baskerville"/>
                <a:cs typeface="Libre Baskerville"/>
                <a:sym typeface="Libre Baskerville"/>
              </a:rPr>
              <a:t>Develop a reliable data pipeline for NBA stats collection and processing</a:t>
            </a:r>
          </a:p>
          <a:p>
            <a:pPr algn="l" marL="259080" indent="-129540" lvl="1">
              <a:lnSpc>
                <a:spcPts val="1679"/>
              </a:lnSpc>
              <a:buAutoNum type="arabicPeriod" startAt="1"/>
            </a:pPr>
            <a:r>
              <a:rPr lang="en-US" sz="1200">
                <a:solidFill>
                  <a:srgbClr val="000000"/>
                </a:solidFill>
                <a:latin typeface="Libre Baskerville"/>
                <a:ea typeface="Libre Baskerville"/>
                <a:cs typeface="Libre Baskerville"/>
                <a:sym typeface="Libre Baskerville"/>
              </a:rPr>
              <a:t>Create predictive models for game outcomes with measurable accuracy</a:t>
            </a:r>
          </a:p>
          <a:p>
            <a:pPr algn="l" marL="259080" indent="-129540" lvl="1">
              <a:lnSpc>
                <a:spcPts val="1679"/>
              </a:lnSpc>
              <a:buAutoNum type="arabicPeriod" startAt="1"/>
            </a:pPr>
            <a:r>
              <a:rPr lang="en-US" sz="1200">
                <a:solidFill>
                  <a:srgbClr val="000000"/>
                </a:solidFill>
                <a:latin typeface="Libre Baskerville"/>
                <a:ea typeface="Libre Baskerville"/>
                <a:cs typeface="Libre Baskerville"/>
                <a:sym typeface="Libre Baskerville"/>
              </a:rPr>
              <a:t>Implement player performance prediction capabilities</a:t>
            </a:r>
          </a:p>
          <a:p>
            <a:pPr algn="l" marL="259080" indent="-129540" lvl="1">
              <a:lnSpc>
                <a:spcPts val="1679"/>
              </a:lnSpc>
              <a:buAutoNum type="arabicPeriod" startAt="1"/>
            </a:pPr>
            <a:r>
              <a:rPr lang="en-US" sz="1200">
                <a:solidFill>
                  <a:srgbClr val="000000"/>
                </a:solidFill>
                <a:latin typeface="Libre Baskerville"/>
                <a:ea typeface="Libre Baskerville"/>
                <a:cs typeface="Libre Baskerville"/>
                <a:sym typeface="Libre Baskerville"/>
              </a:rPr>
              <a:t>Establish a system/program for daily prediciton generation</a:t>
            </a:r>
          </a:p>
          <a:p>
            <a:pPr algn="l" marL="259080" indent="-129540" lvl="1">
              <a:lnSpc>
                <a:spcPts val="1679"/>
              </a:lnSpc>
              <a:buAutoNum type="arabicPeriod" startAt="1"/>
            </a:pPr>
            <a:r>
              <a:rPr lang="en-US" sz="1200">
                <a:solidFill>
                  <a:srgbClr val="000000"/>
                </a:solidFill>
                <a:latin typeface="Libre Baskerville"/>
                <a:ea typeface="Libre Baskerville"/>
                <a:cs typeface="Libre Baskerville"/>
                <a:sym typeface="Libre Baskerville"/>
              </a:rPr>
              <a:t>Deliver a well doccumented, workable codebase</a:t>
            </a:r>
          </a:p>
          <a:p>
            <a:pPr algn="l">
              <a:lnSpc>
                <a:spcPts val="1679"/>
              </a:lnSpc>
            </a:pPr>
            <a:r>
              <a:rPr lang="en-US" sz="1200" b="true">
                <a:solidFill>
                  <a:srgbClr val="000000"/>
                </a:solidFill>
                <a:latin typeface="Libre Baskerville Bold"/>
                <a:ea typeface="Libre Baskerville Bold"/>
                <a:cs typeface="Libre Baskerville Bold"/>
                <a:sym typeface="Libre Baskerville Bold"/>
              </a:rPr>
              <a:t>Key Performance Indicators</a:t>
            </a:r>
          </a:p>
          <a:p>
            <a:pPr algn="l" marL="259080" indent="-129540" lvl="1">
              <a:lnSpc>
                <a:spcPts val="1679"/>
              </a:lnSpc>
              <a:buAutoNum type="arabicPeriod" startAt="1"/>
            </a:pPr>
            <a:r>
              <a:rPr lang="en-US" sz="1200">
                <a:solidFill>
                  <a:srgbClr val="000000"/>
                </a:solidFill>
                <a:latin typeface="Libre Baskerville"/>
                <a:ea typeface="Libre Baskerville"/>
                <a:cs typeface="Libre Baskerville"/>
                <a:sym typeface="Libre Baskerville"/>
              </a:rPr>
              <a:t>Model Accuracy Metrics:</a:t>
            </a:r>
          </a:p>
          <a:p>
            <a:pPr algn="l" marL="518160" indent="-172720" lvl="2">
              <a:lnSpc>
                <a:spcPts val="1679"/>
              </a:lnSpc>
              <a:buFont typeface="Arial"/>
              <a:buChar char="⚬"/>
            </a:pPr>
            <a:r>
              <a:rPr lang="en-US" sz="1200">
                <a:solidFill>
                  <a:srgbClr val="000000"/>
                </a:solidFill>
                <a:latin typeface="Libre Baskerville"/>
                <a:ea typeface="Libre Baskerville"/>
                <a:cs typeface="Libre Baskerville"/>
                <a:sym typeface="Libre Baskerville"/>
              </a:rPr>
              <a:t>Team win prediction: &gt;65% accuracy, log-loss &lt;0.55</a:t>
            </a:r>
          </a:p>
          <a:p>
            <a:pPr algn="l" marL="518160" indent="-172720" lvl="2">
              <a:lnSpc>
                <a:spcPts val="1679"/>
              </a:lnSpc>
              <a:buFont typeface="Arial"/>
              <a:buChar char="⚬"/>
            </a:pPr>
            <a:r>
              <a:rPr lang="en-US" sz="1200">
                <a:solidFill>
                  <a:srgbClr val="000000"/>
                </a:solidFill>
                <a:latin typeface="Libre Baskerville"/>
                <a:ea typeface="Libre Baskerville"/>
                <a:cs typeface="Libre Baskerville"/>
                <a:sym typeface="Libre Baskerville"/>
              </a:rPr>
              <a:t>Score prediction: Mean Absolute Error &lt;5.5 points</a:t>
            </a:r>
          </a:p>
          <a:p>
            <a:pPr algn="l" marL="518160" indent="-172720" lvl="2">
              <a:lnSpc>
                <a:spcPts val="1679"/>
              </a:lnSpc>
              <a:buFont typeface="Arial"/>
              <a:buChar char="⚬"/>
            </a:pPr>
            <a:r>
              <a:rPr lang="en-US" sz="1200">
                <a:solidFill>
                  <a:srgbClr val="000000"/>
                </a:solidFill>
                <a:latin typeface="Libre Baskerville"/>
                <a:ea typeface="Libre Baskerville"/>
                <a:cs typeface="Libre Baskerville"/>
                <a:sym typeface="Libre Baskerville"/>
              </a:rPr>
              <a:t>Player scoring prediction: Mean Absolute Error &lt;3.5 points</a:t>
            </a:r>
          </a:p>
          <a:p>
            <a:pPr algn="l" marL="518160" indent="-172720" lvl="2">
              <a:lnSpc>
                <a:spcPts val="1679"/>
              </a:lnSpc>
              <a:buFont typeface="Arial"/>
              <a:buChar char="⚬"/>
            </a:pPr>
            <a:r>
              <a:rPr lang="en-US" sz="1200">
                <a:solidFill>
                  <a:srgbClr val="000000"/>
                </a:solidFill>
                <a:latin typeface="Libre Baskerville"/>
                <a:ea typeface="Libre Baskerville"/>
                <a:cs typeface="Libre Baskerville"/>
                <a:sym typeface="Libre Baskerville"/>
              </a:rPr>
              <a:t>Player rebounding prediction: Mean Absolute Error &lt;1.5 rebounds</a:t>
            </a:r>
          </a:p>
          <a:p>
            <a:pPr algn="l" marL="259080" indent="-129540" lvl="1">
              <a:lnSpc>
                <a:spcPts val="1679"/>
              </a:lnSpc>
              <a:buAutoNum type="arabicPeriod" startAt="1"/>
            </a:pPr>
            <a:r>
              <a:rPr lang="en-US" sz="1200">
                <a:solidFill>
                  <a:srgbClr val="000000"/>
                </a:solidFill>
                <a:latin typeface="Libre Baskerville"/>
                <a:ea typeface="Libre Baskerville"/>
                <a:cs typeface="Libre Baskerville"/>
                <a:sym typeface="Libre Baskerville"/>
              </a:rPr>
              <a:t>System Performances:</a:t>
            </a:r>
          </a:p>
          <a:p>
            <a:pPr algn="l" marL="518160" indent="-172720" lvl="2">
              <a:lnSpc>
                <a:spcPts val="1679"/>
              </a:lnSpc>
              <a:buFont typeface="Arial"/>
              <a:buChar char="⚬"/>
            </a:pPr>
            <a:r>
              <a:rPr lang="en-US" sz="1200">
                <a:solidFill>
                  <a:srgbClr val="000000"/>
                </a:solidFill>
                <a:latin typeface="Libre Baskerville"/>
                <a:ea typeface="Libre Baskerville"/>
                <a:cs typeface="Libre Baskerville"/>
                <a:sym typeface="Libre Baskerville"/>
              </a:rPr>
              <a:t>Data refresh completed in &lt;15 minutes</a:t>
            </a:r>
          </a:p>
          <a:p>
            <a:pPr algn="l" marL="518160" indent="-172720" lvl="2">
              <a:lnSpc>
                <a:spcPts val="1679"/>
              </a:lnSpc>
              <a:buFont typeface="Arial"/>
              <a:buChar char="⚬"/>
            </a:pPr>
            <a:r>
              <a:rPr lang="en-US" sz="1200">
                <a:solidFill>
                  <a:srgbClr val="000000"/>
                </a:solidFill>
                <a:latin typeface="Libre Baskerville"/>
                <a:ea typeface="Libre Baskerville"/>
                <a:cs typeface="Libre Baskerville"/>
                <a:sym typeface="Libre Baskerville"/>
              </a:rPr>
              <a:t>Prediction generation complete in &lt;10 minutes</a:t>
            </a:r>
          </a:p>
          <a:p>
            <a:pPr algn="l" marL="259080" indent="-129540" lvl="1">
              <a:lnSpc>
                <a:spcPts val="1679"/>
              </a:lnSpc>
              <a:buAutoNum type="arabicPeriod" startAt="1"/>
            </a:pPr>
            <a:r>
              <a:rPr lang="en-US" sz="1200">
                <a:solidFill>
                  <a:srgbClr val="000000"/>
                </a:solidFill>
                <a:latin typeface="Libre Baskerville"/>
                <a:ea typeface="Libre Baskerville"/>
                <a:cs typeface="Libre Baskerville"/>
                <a:sym typeface="Libre Baskerville"/>
              </a:rPr>
              <a:t>Code quality:</a:t>
            </a:r>
          </a:p>
          <a:p>
            <a:pPr algn="l" marL="518160" indent="-172720" lvl="2">
              <a:lnSpc>
                <a:spcPts val="1679"/>
              </a:lnSpc>
              <a:buFont typeface="Arial"/>
              <a:buChar char="⚬"/>
            </a:pPr>
            <a:r>
              <a:rPr lang="en-US" sz="1200">
                <a:solidFill>
                  <a:srgbClr val="000000"/>
                </a:solidFill>
                <a:latin typeface="Libre Baskerville"/>
                <a:ea typeface="Libre Baskerville"/>
                <a:cs typeface="Libre Baskerville"/>
                <a:sym typeface="Libre Baskerville"/>
              </a:rPr>
              <a:t>90% test coverage for core functionality</a:t>
            </a:r>
          </a:p>
          <a:p>
            <a:pPr algn="l" marL="518160" indent="-172720" lvl="2">
              <a:lnSpc>
                <a:spcPts val="1679"/>
              </a:lnSpc>
              <a:buFont typeface="Arial"/>
              <a:buChar char="⚬"/>
            </a:pPr>
            <a:r>
              <a:rPr lang="en-US" sz="1200">
                <a:solidFill>
                  <a:srgbClr val="000000"/>
                </a:solidFill>
                <a:latin typeface="Libre Baskerville"/>
                <a:ea typeface="Libre Baskerville"/>
                <a:cs typeface="Libre Baskerville"/>
                <a:sym typeface="Libre Baskerville"/>
              </a:rPr>
              <a:t>All modules pass linting standards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10800000">
            <a:off x="-363169" y="1086529"/>
            <a:ext cx="8286338" cy="0"/>
          </a:xfrm>
          <a:prstGeom prst="line">
            <a:avLst/>
          </a:prstGeom>
          <a:ln cap="flat" w="9525">
            <a:solidFill>
              <a:srgbClr val="000000"/>
            </a:solidFill>
            <a:prstDash val="solid"/>
            <a:headEnd type="none" len="sm" w="sm"/>
            <a:tailEnd type="none" len="sm" w="sm"/>
          </a:ln>
        </p:spPr>
      </p:sp>
      <p:sp>
        <p:nvSpPr>
          <p:cNvPr name="AutoShape 3" id="3"/>
          <p:cNvSpPr/>
          <p:nvPr/>
        </p:nvSpPr>
        <p:spPr>
          <a:xfrm rot="-5399999">
            <a:off x="1840621" y="101015"/>
            <a:ext cx="1971029" cy="0"/>
          </a:xfrm>
          <a:prstGeom prst="line">
            <a:avLst/>
          </a:prstGeom>
          <a:ln cap="flat" w="9525">
            <a:solidFill>
              <a:srgbClr val="000000"/>
            </a:solidFill>
            <a:prstDash val="solid"/>
            <a:headEnd type="none" len="sm" w="sm"/>
            <a:tailEnd type="none" len="sm" w="sm"/>
          </a:ln>
        </p:spPr>
      </p:sp>
      <p:grpSp>
        <p:nvGrpSpPr>
          <p:cNvPr name="Group 4" id="4"/>
          <p:cNvGrpSpPr/>
          <p:nvPr/>
        </p:nvGrpSpPr>
        <p:grpSpPr>
          <a:xfrm rot="0">
            <a:off x="-255608" y="10447011"/>
            <a:ext cx="8071216" cy="2268000"/>
            <a:chOff x="0" y="0"/>
            <a:chExt cx="2892541" cy="812800"/>
          </a:xfrm>
        </p:grpSpPr>
        <p:sp>
          <p:nvSpPr>
            <p:cNvPr name="Freeform 5" id="5"/>
            <p:cNvSpPr/>
            <p:nvPr/>
          </p:nvSpPr>
          <p:spPr>
            <a:xfrm flipH="false" flipV="false" rot="0">
              <a:off x="0" y="0"/>
              <a:ext cx="2892541" cy="812800"/>
            </a:xfrm>
            <a:custGeom>
              <a:avLst/>
              <a:gdLst/>
              <a:ahLst/>
              <a:cxnLst/>
              <a:rect r="r" b="b" t="t" l="l"/>
              <a:pathLst>
                <a:path h="812800" w="2892541">
                  <a:moveTo>
                    <a:pt x="0" y="0"/>
                  </a:moveTo>
                  <a:lnTo>
                    <a:pt x="2892541" y="0"/>
                  </a:lnTo>
                  <a:lnTo>
                    <a:pt x="2892541" y="812800"/>
                  </a:lnTo>
                  <a:lnTo>
                    <a:pt x="0" y="812800"/>
                  </a:lnTo>
                  <a:close/>
                </a:path>
              </a:pathLst>
            </a:custGeom>
            <a:solidFill>
              <a:srgbClr val="233D74"/>
            </a:solidFill>
          </p:spPr>
        </p:sp>
        <p:sp>
          <p:nvSpPr>
            <p:cNvPr name="TextBox 6" id="6"/>
            <p:cNvSpPr txBox="true"/>
            <p:nvPr/>
          </p:nvSpPr>
          <p:spPr>
            <a:xfrm>
              <a:off x="0" y="9525"/>
              <a:ext cx="2892541" cy="803275"/>
            </a:xfrm>
            <a:prstGeom prst="rect">
              <a:avLst/>
            </a:prstGeom>
          </p:spPr>
          <p:txBody>
            <a:bodyPr anchor="ctr" rtlCol="false" tIns="50800" lIns="50800" bIns="50800" rIns="50800"/>
            <a:lstStyle/>
            <a:p>
              <a:pPr algn="ctr">
                <a:lnSpc>
                  <a:spcPts val="1760"/>
                </a:lnSpc>
              </a:pPr>
            </a:p>
          </p:txBody>
        </p:sp>
      </p:grpSp>
      <p:graphicFrame>
        <p:nvGraphicFramePr>
          <p:cNvPr name="Table 7" id="7"/>
          <p:cNvGraphicFramePr>
            <a:graphicFrameLocks noGrp="true"/>
          </p:cNvGraphicFramePr>
          <p:nvPr/>
        </p:nvGraphicFramePr>
        <p:xfrm>
          <a:off x="371537" y="1850325"/>
          <a:ext cx="6816926" cy="6991350"/>
        </p:xfrm>
        <a:graphic>
          <a:graphicData uri="http://schemas.openxmlformats.org/drawingml/2006/table">
            <a:tbl>
              <a:tblPr/>
              <a:tblGrid>
                <a:gridCol w="1392312"/>
                <a:gridCol w="2062853"/>
                <a:gridCol w="2178634"/>
                <a:gridCol w="1183126"/>
              </a:tblGrid>
              <a:tr h="744980">
                <a:tc>
                  <a:txBody>
                    <a:bodyPr anchor="t" rtlCol="false"/>
                    <a:lstStyle/>
                    <a:p>
                      <a:pPr algn="ctr">
                        <a:lnSpc>
                          <a:spcPts val="1679"/>
                        </a:lnSpc>
                        <a:defRPr/>
                      </a:pPr>
                      <a:r>
                        <a:rPr lang="en-US" sz="1200" b="true">
                          <a:solidFill>
                            <a:srgbClr val="000000"/>
                          </a:solidFill>
                          <a:latin typeface="Now Bold"/>
                          <a:ea typeface="Now Bold"/>
                          <a:cs typeface="Now Bold"/>
                          <a:sym typeface="Now Bold"/>
                        </a:rPr>
                        <a:t>Phase</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b="true">
                          <a:solidFill>
                            <a:srgbClr val="000000"/>
                          </a:solidFill>
                          <a:latin typeface="Now Bold"/>
                          <a:ea typeface="Now Bold"/>
                          <a:cs typeface="Now Bold"/>
                          <a:sym typeface="Now Bold"/>
                        </a:rPr>
                        <a:t>Milestone</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b="true">
                          <a:solidFill>
                            <a:srgbClr val="000000"/>
                          </a:solidFill>
                          <a:latin typeface="Now Bold"/>
                          <a:ea typeface="Now Bold"/>
                          <a:cs typeface="Now Bold"/>
                          <a:sym typeface="Now Bold"/>
                        </a:rPr>
                        <a:t>Deliverables</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b="true">
                          <a:solidFill>
                            <a:srgbClr val="000000"/>
                          </a:solidFill>
                          <a:latin typeface="Now Bold"/>
                          <a:ea typeface="Now Bold"/>
                          <a:cs typeface="Now Bold"/>
                          <a:sym typeface="Now Bold"/>
                        </a:rPr>
                        <a:t>Target Completion</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36000">
                <a:tc>
                  <a:txBody>
                    <a:bodyPr anchor="t" rtlCol="false"/>
                    <a:lstStyle/>
                    <a:p>
                      <a:pPr algn="ctr">
                        <a:lnSpc>
                          <a:spcPts val="1679"/>
                        </a:lnSpc>
                        <a:defRPr/>
                      </a:pPr>
                      <a:r>
                        <a:rPr lang="en-US" sz="1200">
                          <a:solidFill>
                            <a:srgbClr val="000000"/>
                          </a:solidFill>
                          <a:latin typeface="Now"/>
                          <a:ea typeface="Now"/>
                          <a:cs typeface="Now"/>
                          <a:sym typeface="Now"/>
                        </a:rPr>
                        <a:t>1: Setup &amp; Foundation</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Now"/>
                          <a:ea typeface="Now"/>
                          <a:cs typeface="Now"/>
                          <a:sym typeface="Now"/>
                        </a:rPr>
                        <a:t>Environment &amp; data collection established</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Now"/>
                          <a:ea typeface="Now"/>
                          <a:cs typeface="Now"/>
                          <a:sym typeface="Now"/>
                        </a:rPr>
                        <a:t>Project structure, GitHub repository, initial data collection scripts</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Now"/>
                          <a:ea typeface="Now"/>
                          <a:cs typeface="Now"/>
                          <a:sym typeface="Now"/>
                        </a:rPr>
                        <a:t>Week 1</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36000">
                <a:tc>
                  <a:txBody>
                    <a:bodyPr anchor="t" rtlCol="false"/>
                    <a:lstStyle/>
                    <a:p>
                      <a:pPr algn="ctr">
                        <a:lnSpc>
                          <a:spcPts val="1679"/>
                        </a:lnSpc>
                        <a:defRPr/>
                      </a:pPr>
                      <a:r>
                        <a:rPr lang="en-US" sz="1200">
                          <a:solidFill>
                            <a:srgbClr val="000000"/>
                          </a:solidFill>
                          <a:latin typeface="Now"/>
                          <a:ea typeface="Now"/>
                          <a:cs typeface="Now"/>
                          <a:sym typeface="Now"/>
                        </a:rPr>
                        <a:t>2. Data Pipeline</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Now"/>
                          <a:ea typeface="Now"/>
                          <a:cs typeface="Now"/>
                          <a:sym typeface="Now"/>
                        </a:rPr>
                        <a:t>Complete data processing system</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Now"/>
                          <a:ea typeface="Now"/>
                          <a:cs typeface="Now"/>
                          <a:sym typeface="Now"/>
                        </a:rPr>
                        <a:t>Team &amp; player stats processors, Feature engineering framework</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Now"/>
                          <a:ea typeface="Now"/>
                          <a:cs typeface="Now"/>
                          <a:sym typeface="Now"/>
                        </a:rPr>
                        <a:t>Week 3</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36000">
                <a:tc>
                  <a:txBody>
                    <a:bodyPr anchor="t" rtlCol="false"/>
                    <a:lstStyle/>
                    <a:p>
                      <a:pPr algn="ctr">
                        <a:lnSpc>
                          <a:spcPts val="1679"/>
                        </a:lnSpc>
                        <a:defRPr/>
                      </a:pPr>
                      <a:r>
                        <a:rPr lang="en-US" sz="1200">
                          <a:solidFill>
                            <a:srgbClr val="000000"/>
                          </a:solidFill>
                          <a:latin typeface="Now"/>
                          <a:ea typeface="Now"/>
                          <a:cs typeface="Now"/>
                          <a:sym typeface="Now"/>
                        </a:rPr>
                        <a:t>3. Initial Modelling</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Now"/>
                          <a:ea typeface="Now"/>
                          <a:cs typeface="Now"/>
                          <a:sym typeface="Now"/>
                        </a:rPr>
                        <a:t>Basic prediction capability</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Now"/>
                          <a:ea typeface="Now"/>
                          <a:cs typeface="Now"/>
                          <a:sym typeface="Now"/>
                        </a:rPr>
                        <a:t>Team win probability model, model evaluation framework</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Now"/>
                          <a:ea typeface="Now"/>
                          <a:cs typeface="Now"/>
                          <a:sym typeface="Now"/>
                        </a:rPr>
                        <a:t>Week 5</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46123">
                <a:tc>
                  <a:txBody>
                    <a:bodyPr anchor="t" rtlCol="false"/>
                    <a:lstStyle/>
                    <a:p>
                      <a:pPr algn="ctr">
                        <a:lnSpc>
                          <a:spcPts val="1679"/>
                        </a:lnSpc>
                        <a:defRPr/>
                      </a:pPr>
                      <a:r>
                        <a:rPr lang="en-US" sz="1200">
                          <a:solidFill>
                            <a:srgbClr val="000000"/>
                          </a:solidFill>
                          <a:latin typeface="Now"/>
                          <a:ea typeface="Now"/>
                          <a:cs typeface="Now"/>
                          <a:sym typeface="Now"/>
                        </a:rPr>
                        <a:t>4. Enhanced Modelling</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Now"/>
                          <a:ea typeface="Now"/>
                          <a:cs typeface="Now"/>
                          <a:sym typeface="Now"/>
                        </a:rPr>
                        <a:t>Complete prediction capability</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Now"/>
                          <a:ea typeface="Now"/>
                          <a:cs typeface="Now"/>
                          <a:sym typeface="Now"/>
                        </a:rPr>
                        <a:t>Score prediction model, player performance models, model integration</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Now"/>
                          <a:ea typeface="Now"/>
                          <a:cs typeface="Now"/>
                          <a:sym typeface="Now"/>
                        </a:rPr>
                        <a:t>Week 8</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356245">
                <a:tc>
                  <a:txBody>
                    <a:bodyPr anchor="t" rtlCol="false"/>
                    <a:lstStyle/>
                    <a:p>
                      <a:pPr algn="ctr">
                        <a:lnSpc>
                          <a:spcPts val="1679"/>
                        </a:lnSpc>
                        <a:defRPr/>
                      </a:pPr>
                      <a:r>
                        <a:rPr lang="en-US" sz="1200">
                          <a:solidFill>
                            <a:srgbClr val="000000"/>
                          </a:solidFill>
                          <a:latin typeface="Now"/>
                          <a:ea typeface="Now"/>
                          <a:cs typeface="Now"/>
                          <a:sym typeface="Now"/>
                        </a:rPr>
                        <a:t>5. Refinement</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Now"/>
                          <a:ea typeface="Now"/>
                          <a:cs typeface="Now"/>
                          <a:sym typeface="Now"/>
                        </a:rPr>
                        <a:t>Production-ready system</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Now"/>
                          <a:ea typeface="Now"/>
                          <a:cs typeface="Now"/>
                          <a:sym typeface="Now"/>
                        </a:rPr>
                        <a:t>Data refresh programmed, daily prediction generator, performance optimization</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Now"/>
                          <a:ea typeface="Now"/>
                          <a:cs typeface="Now"/>
                          <a:sym typeface="Now"/>
                        </a:rPr>
                        <a:t>Week 10</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36000">
                <a:tc>
                  <a:txBody>
                    <a:bodyPr anchor="t" rtlCol="false"/>
                    <a:lstStyle/>
                    <a:p>
                      <a:pPr algn="ctr">
                        <a:lnSpc>
                          <a:spcPts val="1679"/>
                        </a:lnSpc>
                        <a:defRPr/>
                      </a:pPr>
                      <a:r>
                        <a:rPr lang="en-US" sz="1200">
                          <a:solidFill>
                            <a:srgbClr val="000000"/>
                          </a:solidFill>
                          <a:latin typeface="Now"/>
                          <a:ea typeface="Now"/>
                          <a:cs typeface="Now"/>
                          <a:sym typeface="Now"/>
                        </a:rPr>
                        <a:t>6. Validation &amp; Documentation</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Now"/>
                          <a:ea typeface="Now"/>
                          <a:cs typeface="Now"/>
                          <a:sym typeface="Now"/>
                        </a:rPr>
                        <a:t>Project completion</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Now"/>
                          <a:ea typeface="Now"/>
                          <a:cs typeface="Now"/>
                          <a:sym typeface="Now"/>
                        </a:rPr>
                        <a:t>Final validation report, complete documentation, project presentation</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Now"/>
                          <a:ea typeface="Now"/>
                          <a:cs typeface="Now"/>
                          <a:sym typeface="Now"/>
                        </a:rPr>
                        <a:t>Week 12</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8" id="8"/>
          <p:cNvSpPr txBox="true"/>
          <p:nvPr/>
        </p:nvSpPr>
        <p:spPr>
          <a:xfrm rot="0">
            <a:off x="756000" y="280497"/>
            <a:ext cx="1933823" cy="558575"/>
          </a:xfrm>
          <a:prstGeom prst="rect">
            <a:avLst/>
          </a:prstGeom>
        </p:spPr>
        <p:txBody>
          <a:bodyPr anchor="t" rtlCol="false" tIns="0" lIns="0" bIns="0" rIns="0">
            <a:spAutoFit/>
          </a:bodyPr>
          <a:lstStyle/>
          <a:p>
            <a:pPr algn="l">
              <a:lnSpc>
                <a:spcPts val="2287"/>
              </a:lnSpc>
              <a:spcBef>
                <a:spcPct val="0"/>
              </a:spcBef>
            </a:pPr>
            <a:r>
              <a:rPr lang="en-US" b="true" sz="1633">
                <a:solidFill>
                  <a:srgbClr val="233D74"/>
                </a:solidFill>
                <a:latin typeface="Libre Baskerville Bold"/>
                <a:ea typeface="Libre Baskerville Bold"/>
                <a:cs typeface="Libre Baskerville Bold"/>
                <a:sym typeface="Libre Baskerville Bold"/>
              </a:rPr>
              <a:t>NBA Prediction System</a:t>
            </a:r>
          </a:p>
        </p:txBody>
      </p:sp>
      <p:sp>
        <p:nvSpPr>
          <p:cNvPr name="TextBox 9" id="9"/>
          <p:cNvSpPr txBox="true"/>
          <p:nvPr/>
        </p:nvSpPr>
        <p:spPr>
          <a:xfrm rot="0">
            <a:off x="2983298" y="411195"/>
            <a:ext cx="4158592" cy="344805"/>
          </a:xfrm>
          <a:prstGeom prst="rect">
            <a:avLst/>
          </a:prstGeom>
        </p:spPr>
        <p:txBody>
          <a:bodyPr anchor="t" rtlCol="false" tIns="0" lIns="0" bIns="0" rIns="0">
            <a:spAutoFit/>
          </a:bodyPr>
          <a:lstStyle/>
          <a:p>
            <a:pPr algn="ctr">
              <a:lnSpc>
                <a:spcPts val="2640"/>
              </a:lnSpc>
            </a:pPr>
            <a:r>
              <a:rPr lang="en-US" b="true" sz="2400">
                <a:solidFill>
                  <a:srgbClr val="233D74"/>
                </a:solidFill>
                <a:latin typeface="Now Bold"/>
                <a:ea typeface="Now Bold"/>
                <a:cs typeface="Now Bold"/>
                <a:sym typeface="Now Bold"/>
              </a:rPr>
              <a:t>Executive Summary</a:t>
            </a:r>
          </a:p>
        </p:txBody>
      </p:sp>
      <p:sp>
        <p:nvSpPr>
          <p:cNvPr name="TextBox 10" id="10"/>
          <p:cNvSpPr txBox="true"/>
          <p:nvPr/>
        </p:nvSpPr>
        <p:spPr>
          <a:xfrm rot="0">
            <a:off x="556742" y="1402954"/>
            <a:ext cx="3345778" cy="229870"/>
          </a:xfrm>
          <a:prstGeom prst="rect">
            <a:avLst/>
          </a:prstGeom>
        </p:spPr>
        <p:txBody>
          <a:bodyPr anchor="t" rtlCol="false" tIns="0" lIns="0" bIns="0" rIns="0">
            <a:spAutoFit/>
          </a:bodyPr>
          <a:lstStyle/>
          <a:p>
            <a:pPr algn="l">
              <a:lnSpc>
                <a:spcPts val="1760"/>
              </a:lnSpc>
            </a:pPr>
            <a:r>
              <a:rPr lang="en-US" sz="1600" b="true">
                <a:solidFill>
                  <a:srgbClr val="395BA1"/>
                </a:solidFill>
                <a:latin typeface="Now Bold"/>
                <a:ea typeface="Now Bold"/>
                <a:cs typeface="Now Bold"/>
                <a:sym typeface="Now Bold"/>
              </a:rPr>
              <a:t>Project Timeline &amp; Milestones</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10800000">
            <a:off x="-363169" y="1086529"/>
            <a:ext cx="8286338" cy="0"/>
          </a:xfrm>
          <a:prstGeom prst="line">
            <a:avLst/>
          </a:prstGeom>
          <a:ln cap="flat" w="9525">
            <a:solidFill>
              <a:srgbClr val="000000"/>
            </a:solidFill>
            <a:prstDash val="solid"/>
            <a:headEnd type="none" len="sm" w="sm"/>
            <a:tailEnd type="none" len="sm" w="sm"/>
          </a:ln>
        </p:spPr>
      </p:sp>
      <p:sp>
        <p:nvSpPr>
          <p:cNvPr name="AutoShape 3" id="3"/>
          <p:cNvSpPr/>
          <p:nvPr/>
        </p:nvSpPr>
        <p:spPr>
          <a:xfrm rot="-5400000">
            <a:off x="1840621" y="101015"/>
            <a:ext cx="1971029" cy="0"/>
          </a:xfrm>
          <a:prstGeom prst="line">
            <a:avLst/>
          </a:prstGeom>
          <a:ln cap="flat" w="9525">
            <a:solidFill>
              <a:srgbClr val="000000"/>
            </a:solidFill>
            <a:prstDash val="solid"/>
            <a:headEnd type="none" len="sm" w="sm"/>
            <a:tailEnd type="none" len="sm" w="sm"/>
          </a:ln>
        </p:spPr>
      </p:sp>
      <p:sp>
        <p:nvSpPr>
          <p:cNvPr name="TextBox 4" id="4"/>
          <p:cNvSpPr txBox="true"/>
          <p:nvPr/>
        </p:nvSpPr>
        <p:spPr>
          <a:xfrm rot="0">
            <a:off x="699151" y="4553617"/>
            <a:ext cx="6406740" cy="3131820"/>
          </a:xfrm>
          <a:prstGeom prst="rect">
            <a:avLst/>
          </a:prstGeom>
        </p:spPr>
        <p:txBody>
          <a:bodyPr anchor="t" rtlCol="false" tIns="0" lIns="0" bIns="0" rIns="0">
            <a:spAutoFit/>
          </a:bodyPr>
          <a:lstStyle/>
          <a:p>
            <a:pPr algn="l" marL="259080" indent="-129540" lvl="1">
              <a:lnSpc>
                <a:spcPts val="1679"/>
              </a:lnSpc>
              <a:buAutoNum type="arabicPeriod" startAt="1"/>
            </a:pPr>
            <a:r>
              <a:rPr lang="en-US" b="true" sz="1200">
                <a:solidFill>
                  <a:srgbClr val="000000"/>
                </a:solidFill>
                <a:latin typeface="Libre Baskerville Bold"/>
                <a:ea typeface="Libre Baskerville Bold"/>
                <a:cs typeface="Libre Baskerville Bold"/>
                <a:sym typeface="Libre Baskerville Bold"/>
              </a:rPr>
              <a:t>Data Collection Strategy:</a:t>
            </a:r>
          </a:p>
          <a:p>
            <a:pPr algn="l" marL="518160" indent="-172720" lvl="2">
              <a:lnSpc>
                <a:spcPts val="1679"/>
              </a:lnSpc>
              <a:buFont typeface="Arial"/>
              <a:buChar char="⚬"/>
            </a:pPr>
            <a:r>
              <a:rPr lang="en-US" sz="1200">
                <a:solidFill>
                  <a:srgbClr val="000000"/>
                </a:solidFill>
                <a:latin typeface="Libre Baskerville"/>
                <a:ea typeface="Libre Baskerville"/>
                <a:cs typeface="Libre Baskerville"/>
                <a:sym typeface="Libre Baskerville"/>
              </a:rPr>
              <a:t>Use NBA API for official statistics</a:t>
            </a:r>
          </a:p>
          <a:p>
            <a:pPr algn="l" marL="518160" indent="-172720" lvl="2">
              <a:lnSpc>
                <a:spcPts val="1679"/>
              </a:lnSpc>
              <a:buFont typeface="Arial"/>
              <a:buChar char="⚬"/>
            </a:pPr>
            <a:r>
              <a:rPr lang="en-US" sz="1200">
                <a:solidFill>
                  <a:srgbClr val="000000"/>
                </a:solidFill>
                <a:latin typeface="Libre Baskerville"/>
                <a:ea typeface="Libre Baskerville"/>
                <a:cs typeface="Libre Baskerville"/>
                <a:sym typeface="Libre Baskerville"/>
              </a:rPr>
              <a:t>Implement incremental data updates</a:t>
            </a:r>
          </a:p>
          <a:p>
            <a:pPr algn="l" marL="518160" indent="-172720" lvl="2">
              <a:lnSpc>
                <a:spcPts val="1679"/>
              </a:lnSpc>
              <a:buFont typeface="Arial"/>
              <a:buChar char="⚬"/>
            </a:pPr>
            <a:r>
              <a:rPr lang="en-US" sz="1200">
                <a:solidFill>
                  <a:srgbClr val="000000"/>
                </a:solidFill>
                <a:latin typeface="Libre Baskerville"/>
                <a:ea typeface="Libre Baskerville"/>
                <a:cs typeface="Libre Baskerville"/>
                <a:sym typeface="Libre Baskerville"/>
              </a:rPr>
              <a:t>Establish data validations checks</a:t>
            </a:r>
          </a:p>
          <a:p>
            <a:pPr algn="l" marL="259080" indent="-129540" lvl="1">
              <a:lnSpc>
                <a:spcPts val="1679"/>
              </a:lnSpc>
              <a:buAutoNum type="arabicPeriod" startAt="1"/>
            </a:pPr>
            <a:r>
              <a:rPr lang="en-US" b="true" sz="1200">
                <a:solidFill>
                  <a:srgbClr val="000000"/>
                </a:solidFill>
                <a:latin typeface="Libre Baskerville Bold"/>
                <a:ea typeface="Libre Baskerville Bold"/>
                <a:cs typeface="Libre Baskerville Bold"/>
                <a:sym typeface="Libre Baskerville Bold"/>
              </a:rPr>
              <a:t>Model Development Method:</a:t>
            </a:r>
          </a:p>
          <a:p>
            <a:pPr algn="l" marL="518160" indent="-172720" lvl="2">
              <a:lnSpc>
                <a:spcPts val="1679"/>
              </a:lnSpc>
              <a:buFont typeface="Arial"/>
              <a:buChar char="⚬"/>
            </a:pPr>
            <a:r>
              <a:rPr lang="en-US" sz="1200">
                <a:solidFill>
                  <a:srgbClr val="000000"/>
                </a:solidFill>
                <a:latin typeface="Libre Baskerville"/>
                <a:ea typeface="Libre Baskerville"/>
                <a:cs typeface="Libre Baskerville"/>
                <a:sym typeface="Libre Baskerville"/>
              </a:rPr>
              <a:t>Start with simple baseline models</a:t>
            </a:r>
          </a:p>
          <a:p>
            <a:pPr algn="l" marL="518160" indent="-172720" lvl="2">
              <a:lnSpc>
                <a:spcPts val="1679"/>
              </a:lnSpc>
              <a:buFont typeface="Arial"/>
              <a:buChar char="⚬"/>
            </a:pPr>
            <a:r>
              <a:rPr lang="en-US" sz="1200">
                <a:solidFill>
                  <a:srgbClr val="000000"/>
                </a:solidFill>
                <a:latin typeface="Libre Baskerville"/>
                <a:ea typeface="Libre Baskerville"/>
                <a:cs typeface="Libre Baskerville"/>
                <a:sym typeface="Libre Baskerville"/>
              </a:rPr>
              <a:t>Evaluate multiple algorithm approaches</a:t>
            </a:r>
          </a:p>
          <a:p>
            <a:pPr algn="l" marL="518160" indent="-172720" lvl="2">
              <a:lnSpc>
                <a:spcPts val="1679"/>
              </a:lnSpc>
              <a:buFont typeface="Arial"/>
              <a:buChar char="⚬"/>
            </a:pPr>
            <a:r>
              <a:rPr lang="en-US" sz="1200">
                <a:solidFill>
                  <a:srgbClr val="000000"/>
                </a:solidFill>
                <a:latin typeface="Libre Baskerville"/>
                <a:ea typeface="Libre Baskerville"/>
                <a:cs typeface="Libre Baskerville"/>
                <a:sym typeface="Libre Baskerville"/>
              </a:rPr>
              <a:t>Utilise cross validation for reliable performance estimation</a:t>
            </a:r>
          </a:p>
          <a:p>
            <a:pPr algn="l" marL="518160" indent="-172720" lvl="2">
              <a:lnSpc>
                <a:spcPts val="1679"/>
              </a:lnSpc>
              <a:buFont typeface="Arial"/>
              <a:buChar char="⚬"/>
            </a:pPr>
            <a:r>
              <a:rPr lang="en-US" sz="1200">
                <a:solidFill>
                  <a:srgbClr val="000000"/>
                </a:solidFill>
                <a:latin typeface="Libre Baskerville"/>
                <a:ea typeface="Libre Baskerville"/>
                <a:cs typeface="Libre Baskerville"/>
                <a:sym typeface="Libre Baskerville"/>
              </a:rPr>
              <a:t>Implement feature importance analysis</a:t>
            </a:r>
          </a:p>
          <a:p>
            <a:pPr algn="l" marL="518160" indent="-172720" lvl="2">
              <a:lnSpc>
                <a:spcPts val="1679"/>
              </a:lnSpc>
              <a:buFont typeface="Arial"/>
              <a:buChar char="⚬"/>
            </a:pPr>
            <a:r>
              <a:rPr lang="en-US" sz="1200">
                <a:solidFill>
                  <a:srgbClr val="000000"/>
                </a:solidFill>
                <a:latin typeface="Libre Baskerville"/>
                <a:ea typeface="Libre Baskerville"/>
                <a:cs typeface="Libre Baskerville"/>
                <a:sym typeface="Libre Baskerville"/>
              </a:rPr>
              <a:t>Iteratively improve prediction accuracy</a:t>
            </a:r>
          </a:p>
          <a:p>
            <a:pPr algn="l" marL="259080" indent="-129540" lvl="1">
              <a:lnSpc>
                <a:spcPts val="1679"/>
              </a:lnSpc>
              <a:buAutoNum type="arabicPeriod" startAt="1"/>
            </a:pPr>
            <a:r>
              <a:rPr lang="en-US" b="true" sz="1200">
                <a:solidFill>
                  <a:srgbClr val="000000"/>
                </a:solidFill>
                <a:latin typeface="Libre Baskerville Bold"/>
                <a:ea typeface="Libre Baskerville Bold"/>
                <a:cs typeface="Libre Baskerville Bold"/>
                <a:sym typeface="Libre Baskerville Bold"/>
              </a:rPr>
              <a:t>Technical implementation:</a:t>
            </a:r>
          </a:p>
          <a:p>
            <a:pPr algn="l" marL="518160" indent="-172720" lvl="2">
              <a:lnSpc>
                <a:spcPts val="1679"/>
              </a:lnSpc>
              <a:buFont typeface="Arial"/>
              <a:buChar char="⚬"/>
            </a:pPr>
            <a:r>
              <a:rPr lang="en-US" sz="1200">
                <a:solidFill>
                  <a:srgbClr val="000000"/>
                </a:solidFill>
                <a:latin typeface="Libre Baskerville"/>
                <a:ea typeface="Libre Baskerville"/>
                <a:cs typeface="Libre Baskerville"/>
                <a:sym typeface="Libre Baskerville"/>
              </a:rPr>
              <a:t>Modular code structure with clear seperation of concerns</a:t>
            </a:r>
          </a:p>
          <a:p>
            <a:pPr algn="l" marL="518160" indent="-172720" lvl="2">
              <a:lnSpc>
                <a:spcPts val="1679"/>
              </a:lnSpc>
              <a:buFont typeface="Arial"/>
              <a:buChar char="⚬"/>
            </a:pPr>
            <a:r>
              <a:rPr lang="en-US" sz="1200">
                <a:solidFill>
                  <a:srgbClr val="000000"/>
                </a:solidFill>
                <a:latin typeface="Libre Baskerville"/>
                <a:ea typeface="Libre Baskerville"/>
                <a:cs typeface="Libre Baskerville"/>
                <a:sym typeface="Libre Baskerville"/>
              </a:rPr>
              <a:t>Test-driven development for core functionality</a:t>
            </a:r>
          </a:p>
          <a:p>
            <a:pPr algn="l" marL="518160" indent="-172720" lvl="2">
              <a:lnSpc>
                <a:spcPts val="1679"/>
              </a:lnSpc>
              <a:buFont typeface="Arial"/>
              <a:buChar char="⚬"/>
            </a:pPr>
            <a:r>
              <a:rPr lang="en-US" sz="1200">
                <a:solidFill>
                  <a:srgbClr val="000000"/>
                </a:solidFill>
                <a:latin typeface="Libre Baskerville"/>
                <a:ea typeface="Libre Baskerville"/>
                <a:cs typeface="Libre Baskerville"/>
                <a:sym typeface="Libre Baskerville"/>
              </a:rPr>
              <a:t>continuous integration via GitHub actions</a:t>
            </a:r>
          </a:p>
          <a:p>
            <a:pPr algn="l" marL="518160" indent="-172720" lvl="2">
              <a:lnSpc>
                <a:spcPts val="1679"/>
              </a:lnSpc>
              <a:buFont typeface="Arial"/>
              <a:buChar char="⚬"/>
            </a:pPr>
            <a:r>
              <a:rPr lang="en-US" sz="1200">
                <a:solidFill>
                  <a:srgbClr val="000000"/>
                </a:solidFill>
                <a:latin typeface="Libre Baskerville"/>
                <a:ea typeface="Libre Baskerville"/>
                <a:cs typeface="Libre Baskerville"/>
                <a:sym typeface="Libre Baskerville"/>
              </a:rPr>
              <a:t>Comprehensive logging and error handling</a:t>
            </a:r>
          </a:p>
        </p:txBody>
      </p:sp>
      <p:sp>
        <p:nvSpPr>
          <p:cNvPr name="TextBox 5" id="5"/>
          <p:cNvSpPr txBox="true"/>
          <p:nvPr/>
        </p:nvSpPr>
        <p:spPr>
          <a:xfrm rot="0">
            <a:off x="756000" y="280497"/>
            <a:ext cx="1933823" cy="558575"/>
          </a:xfrm>
          <a:prstGeom prst="rect">
            <a:avLst/>
          </a:prstGeom>
        </p:spPr>
        <p:txBody>
          <a:bodyPr anchor="t" rtlCol="false" tIns="0" lIns="0" bIns="0" rIns="0">
            <a:spAutoFit/>
          </a:bodyPr>
          <a:lstStyle/>
          <a:p>
            <a:pPr algn="l">
              <a:lnSpc>
                <a:spcPts val="2287"/>
              </a:lnSpc>
              <a:spcBef>
                <a:spcPct val="0"/>
              </a:spcBef>
            </a:pPr>
            <a:r>
              <a:rPr lang="en-US" b="true" sz="1633">
                <a:solidFill>
                  <a:srgbClr val="233D74"/>
                </a:solidFill>
                <a:latin typeface="Libre Baskerville Bold"/>
                <a:ea typeface="Libre Baskerville Bold"/>
                <a:cs typeface="Libre Baskerville Bold"/>
                <a:sym typeface="Libre Baskerville Bold"/>
              </a:rPr>
              <a:t>NBA Prediction System</a:t>
            </a:r>
          </a:p>
        </p:txBody>
      </p:sp>
      <p:sp>
        <p:nvSpPr>
          <p:cNvPr name="TextBox 6" id="6"/>
          <p:cNvSpPr txBox="true"/>
          <p:nvPr/>
        </p:nvSpPr>
        <p:spPr>
          <a:xfrm rot="0">
            <a:off x="2983298" y="411195"/>
            <a:ext cx="4158592" cy="344805"/>
          </a:xfrm>
          <a:prstGeom prst="rect">
            <a:avLst/>
          </a:prstGeom>
        </p:spPr>
        <p:txBody>
          <a:bodyPr anchor="t" rtlCol="false" tIns="0" lIns="0" bIns="0" rIns="0">
            <a:spAutoFit/>
          </a:bodyPr>
          <a:lstStyle/>
          <a:p>
            <a:pPr algn="ctr">
              <a:lnSpc>
                <a:spcPts val="2640"/>
              </a:lnSpc>
            </a:pPr>
            <a:r>
              <a:rPr lang="en-US" b="true" sz="2400">
                <a:solidFill>
                  <a:srgbClr val="233D74"/>
                </a:solidFill>
                <a:latin typeface="Now Bold"/>
                <a:ea typeface="Now Bold"/>
                <a:cs typeface="Now Bold"/>
                <a:sym typeface="Now Bold"/>
              </a:rPr>
              <a:t>Executive Summary</a:t>
            </a:r>
          </a:p>
        </p:txBody>
      </p:sp>
      <p:sp>
        <p:nvSpPr>
          <p:cNvPr name="TextBox 7" id="7"/>
          <p:cNvSpPr txBox="true"/>
          <p:nvPr/>
        </p:nvSpPr>
        <p:spPr>
          <a:xfrm rot="0">
            <a:off x="556742" y="1194057"/>
            <a:ext cx="3345778" cy="229870"/>
          </a:xfrm>
          <a:prstGeom prst="rect">
            <a:avLst/>
          </a:prstGeom>
        </p:spPr>
        <p:txBody>
          <a:bodyPr anchor="t" rtlCol="false" tIns="0" lIns="0" bIns="0" rIns="0">
            <a:spAutoFit/>
          </a:bodyPr>
          <a:lstStyle/>
          <a:p>
            <a:pPr algn="l">
              <a:lnSpc>
                <a:spcPts val="1760"/>
              </a:lnSpc>
            </a:pPr>
            <a:r>
              <a:rPr lang="en-US" sz="1600" b="true">
                <a:solidFill>
                  <a:srgbClr val="395BA1"/>
                </a:solidFill>
                <a:latin typeface="Now Bold"/>
                <a:ea typeface="Now Bold"/>
                <a:cs typeface="Now Bold"/>
                <a:sym typeface="Now Bold"/>
              </a:rPr>
              <a:t>Resources</a:t>
            </a:r>
          </a:p>
        </p:txBody>
      </p:sp>
      <p:sp>
        <p:nvSpPr>
          <p:cNvPr name="TextBox 8" id="8"/>
          <p:cNvSpPr txBox="true"/>
          <p:nvPr/>
        </p:nvSpPr>
        <p:spPr>
          <a:xfrm rot="0">
            <a:off x="709575" y="1481077"/>
            <a:ext cx="6385890" cy="3131820"/>
          </a:xfrm>
          <a:prstGeom prst="rect">
            <a:avLst/>
          </a:prstGeom>
        </p:spPr>
        <p:txBody>
          <a:bodyPr anchor="t" rtlCol="false" tIns="0" lIns="0" bIns="0" rIns="0">
            <a:spAutoFit/>
          </a:bodyPr>
          <a:lstStyle/>
          <a:p>
            <a:pPr algn="l">
              <a:lnSpc>
                <a:spcPts val="1679"/>
              </a:lnSpc>
            </a:pPr>
            <a:r>
              <a:rPr lang="en-US" sz="1199" b="true">
                <a:solidFill>
                  <a:srgbClr val="000000"/>
                </a:solidFill>
                <a:latin typeface="Libre Baskerville Bold"/>
                <a:ea typeface="Libre Baskerville Bold"/>
                <a:cs typeface="Libre Baskerville Bold"/>
                <a:sym typeface="Libre Baskerville Bold"/>
              </a:rPr>
              <a:t>Technical resources:</a:t>
            </a:r>
          </a:p>
          <a:p>
            <a:pPr algn="l" marL="259080" indent="-129540" lvl="1">
              <a:lnSpc>
                <a:spcPts val="1679"/>
              </a:lnSpc>
              <a:buFont typeface="Arial"/>
              <a:buChar char="•"/>
            </a:pPr>
            <a:r>
              <a:rPr lang="en-US" sz="1199">
                <a:solidFill>
                  <a:srgbClr val="000000"/>
                </a:solidFill>
                <a:latin typeface="Libre Baskerville"/>
                <a:ea typeface="Libre Baskerville"/>
                <a:cs typeface="Libre Baskerville"/>
                <a:sym typeface="Libre Baskerville"/>
              </a:rPr>
              <a:t>Development environment: Python 3.9+, Visual Studio Code</a:t>
            </a:r>
          </a:p>
          <a:p>
            <a:pPr algn="l" marL="259080" indent="-129540" lvl="1">
              <a:lnSpc>
                <a:spcPts val="1679"/>
              </a:lnSpc>
              <a:buFont typeface="Arial"/>
              <a:buChar char="•"/>
            </a:pPr>
            <a:r>
              <a:rPr lang="en-US" sz="1199">
                <a:solidFill>
                  <a:srgbClr val="000000"/>
                </a:solidFill>
                <a:latin typeface="Libre Baskerville"/>
                <a:ea typeface="Libre Baskerville"/>
                <a:cs typeface="Libre Baskerville"/>
                <a:sym typeface="Libre Baskerville"/>
              </a:rPr>
              <a:t>Version Control: Git, GitHub</a:t>
            </a:r>
          </a:p>
          <a:p>
            <a:pPr algn="l" marL="259080" indent="-129540" lvl="1">
              <a:lnSpc>
                <a:spcPts val="1679"/>
              </a:lnSpc>
              <a:buFont typeface="Arial"/>
              <a:buChar char="•"/>
            </a:pPr>
            <a:r>
              <a:rPr lang="en-US" sz="1199">
                <a:solidFill>
                  <a:srgbClr val="000000"/>
                </a:solidFill>
                <a:latin typeface="Libre Baskerville"/>
                <a:ea typeface="Libre Baskerville"/>
                <a:cs typeface="Libre Baskerville"/>
                <a:sym typeface="Libre Baskerville"/>
              </a:rPr>
              <a:t>Core libraries: pandas, numpy, scikit-learn, matplotlib, nba_api</a:t>
            </a:r>
          </a:p>
          <a:p>
            <a:pPr algn="l" marL="259080" indent="-129540" lvl="1">
              <a:lnSpc>
                <a:spcPts val="1679"/>
              </a:lnSpc>
              <a:buFont typeface="Arial"/>
              <a:buChar char="•"/>
            </a:pPr>
            <a:r>
              <a:rPr lang="en-US" sz="1199">
                <a:solidFill>
                  <a:srgbClr val="000000"/>
                </a:solidFill>
                <a:latin typeface="Libre Baskerville"/>
                <a:ea typeface="Libre Baskerville"/>
                <a:cs typeface="Libre Baskerville"/>
                <a:sym typeface="Libre Baskerville"/>
              </a:rPr>
              <a:t>Compute requirements: 16GB RAM recommended for data processing</a:t>
            </a:r>
          </a:p>
          <a:p>
            <a:pPr algn="l" marL="259080" indent="-129540" lvl="1">
              <a:lnSpc>
                <a:spcPts val="1679"/>
              </a:lnSpc>
              <a:buFont typeface="Arial"/>
              <a:buChar char="•"/>
            </a:pPr>
            <a:r>
              <a:rPr lang="en-US" sz="1199">
                <a:solidFill>
                  <a:srgbClr val="000000"/>
                </a:solidFill>
                <a:latin typeface="Libre Baskerville"/>
                <a:ea typeface="Libre Baskerville"/>
                <a:cs typeface="Libre Baskerville"/>
                <a:sym typeface="Libre Baskerville"/>
              </a:rPr>
              <a:t>Storage: 5GB for historical data and model artifacts</a:t>
            </a:r>
          </a:p>
          <a:p>
            <a:pPr algn="l">
              <a:lnSpc>
                <a:spcPts val="1679"/>
              </a:lnSpc>
            </a:pPr>
          </a:p>
          <a:p>
            <a:pPr algn="l">
              <a:lnSpc>
                <a:spcPts val="1679"/>
              </a:lnSpc>
            </a:pPr>
            <a:r>
              <a:rPr lang="en-US" sz="1199" b="true">
                <a:solidFill>
                  <a:srgbClr val="000000"/>
                </a:solidFill>
                <a:latin typeface="Libre Baskerville Bold"/>
                <a:ea typeface="Libre Baskerville Bold"/>
                <a:cs typeface="Libre Baskerville Bold"/>
                <a:sym typeface="Libre Baskerville Bold"/>
              </a:rPr>
              <a:t>Skills requirements:</a:t>
            </a:r>
          </a:p>
          <a:p>
            <a:pPr algn="l" marL="259080" indent="-129540" lvl="1">
              <a:lnSpc>
                <a:spcPts val="1679"/>
              </a:lnSpc>
              <a:buFont typeface="Arial"/>
              <a:buChar char="•"/>
            </a:pPr>
            <a:r>
              <a:rPr lang="en-US" sz="1199">
                <a:solidFill>
                  <a:srgbClr val="000000"/>
                </a:solidFill>
                <a:latin typeface="Libre Baskerville"/>
                <a:ea typeface="Libre Baskerville"/>
                <a:cs typeface="Libre Baskerville"/>
                <a:sym typeface="Libre Baskerville"/>
              </a:rPr>
              <a:t>Python programming</a:t>
            </a:r>
          </a:p>
          <a:p>
            <a:pPr algn="l" marL="259080" indent="-129540" lvl="1">
              <a:lnSpc>
                <a:spcPts val="1679"/>
              </a:lnSpc>
              <a:buFont typeface="Arial"/>
              <a:buChar char="•"/>
            </a:pPr>
            <a:r>
              <a:rPr lang="en-US" sz="1199">
                <a:solidFill>
                  <a:srgbClr val="000000"/>
                </a:solidFill>
                <a:latin typeface="Libre Baskerville"/>
                <a:ea typeface="Libre Baskerville"/>
                <a:cs typeface="Libre Baskerville"/>
                <a:sym typeface="Libre Baskerville"/>
              </a:rPr>
              <a:t>Data manipulation with pandas</a:t>
            </a:r>
          </a:p>
          <a:p>
            <a:pPr algn="l" marL="259080" indent="-129540" lvl="1">
              <a:lnSpc>
                <a:spcPts val="1679"/>
              </a:lnSpc>
              <a:buFont typeface="Arial"/>
              <a:buChar char="•"/>
            </a:pPr>
            <a:r>
              <a:rPr lang="en-US" sz="1199">
                <a:solidFill>
                  <a:srgbClr val="000000"/>
                </a:solidFill>
                <a:latin typeface="Libre Baskerville"/>
                <a:ea typeface="Libre Baskerville"/>
                <a:cs typeface="Libre Baskerville"/>
                <a:sym typeface="Libre Baskerville"/>
              </a:rPr>
              <a:t>Statistic modelling and machine learning concepts</a:t>
            </a:r>
          </a:p>
          <a:p>
            <a:pPr algn="l" marL="259080" indent="-129540" lvl="1">
              <a:lnSpc>
                <a:spcPts val="1679"/>
              </a:lnSpc>
              <a:buFont typeface="Arial"/>
              <a:buChar char="•"/>
            </a:pPr>
            <a:r>
              <a:rPr lang="en-US" sz="1199">
                <a:solidFill>
                  <a:srgbClr val="000000"/>
                </a:solidFill>
                <a:latin typeface="Libre Baskerville"/>
                <a:ea typeface="Libre Baskerville"/>
                <a:cs typeface="Libre Baskerville"/>
                <a:sym typeface="Libre Baskerville"/>
              </a:rPr>
              <a:t>Time series analysis</a:t>
            </a:r>
          </a:p>
          <a:p>
            <a:pPr algn="l" marL="259080" indent="-129540" lvl="1">
              <a:lnSpc>
                <a:spcPts val="1679"/>
              </a:lnSpc>
              <a:buFont typeface="Arial"/>
              <a:buChar char="•"/>
            </a:pPr>
            <a:r>
              <a:rPr lang="en-US" sz="1199">
                <a:solidFill>
                  <a:srgbClr val="000000"/>
                </a:solidFill>
                <a:latin typeface="Libre Baskerville"/>
                <a:ea typeface="Libre Baskerville"/>
                <a:cs typeface="Libre Baskerville"/>
                <a:sym typeface="Libre Baskerville"/>
              </a:rPr>
              <a:t>Sports analytics domain knowledge</a:t>
            </a:r>
          </a:p>
          <a:p>
            <a:pPr algn="l">
              <a:lnSpc>
                <a:spcPts val="1679"/>
              </a:lnSpc>
            </a:pPr>
          </a:p>
          <a:p>
            <a:pPr algn="l">
              <a:lnSpc>
                <a:spcPts val="1679"/>
              </a:lnSpc>
            </a:pPr>
          </a:p>
        </p:txBody>
      </p:sp>
      <p:sp>
        <p:nvSpPr>
          <p:cNvPr name="TextBox 9" id="9"/>
          <p:cNvSpPr txBox="true"/>
          <p:nvPr/>
        </p:nvSpPr>
        <p:spPr>
          <a:xfrm rot="0">
            <a:off x="556742" y="4293071"/>
            <a:ext cx="3345778" cy="229870"/>
          </a:xfrm>
          <a:prstGeom prst="rect">
            <a:avLst/>
          </a:prstGeom>
        </p:spPr>
        <p:txBody>
          <a:bodyPr anchor="t" rtlCol="false" tIns="0" lIns="0" bIns="0" rIns="0">
            <a:spAutoFit/>
          </a:bodyPr>
          <a:lstStyle/>
          <a:p>
            <a:pPr algn="l">
              <a:lnSpc>
                <a:spcPts val="1760"/>
              </a:lnSpc>
            </a:pPr>
            <a:r>
              <a:rPr lang="en-US" sz="1600" b="true">
                <a:solidFill>
                  <a:srgbClr val="395BA1"/>
                </a:solidFill>
                <a:latin typeface="Now Bold"/>
                <a:ea typeface="Now Bold"/>
                <a:cs typeface="Now Bold"/>
                <a:sym typeface="Now Bold"/>
              </a:rPr>
              <a:t>Methodology</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10800000">
            <a:off x="-363169" y="1086529"/>
            <a:ext cx="8286338" cy="0"/>
          </a:xfrm>
          <a:prstGeom prst="line">
            <a:avLst/>
          </a:prstGeom>
          <a:ln cap="flat" w="9525">
            <a:solidFill>
              <a:srgbClr val="000000"/>
            </a:solidFill>
            <a:prstDash val="solid"/>
            <a:headEnd type="none" len="sm" w="sm"/>
            <a:tailEnd type="none" len="sm" w="sm"/>
          </a:ln>
        </p:spPr>
      </p:sp>
      <p:sp>
        <p:nvSpPr>
          <p:cNvPr name="AutoShape 3" id="3"/>
          <p:cNvSpPr/>
          <p:nvPr/>
        </p:nvSpPr>
        <p:spPr>
          <a:xfrm rot="-5400000">
            <a:off x="1840621" y="101015"/>
            <a:ext cx="1971029" cy="0"/>
          </a:xfrm>
          <a:prstGeom prst="line">
            <a:avLst/>
          </a:prstGeom>
          <a:ln cap="flat" w="9525">
            <a:solidFill>
              <a:srgbClr val="000000"/>
            </a:solidFill>
            <a:prstDash val="solid"/>
            <a:headEnd type="none" len="sm" w="sm"/>
            <a:tailEnd type="none" len="sm" w="sm"/>
          </a:ln>
        </p:spPr>
      </p:sp>
      <p:graphicFrame>
        <p:nvGraphicFramePr>
          <p:cNvPr name="Table 4" id="4"/>
          <p:cNvGraphicFramePr>
            <a:graphicFrameLocks noGrp="true"/>
          </p:cNvGraphicFramePr>
          <p:nvPr/>
        </p:nvGraphicFramePr>
        <p:xfrm>
          <a:off x="356936" y="1578618"/>
          <a:ext cx="6846128" cy="4398236"/>
        </p:xfrm>
        <a:graphic>
          <a:graphicData uri="http://schemas.openxmlformats.org/drawingml/2006/table">
            <a:tbl>
              <a:tblPr/>
              <a:tblGrid>
                <a:gridCol w="1806852"/>
                <a:gridCol w="878632"/>
                <a:gridCol w="1113424"/>
                <a:gridCol w="3047220"/>
              </a:tblGrid>
              <a:tr h="762990">
                <a:tc>
                  <a:txBody>
                    <a:bodyPr anchor="t" rtlCol="false"/>
                    <a:lstStyle/>
                    <a:p>
                      <a:pPr algn="ctr">
                        <a:lnSpc>
                          <a:spcPts val="1679"/>
                        </a:lnSpc>
                        <a:defRPr/>
                      </a:pPr>
                      <a:r>
                        <a:rPr lang="en-US" sz="1200" b="true">
                          <a:solidFill>
                            <a:srgbClr val="000000"/>
                          </a:solidFill>
                          <a:latin typeface="Now Bold"/>
                          <a:ea typeface="Now Bold"/>
                          <a:cs typeface="Now Bold"/>
                          <a:sym typeface="Now Bold"/>
                        </a:rPr>
                        <a:t>Risk</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b="true">
                          <a:solidFill>
                            <a:srgbClr val="000000"/>
                          </a:solidFill>
                          <a:latin typeface="Now Bold"/>
                          <a:ea typeface="Now Bold"/>
                          <a:cs typeface="Now Bold"/>
                          <a:sym typeface="Now Bold"/>
                        </a:rPr>
                        <a:t>Impact</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b="true">
                          <a:solidFill>
                            <a:srgbClr val="000000"/>
                          </a:solidFill>
                          <a:latin typeface="Now Bold"/>
                          <a:ea typeface="Now Bold"/>
                          <a:cs typeface="Now Bold"/>
                          <a:sym typeface="Now Bold"/>
                        </a:rPr>
                        <a:t>Probability</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b="true">
                          <a:solidFill>
                            <a:srgbClr val="000000"/>
                          </a:solidFill>
                          <a:latin typeface="Now Bold"/>
                          <a:ea typeface="Now Bold"/>
                          <a:cs typeface="Now Bold"/>
                          <a:sym typeface="Now Bold"/>
                        </a:rPr>
                        <a:t>Mitigation Strategy</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27049">
                <a:tc>
                  <a:txBody>
                    <a:bodyPr anchor="t" rtlCol="false"/>
                    <a:lstStyle/>
                    <a:p>
                      <a:pPr algn="ctr">
                        <a:lnSpc>
                          <a:spcPts val="1679"/>
                        </a:lnSpc>
                        <a:defRPr/>
                      </a:pPr>
                      <a:r>
                        <a:rPr lang="en-US" sz="1200">
                          <a:solidFill>
                            <a:srgbClr val="000000"/>
                          </a:solidFill>
                          <a:latin typeface="Now"/>
                          <a:ea typeface="Now"/>
                          <a:cs typeface="Now"/>
                          <a:sym typeface="Now"/>
                        </a:rPr>
                        <a:t>NBA API limitations or changes</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Now"/>
                          <a:ea typeface="Now"/>
                          <a:cs typeface="Now"/>
                          <a:sym typeface="Now"/>
                        </a:rPr>
                        <a:t>High</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Now"/>
                          <a:ea typeface="Now"/>
                          <a:cs typeface="Now"/>
                          <a:sym typeface="Now"/>
                        </a:rPr>
                        <a:t>Medium</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Now"/>
                          <a:ea typeface="Now"/>
                          <a:cs typeface="Now"/>
                          <a:sym typeface="Now"/>
                        </a:rPr>
                        <a:t>Implement backup data sources, create API response caching</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27049">
                <a:tc>
                  <a:txBody>
                    <a:bodyPr anchor="t" rtlCol="false"/>
                    <a:lstStyle/>
                    <a:p>
                      <a:pPr algn="ctr">
                        <a:lnSpc>
                          <a:spcPts val="1679"/>
                        </a:lnSpc>
                        <a:defRPr/>
                      </a:pPr>
                      <a:r>
                        <a:rPr lang="en-US" sz="1200">
                          <a:solidFill>
                            <a:srgbClr val="000000"/>
                          </a:solidFill>
                          <a:latin typeface="Now"/>
                          <a:ea typeface="Now"/>
                          <a:cs typeface="Now"/>
                          <a:sym typeface="Now"/>
                        </a:rPr>
                        <a:t>Insufficient prediction accuracy</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Now"/>
                          <a:ea typeface="Now"/>
                          <a:cs typeface="Now"/>
                          <a:sym typeface="Now"/>
                        </a:rPr>
                        <a:t>High</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Now"/>
                          <a:ea typeface="Now"/>
                          <a:cs typeface="Now"/>
                          <a:sym typeface="Now"/>
                        </a:rPr>
                        <a:t>Medium</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Now"/>
                          <a:ea typeface="Now"/>
                          <a:cs typeface="Now"/>
                          <a:sym typeface="Now"/>
                        </a:rPr>
                        <a:t>Start with simpler subproblems, establish baseline metrics early</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27049">
                <a:tc>
                  <a:txBody>
                    <a:bodyPr anchor="t" rtlCol="false"/>
                    <a:lstStyle/>
                    <a:p>
                      <a:pPr algn="ctr">
                        <a:lnSpc>
                          <a:spcPts val="1679"/>
                        </a:lnSpc>
                        <a:defRPr/>
                      </a:pPr>
                      <a:r>
                        <a:rPr lang="en-US" sz="1200">
                          <a:solidFill>
                            <a:srgbClr val="000000"/>
                          </a:solidFill>
                          <a:latin typeface="Now"/>
                          <a:ea typeface="Now"/>
                          <a:cs typeface="Now"/>
                          <a:sym typeface="Now"/>
                        </a:rPr>
                        <a:t>Data Quality Issues</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Now"/>
                          <a:ea typeface="Now"/>
                          <a:cs typeface="Now"/>
                          <a:sym typeface="Now"/>
                        </a:rPr>
                        <a:t>Medium</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Now"/>
                          <a:ea typeface="Now"/>
                          <a:cs typeface="Now"/>
                          <a:sym typeface="Now"/>
                        </a:rPr>
                        <a:t>High</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Now"/>
                          <a:ea typeface="Now"/>
                          <a:cs typeface="Now"/>
                          <a:sym typeface="Now"/>
                        </a:rPr>
                        <a:t>Implement thorough data validations checks</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27049">
                <a:tc>
                  <a:txBody>
                    <a:bodyPr anchor="t" rtlCol="false"/>
                    <a:lstStyle/>
                    <a:p>
                      <a:pPr algn="ctr">
                        <a:lnSpc>
                          <a:spcPts val="1679"/>
                        </a:lnSpc>
                        <a:defRPr/>
                      </a:pPr>
                      <a:r>
                        <a:rPr lang="en-US" sz="1200">
                          <a:solidFill>
                            <a:srgbClr val="000000"/>
                          </a:solidFill>
                          <a:latin typeface="Now"/>
                          <a:ea typeface="Now"/>
                          <a:cs typeface="Now"/>
                          <a:sym typeface="Now"/>
                        </a:rPr>
                        <a:t>Scope creep</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Now"/>
                          <a:ea typeface="Now"/>
                          <a:cs typeface="Now"/>
                          <a:sym typeface="Now"/>
                        </a:rPr>
                        <a:t>Medium</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Now"/>
                          <a:ea typeface="Now"/>
                          <a:cs typeface="Now"/>
                          <a:sym typeface="Now"/>
                        </a:rPr>
                        <a:t>Medium</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Now"/>
                          <a:ea typeface="Now"/>
                          <a:cs typeface="Now"/>
                          <a:sym typeface="Now"/>
                        </a:rPr>
                        <a:t>Maintain clear project boundaries, implement iterative deliverables</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27049">
                <a:tc>
                  <a:txBody>
                    <a:bodyPr anchor="t" rtlCol="false"/>
                    <a:lstStyle/>
                    <a:p>
                      <a:pPr algn="ctr">
                        <a:lnSpc>
                          <a:spcPts val="1679"/>
                        </a:lnSpc>
                        <a:defRPr/>
                      </a:pPr>
                      <a:r>
                        <a:rPr lang="en-US" sz="1200">
                          <a:solidFill>
                            <a:srgbClr val="000000"/>
                          </a:solidFill>
                          <a:latin typeface="Now"/>
                          <a:ea typeface="Now"/>
                          <a:cs typeface="Now"/>
                          <a:sym typeface="Now"/>
                        </a:rPr>
                        <a:t>Computing Resource Limitations</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Now"/>
                          <a:ea typeface="Now"/>
                          <a:cs typeface="Now"/>
                          <a:sym typeface="Now"/>
                        </a:rPr>
                        <a:t>Low</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Now"/>
                          <a:ea typeface="Now"/>
                          <a:cs typeface="Now"/>
                          <a:sym typeface="Now"/>
                        </a:rPr>
                        <a:t>Low</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Now"/>
                          <a:ea typeface="Now"/>
                          <a:cs typeface="Now"/>
                          <a:sym typeface="Now"/>
                        </a:rPr>
                        <a:t>Optimize high-computation processes, consider cloud resources</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5" id="5"/>
          <p:cNvSpPr txBox="true"/>
          <p:nvPr/>
        </p:nvSpPr>
        <p:spPr>
          <a:xfrm rot="0">
            <a:off x="756000" y="280497"/>
            <a:ext cx="1933823" cy="558575"/>
          </a:xfrm>
          <a:prstGeom prst="rect">
            <a:avLst/>
          </a:prstGeom>
        </p:spPr>
        <p:txBody>
          <a:bodyPr anchor="t" rtlCol="false" tIns="0" lIns="0" bIns="0" rIns="0">
            <a:spAutoFit/>
          </a:bodyPr>
          <a:lstStyle/>
          <a:p>
            <a:pPr algn="l">
              <a:lnSpc>
                <a:spcPts val="2287"/>
              </a:lnSpc>
              <a:spcBef>
                <a:spcPct val="0"/>
              </a:spcBef>
            </a:pPr>
            <a:r>
              <a:rPr lang="en-US" b="true" sz="1633">
                <a:solidFill>
                  <a:srgbClr val="233D74"/>
                </a:solidFill>
                <a:latin typeface="Libre Baskerville Bold"/>
                <a:ea typeface="Libre Baskerville Bold"/>
                <a:cs typeface="Libre Baskerville Bold"/>
                <a:sym typeface="Libre Baskerville Bold"/>
              </a:rPr>
              <a:t>NBA Prediction System</a:t>
            </a:r>
          </a:p>
        </p:txBody>
      </p:sp>
      <p:sp>
        <p:nvSpPr>
          <p:cNvPr name="TextBox 6" id="6"/>
          <p:cNvSpPr txBox="true"/>
          <p:nvPr/>
        </p:nvSpPr>
        <p:spPr>
          <a:xfrm rot="0">
            <a:off x="2983298" y="411195"/>
            <a:ext cx="4158592" cy="344805"/>
          </a:xfrm>
          <a:prstGeom prst="rect">
            <a:avLst/>
          </a:prstGeom>
        </p:spPr>
        <p:txBody>
          <a:bodyPr anchor="t" rtlCol="false" tIns="0" lIns="0" bIns="0" rIns="0">
            <a:spAutoFit/>
          </a:bodyPr>
          <a:lstStyle/>
          <a:p>
            <a:pPr algn="ctr">
              <a:lnSpc>
                <a:spcPts val="2640"/>
              </a:lnSpc>
            </a:pPr>
            <a:r>
              <a:rPr lang="en-US" b="true" sz="2400">
                <a:solidFill>
                  <a:srgbClr val="233D74"/>
                </a:solidFill>
                <a:latin typeface="Now Bold"/>
                <a:ea typeface="Now Bold"/>
                <a:cs typeface="Now Bold"/>
                <a:sym typeface="Now Bold"/>
              </a:rPr>
              <a:t>Executive Summary</a:t>
            </a:r>
          </a:p>
        </p:txBody>
      </p:sp>
      <p:sp>
        <p:nvSpPr>
          <p:cNvPr name="TextBox 7" id="7"/>
          <p:cNvSpPr txBox="true"/>
          <p:nvPr/>
        </p:nvSpPr>
        <p:spPr>
          <a:xfrm rot="0">
            <a:off x="434222" y="1224923"/>
            <a:ext cx="3345778" cy="229870"/>
          </a:xfrm>
          <a:prstGeom prst="rect">
            <a:avLst/>
          </a:prstGeom>
        </p:spPr>
        <p:txBody>
          <a:bodyPr anchor="t" rtlCol="false" tIns="0" lIns="0" bIns="0" rIns="0">
            <a:spAutoFit/>
          </a:bodyPr>
          <a:lstStyle/>
          <a:p>
            <a:pPr algn="l">
              <a:lnSpc>
                <a:spcPts val="1760"/>
              </a:lnSpc>
            </a:pPr>
            <a:r>
              <a:rPr lang="en-US" sz="1600" b="true">
                <a:solidFill>
                  <a:srgbClr val="395BA1"/>
                </a:solidFill>
                <a:latin typeface="Now Bold"/>
                <a:ea typeface="Now Bold"/>
                <a:cs typeface="Now Bold"/>
                <a:sym typeface="Now Bold"/>
              </a:rPr>
              <a:t>Risk Assessment</a:t>
            </a:r>
          </a:p>
        </p:txBody>
      </p:sp>
      <p:sp>
        <p:nvSpPr>
          <p:cNvPr name="TextBox 8" id="8"/>
          <p:cNvSpPr txBox="true"/>
          <p:nvPr/>
        </p:nvSpPr>
        <p:spPr>
          <a:xfrm rot="0">
            <a:off x="434222" y="6276891"/>
            <a:ext cx="3345778" cy="229870"/>
          </a:xfrm>
          <a:prstGeom prst="rect">
            <a:avLst/>
          </a:prstGeom>
        </p:spPr>
        <p:txBody>
          <a:bodyPr anchor="t" rtlCol="false" tIns="0" lIns="0" bIns="0" rIns="0">
            <a:spAutoFit/>
          </a:bodyPr>
          <a:lstStyle/>
          <a:p>
            <a:pPr algn="l">
              <a:lnSpc>
                <a:spcPts val="1760"/>
              </a:lnSpc>
            </a:pPr>
            <a:r>
              <a:rPr lang="en-US" sz="1600" b="true">
                <a:solidFill>
                  <a:srgbClr val="395BA1"/>
                </a:solidFill>
                <a:latin typeface="Now Bold"/>
                <a:ea typeface="Now Bold"/>
                <a:cs typeface="Now Bold"/>
                <a:sym typeface="Now Bold"/>
              </a:rPr>
              <a:t>Quality Assurance Plan</a:t>
            </a:r>
          </a:p>
        </p:txBody>
      </p:sp>
      <p:sp>
        <p:nvSpPr>
          <p:cNvPr name="TextBox 9" id="9"/>
          <p:cNvSpPr txBox="true"/>
          <p:nvPr/>
        </p:nvSpPr>
        <p:spPr>
          <a:xfrm rot="0">
            <a:off x="576630" y="6539536"/>
            <a:ext cx="6406740" cy="2293620"/>
          </a:xfrm>
          <a:prstGeom prst="rect">
            <a:avLst/>
          </a:prstGeom>
        </p:spPr>
        <p:txBody>
          <a:bodyPr anchor="t" rtlCol="false" tIns="0" lIns="0" bIns="0" rIns="0">
            <a:spAutoFit/>
          </a:bodyPr>
          <a:lstStyle/>
          <a:p>
            <a:pPr algn="l">
              <a:lnSpc>
                <a:spcPts val="1679"/>
              </a:lnSpc>
            </a:pPr>
            <a:r>
              <a:rPr lang="en-US" sz="1200" b="true">
                <a:solidFill>
                  <a:srgbClr val="000000"/>
                </a:solidFill>
                <a:latin typeface="Libre Baskerville Bold"/>
                <a:ea typeface="Libre Baskerville Bold"/>
                <a:cs typeface="Libre Baskerville Bold"/>
                <a:sym typeface="Libre Baskerville Bold"/>
              </a:rPr>
              <a:t>Testing Strategy</a:t>
            </a:r>
          </a:p>
          <a:p>
            <a:pPr algn="l" marL="259080" indent="-129540" lvl="1">
              <a:lnSpc>
                <a:spcPts val="1679"/>
              </a:lnSpc>
              <a:buFont typeface="Arial"/>
              <a:buChar char="•"/>
            </a:pPr>
            <a:r>
              <a:rPr lang="en-US" sz="1200">
                <a:solidFill>
                  <a:srgbClr val="000000"/>
                </a:solidFill>
                <a:latin typeface="Libre Baskerville"/>
                <a:ea typeface="Libre Baskerville"/>
                <a:cs typeface="Libre Baskerville"/>
                <a:sym typeface="Libre Baskerville"/>
              </a:rPr>
              <a:t>Unit Tests for all data processing functions</a:t>
            </a:r>
          </a:p>
          <a:p>
            <a:pPr algn="l" marL="259080" indent="-129540" lvl="1">
              <a:lnSpc>
                <a:spcPts val="1679"/>
              </a:lnSpc>
              <a:buFont typeface="Arial"/>
              <a:buChar char="•"/>
            </a:pPr>
            <a:r>
              <a:rPr lang="en-US" sz="1200">
                <a:solidFill>
                  <a:srgbClr val="000000"/>
                </a:solidFill>
                <a:latin typeface="Libre Baskerville"/>
                <a:ea typeface="Libre Baskerville"/>
                <a:cs typeface="Libre Baskerville"/>
                <a:sym typeface="Libre Baskerville"/>
              </a:rPr>
              <a:t>Integration tests for completed pipeline</a:t>
            </a:r>
          </a:p>
          <a:p>
            <a:pPr algn="l" marL="259080" indent="-129540" lvl="1">
              <a:lnSpc>
                <a:spcPts val="1679"/>
              </a:lnSpc>
              <a:buFont typeface="Arial"/>
              <a:buChar char="•"/>
            </a:pPr>
            <a:r>
              <a:rPr lang="en-US" sz="1200">
                <a:solidFill>
                  <a:srgbClr val="000000"/>
                </a:solidFill>
                <a:latin typeface="Libre Baskerville"/>
                <a:ea typeface="Libre Baskerville"/>
                <a:cs typeface="Libre Baskerville"/>
                <a:sym typeface="Libre Baskerville"/>
              </a:rPr>
              <a:t>Backtesting framework for model evaluation</a:t>
            </a:r>
          </a:p>
          <a:p>
            <a:pPr algn="l" marL="259080" indent="-129540" lvl="1">
              <a:lnSpc>
                <a:spcPts val="1679"/>
              </a:lnSpc>
              <a:buFont typeface="Arial"/>
              <a:buChar char="•"/>
            </a:pPr>
            <a:r>
              <a:rPr lang="en-US" sz="1200">
                <a:solidFill>
                  <a:srgbClr val="000000"/>
                </a:solidFill>
                <a:latin typeface="Libre Baskerville"/>
                <a:ea typeface="Libre Baskerville"/>
                <a:cs typeface="Libre Baskerville"/>
                <a:sym typeface="Libre Baskerville"/>
              </a:rPr>
              <a:t>Model validation against historical seasons</a:t>
            </a:r>
          </a:p>
          <a:p>
            <a:pPr algn="l">
              <a:lnSpc>
                <a:spcPts val="1679"/>
              </a:lnSpc>
            </a:pPr>
            <a:r>
              <a:rPr lang="en-US" sz="1200" b="true">
                <a:solidFill>
                  <a:srgbClr val="000000"/>
                </a:solidFill>
                <a:latin typeface="Libre Baskerville Bold"/>
                <a:ea typeface="Libre Baskerville Bold"/>
                <a:cs typeface="Libre Baskerville Bold"/>
                <a:sym typeface="Libre Baskerville Bold"/>
              </a:rPr>
              <a:t>Documentation Requirements</a:t>
            </a:r>
          </a:p>
          <a:p>
            <a:pPr algn="l" marL="259080" indent="-129540" lvl="1">
              <a:lnSpc>
                <a:spcPts val="1679"/>
              </a:lnSpc>
              <a:buFont typeface="Arial"/>
              <a:buChar char="•"/>
            </a:pPr>
            <a:r>
              <a:rPr lang="en-US" sz="1200">
                <a:solidFill>
                  <a:srgbClr val="000000"/>
                </a:solidFill>
                <a:latin typeface="Libre Baskerville"/>
                <a:ea typeface="Libre Baskerville"/>
                <a:cs typeface="Libre Baskerville"/>
                <a:sym typeface="Libre Baskerville"/>
              </a:rPr>
              <a:t>API documentation for all models &amp; functions</a:t>
            </a:r>
          </a:p>
          <a:p>
            <a:pPr algn="l" marL="259080" indent="-129540" lvl="1">
              <a:lnSpc>
                <a:spcPts val="1679"/>
              </a:lnSpc>
              <a:buFont typeface="Arial"/>
              <a:buChar char="•"/>
            </a:pPr>
            <a:r>
              <a:rPr lang="en-US" sz="1200">
                <a:solidFill>
                  <a:srgbClr val="000000"/>
                </a:solidFill>
                <a:latin typeface="Libre Baskerville"/>
                <a:ea typeface="Libre Baskerville"/>
                <a:cs typeface="Libre Baskerville"/>
                <a:sym typeface="Libre Baskerville"/>
              </a:rPr>
              <a:t>Data dictionary for all collected &amp; generated features</a:t>
            </a:r>
          </a:p>
          <a:p>
            <a:pPr algn="l" marL="259080" indent="-129540" lvl="1">
              <a:lnSpc>
                <a:spcPts val="1679"/>
              </a:lnSpc>
              <a:buFont typeface="Arial"/>
              <a:buChar char="•"/>
            </a:pPr>
            <a:r>
              <a:rPr lang="en-US" sz="1200">
                <a:solidFill>
                  <a:srgbClr val="000000"/>
                </a:solidFill>
                <a:latin typeface="Libre Baskerville"/>
                <a:ea typeface="Libre Baskerville"/>
                <a:cs typeface="Libre Baskerville"/>
                <a:sym typeface="Libre Baskerville"/>
              </a:rPr>
              <a:t>Model documentation including training methodology &amp; evaluation</a:t>
            </a:r>
          </a:p>
          <a:p>
            <a:pPr algn="l" marL="259080" indent="-129540" lvl="1">
              <a:lnSpc>
                <a:spcPts val="1679"/>
              </a:lnSpc>
              <a:buFont typeface="Arial"/>
              <a:buChar char="•"/>
            </a:pPr>
            <a:r>
              <a:rPr lang="en-US" sz="1200">
                <a:solidFill>
                  <a:srgbClr val="000000"/>
                </a:solidFill>
                <a:latin typeface="Libre Baskerville"/>
                <a:ea typeface="Libre Baskerville"/>
                <a:cs typeface="Libre Baskerville"/>
                <a:sym typeface="Libre Baskerville"/>
              </a:rPr>
              <a:t>User guide for running prediction generation</a:t>
            </a:r>
          </a:p>
          <a:p>
            <a:pPr algn="l" marL="259080" indent="-129540" lvl="1">
              <a:lnSpc>
                <a:spcPts val="1679"/>
              </a:lnSpc>
              <a:buFont typeface="Arial"/>
              <a:buChar char="•"/>
            </a:pPr>
            <a:r>
              <a:rPr lang="en-US" sz="1200">
                <a:solidFill>
                  <a:srgbClr val="000000"/>
                </a:solidFill>
                <a:latin typeface="Libre Baskerville"/>
                <a:ea typeface="Libre Baskerville"/>
                <a:cs typeface="Libre Baskerville"/>
                <a:sym typeface="Libre Baskerville"/>
              </a:rPr>
              <a:t>Development journal capturing decisions &amp; learning</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10800000">
            <a:off x="-363169" y="1086529"/>
            <a:ext cx="8286338" cy="0"/>
          </a:xfrm>
          <a:prstGeom prst="line">
            <a:avLst/>
          </a:prstGeom>
          <a:ln cap="flat" w="9525">
            <a:solidFill>
              <a:srgbClr val="000000"/>
            </a:solidFill>
            <a:prstDash val="solid"/>
            <a:headEnd type="none" len="sm" w="sm"/>
            <a:tailEnd type="none" len="sm" w="sm"/>
          </a:ln>
        </p:spPr>
      </p:sp>
      <p:sp>
        <p:nvSpPr>
          <p:cNvPr name="AutoShape 3" id="3"/>
          <p:cNvSpPr/>
          <p:nvPr/>
        </p:nvSpPr>
        <p:spPr>
          <a:xfrm rot="-5400000">
            <a:off x="1840621" y="101015"/>
            <a:ext cx="1971029" cy="0"/>
          </a:xfrm>
          <a:prstGeom prst="line">
            <a:avLst/>
          </a:prstGeom>
          <a:ln cap="flat" w="9525">
            <a:solidFill>
              <a:srgbClr val="000000"/>
            </a:solidFill>
            <a:prstDash val="solid"/>
            <a:headEnd type="none" len="sm" w="sm"/>
            <a:tailEnd type="none" len="sm" w="sm"/>
          </a:ln>
        </p:spPr>
      </p:sp>
      <p:sp>
        <p:nvSpPr>
          <p:cNvPr name="TextBox 4" id="4"/>
          <p:cNvSpPr txBox="true"/>
          <p:nvPr/>
        </p:nvSpPr>
        <p:spPr>
          <a:xfrm rot="0">
            <a:off x="756000" y="280497"/>
            <a:ext cx="1933823" cy="558575"/>
          </a:xfrm>
          <a:prstGeom prst="rect">
            <a:avLst/>
          </a:prstGeom>
        </p:spPr>
        <p:txBody>
          <a:bodyPr anchor="t" rtlCol="false" tIns="0" lIns="0" bIns="0" rIns="0">
            <a:spAutoFit/>
          </a:bodyPr>
          <a:lstStyle/>
          <a:p>
            <a:pPr algn="l">
              <a:lnSpc>
                <a:spcPts val="2287"/>
              </a:lnSpc>
              <a:spcBef>
                <a:spcPct val="0"/>
              </a:spcBef>
            </a:pPr>
            <a:r>
              <a:rPr lang="en-US" b="true" sz="1633">
                <a:solidFill>
                  <a:srgbClr val="233D74"/>
                </a:solidFill>
                <a:latin typeface="Libre Baskerville Bold"/>
                <a:ea typeface="Libre Baskerville Bold"/>
                <a:cs typeface="Libre Baskerville Bold"/>
                <a:sym typeface="Libre Baskerville Bold"/>
              </a:rPr>
              <a:t>NBA Prediction System</a:t>
            </a:r>
          </a:p>
        </p:txBody>
      </p:sp>
      <p:sp>
        <p:nvSpPr>
          <p:cNvPr name="TextBox 5" id="5"/>
          <p:cNvSpPr txBox="true"/>
          <p:nvPr/>
        </p:nvSpPr>
        <p:spPr>
          <a:xfrm rot="0">
            <a:off x="2983298" y="411195"/>
            <a:ext cx="4158592" cy="344805"/>
          </a:xfrm>
          <a:prstGeom prst="rect">
            <a:avLst/>
          </a:prstGeom>
        </p:spPr>
        <p:txBody>
          <a:bodyPr anchor="t" rtlCol="false" tIns="0" lIns="0" bIns="0" rIns="0">
            <a:spAutoFit/>
          </a:bodyPr>
          <a:lstStyle/>
          <a:p>
            <a:pPr algn="ctr">
              <a:lnSpc>
                <a:spcPts val="2640"/>
              </a:lnSpc>
            </a:pPr>
            <a:r>
              <a:rPr lang="en-US" b="true" sz="2400">
                <a:solidFill>
                  <a:srgbClr val="233D74"/>
                </a:solidFill>
                <a:latin typeface="Now Bold"/>
                <a:ea typeface="Now Bold"/>
                <a:cs typeface="Now Bold"/>
                <a:sym typeface="Now Bold"/>
              </a:rPr>
              <a:t>Executive Summary</a:t>
            </a:r>
          </a:p>
        </p:txBody>
      </p:sp>
      <p:sp>
        <p:nvSpPr>
          <p:cNvPr name="TextBox 6" id="6"/>
          <p:cNvSpPr txBox="true"/>
          <p:nvPr/>
        </p:nvSpPr>
        <p:spPr>
          <a:xfrm rot="0">
            <a:off x="434222" y="1224923"/>
            <a:ext cx="3345778" cy="229870"/>
          </a:xfrm>
          <a:prstGeom prst="rect">
            <a:avLst/>
          </a:prstGeom>
        </p:spPr>
        <p:txBody>
          <a:bodyPr anchor="t" rtlCol="false" tIns="0" lIns="0" bIns="0" rIns="0">
            <a:spAutoFit/>
          </a:bodyPr>
          <a:lstStyle/>
          <a:p>
            <a:pPr algn="l">
              <a:lnSpc>
                <a:spcPts val="1760"/>
              </a:lnSpc>
            </a:pPr>
            <a:r>
              <a:rPr lang="en-US" sz="1600" b="true">
                <a:solidFill>
                  <a:srgbClr val="395BA1"/>
                </a:solidFill>
                <a:latin typeface="Now Bold"/>
                <a:ea typeface="Now Bold"/>
                <a:cs typeface="Now Bold"/>
                <a:sym typeface="Now Bold"/>
              </a:rPr>
              <a:t>Deliverables</a:t>
            </a:r>
          </a:p>
        </p:txBody>
      </p:sp>
      <p:sp>
        <p:nvSpPr>
          <p:cNvPr name="TextBox 7" id="7"/>
          <p:cNvSpPr txBox="true"/>
          <p:nvPr/>
        </p:nvSpPr>
        <p:spPr>
          <a:xfrm rot="0">
            <a:off x="576630" y="1487568"/>
            <a:ext cx="6406740" cy="2712720"/>
          </a:xfrm>
          <a:prstGeom prst="rect">
            <a:avLst/>
          </a:prstGeom>
        </p:spPr>
        <p:txBody>
          <a:bodyPr anchor="t" rtlCol="false" tIns="0" lIns="0" bIns="0" rIns="0">
            <a:spAutoFit/>
          </a:bodyPr>
          <a:lstStyle/>
          <a:p>
            <a:pPr algn="l">
              <a:lnSpc>
                <a:spcPts val="1679"/>
              </a:lnSpc>
            </a:pPr>
            <a:r>
              <a:rPr lang="en-US" sz="1200" b="true">
                <a:solidFill>
                  <a:srgbClr val="000000"/>
                </a:solidFill>
                <a:latin typeface="Libre Baskerville Bold"/>
                <a:ea typeface="Libre Baskerville Bold"/>
                <a:cs typeface="Libre Baskerville Bold"/>
                <a:sym typeface="Libre Baskerville Bold"/>
              </a:rPr>
              <a:t>Final Project Artifacts:</a:t>
            </a:r>
          </a:p>
          <a:p>
            <a:pPr algn="l" marL="259080" indent="-129540" lvl="1">
              <a:lnSpc>
                <a:spcPts val="1679"/>
              </a:lnSpc>
              <a:buAutoNum type="arabicPeriod" startAt="1"/>
            </a:pPr>
            <a:r>
              <a:rPr lang="en-US" sz="1200">
                <a:solidFill>
                  <a:srgbClr val="000000"/>
                </a:solidFill>
                <a:latin typeface="Libre Baskerville"/>
                <a:ea typeface="Libre Baskerville"/>
                <a:cs typeface="Libre Baskerville"/>
                <a:sym typeface="Libre Baskerville"/>
              </a:rPr>
              <a:t>Source code repository with complete implementation</a:t>
            </a:r>
          </a:p>
          <a:p>
            <a:pPr algn="l" marL="259080" indent="-129540" lvl="1">
              <a:lnSpc>
                <a:spcPts val="1679"/>
              </a:lnSpc>
              <a:buAutoNum type="arabicPeriod" startAt="1"/>
            </a:pPr>
            <a:r>
              <a:rPr lang="en-US" sz="1200">
                <a:solidFill>
                  <a:srgbClr val="000000"/>
                </a:solidFill>
                <a:latin typeface="Libre Baskerville"/>
                <a:ea typeface="Libre Baskerville"/>
                <a:cs typeface="Libre Baskerville"/>
                <a:sym typeface="Libre Baskerville"/>
              </a:rPr>
              <a:t>Comprehensive documentation set</a:t>
            </a:r>
          </a:p>
          <a:p>
            <a:pPr algn="l" marL="259080" indent="-129540" lvl="1">
              <a:lnSpc>
                <a:spcPts val="1679"/>
              </a:lnSpc>
              <a:buAutoNum type="arabicPeriod" startAt="1"/>
            </a:pPr>
            <a:r>
              <a:rPr lang="en-US" sz="1200">
                <a:solidFill>
                  <a:srgbClr val="000000"/>
                </a:solidFill>
                <a:latin typeface="Libre Baskerville"/>
                <a:ea typeface="Libre Baskerville"/>
                <a:cs typeface="Libre Baskerville"/>
                <a:sym typeface="Libre Baskerville"/>
              </a:rPr>
              <a:t>Trained prediction models with validation results</a:t>
            </a:r>
          </a:p>
          <a:p>
            <a:pPr algn="l" marL="259080" indent="-129540" lvl="1">
              <a:lnSpc>
                <a:spcPts val="1679"/>
              </a:lnSpc>
              <a:buAutoNum type="arabicPeriod" startAt="1"/>
            </a:pPr>
            <a:r>
              <a:rPr lang="en-US" sz="1200">
                <a:solidFill>
                  <a:srgbClr val="000000"/>
                </a:solidFill>
                <a:latin typeface="Libre Baskerville"/>
                <a:ea typeface="Libre Baskerville"/>
                <a:cs typeface="Libre Baskerville"/>
                <a:sym typeface="Libre Baskerville"/>
              </a:rPr>
              <a:t>Sample prediction outputs</a:t>
            </a:r>
          </a:p>
          <a:p>
            <a:pPr algn="l" marL="259080" indent="-129540" lvl="1">
              <a:lnSpc>
                <a:spcPts val="1679"/>
              </a:lnSpc>
              <a:buAutoNum type="arabicPeriod" startAt="1"/>
            </a:pPr>
            <a:r>
              <a:rPr lang="en-US" sz="1200">
                <a:solidFill>
                  <a:srgbClr val="000000"/>
                </a:solidFill>
                <a:latin typeface="Libre Baskerville"/>
                <a:ea typeface="Libre Baskerville"/>
                <a:cs typeface="Libre Baskerville"/>
                <a:sym typeface="Libre Baskerville"/>
              </a:rPr>
              <a:t>Project presentation materials</a:t>
            </a:r>
          </a:p>
          <a:p>
            <a:pPr algn="l">
              <a:lnSpc>
                <a:spcPts val="1679"/>
              </a:lnSpc>
            </a:pPr>
          </a:p>
          <a:p>
            <a:pPr algn="l">
              <a:lnSpc>
                <a:spcPts val="1679"/>
              </a:lnSpc>
            </a:pPr>
            <a:r>
              <a:rPr lang="en-US" sz="1200" b="true">
                <a:solidFill>
                  <a:srgbClr val="000000"/>
                </a:solidFill>
                <a:latin typeface="Libre Baskerville Bold"/>
                <a:ea typeface="Libre Baskerville Bold"/>
                <a:cs typeface="Libre Baskerville Bold"/>
                <a:sym typeface="Libre Baskerville Bold"/>
              </a:rPr>
              <a:t>Documentation Set:</a:t>
            </a:r>
          </a:p>
          <a:p>
            <a:pPr algn="l" marL="259080" indent="-129540" lvl="1">
              <a:lnSpc>
                <a:spcPts val="1679"/>
              </a:lnSpc>
              <a:buAutoNum type="arabicPeriod" startAt="1"/>
            </a:pPr>
            <a:r>
              <a:rPr lang="en-US" sz="1200">
                <a:solidFill>
                  <a:srgbClr val="000000"/>
                </a:solidFill>
                <a:latin typeface="Libre Baskerville"/>
                <a:ea typeface="Libre Baskerville"/>
                <a:cs typeface="Libre Baskerville"/>
                <a:sym typeface="Libre Baskerville"/>
              </a:rPr>
              <a:t>Project README and setup instructions</a:t>
            </a:r>
          </a:p>
          <a:p>
            <a:pPr algn="l" marL="259080" indent="-129540" lvl="1">
              <a:lnSpc>
                <a:spcPts val="1679"/>
              </a:lnSpc>
              <a:buAutoNum type="arabicPeriod" startAt="1"/>
            </a:pPr>
            <a:r>
              <a:rPr lang="en-US" sz="1200">
                <a:solidFill>
                  <a:srgbClr val="000000"/>
                </a:solidFill>
                <a:latin typeface="Libre Baskerville"/>
                <a:ea typeface="Libre Baskerville"/>
                <a:cs typeface="Libre Baskerville"/>
                <a:sym typeface="Libre Baskerville"/>
              </a:rPr>
              <a:t>Technical design documentation</a:t>
            </a:r>
          </a:p>
          <a:p>
            <a:pPr algn="l" marL="259080" indent="-129540" lvl="1">
              <a:lnSpc>
                <a:spcPts val="1679"/>
              </a:lnSpc>
              <a:buAutoNum type="arabicPeriod" startAt="1"/>
            </a:pPr>
            <a:r>
              <a:rPr lang="en-US" sz="1200">
                <a:solidFill>
                  <a:srgbClr val="000000"/>
                </a:solidFill>
                <a:latin typeface="Libre Baskerville"/>
                <a:ea typeface="Libre Baskerville"/>
                <a:cs typeface="Libre Baskerville"/>
                <a:sym typeface="Libre Baskerville"/>
              </a:rPr>
              <a:t>Data dictionary and feature explanations</a:t>
            </a:r>
          </a:p>
          <a:p>
            <a:pPr algn="l" marL="259080" indent="-129540" lvl="1">
              <a:lnSpc>
                <a:spcPts val="1679"/>
              </a:lnSpc>
              <a:buAutoNum type="arabicPeriod" startAt="1"/>
            </a:pPr>
            <a:r>
              <a:rPr lang="en-US" sz="1200">
                <a:solidFill>
                  <a:srgbClr val="000000"/>
                </a:solidFill>
                <a:latin typeface="Libre Baskerville"/>
                <a:ea typeface="Libre Baskerville"/>
                <a:cs typeface="Libre Baskerville"/>
                <a:sym typeface="Libre Baskerville"/>
              </a:rPr>
              <a:t>Model performance analysis</a:t>
            </a:r>
          </a:p>
          <a:p>
            <a:pPr algn="l" marL="259080" indent="-129540" lvl="1">
              <a:lnSpc>
                <a:spcPts val="1679"/>
              </a:lnSpc>
              <a:buAutoNum type="arabicPeriod" startAt="1"/>
            </a:pPr>
            <a:r>
              <a:rPr lang="en-US" sz="1200">
                <a:solidFill>
                  <a:srgbClr val="000000"/>
                </a:solidFill>
                <a:latin typeface="Libre Baskerville"/>
                <a:ea typeface="Libre Baskerville"/>
                <a:cs typeface="Libre Baskerville"/>
                <a:sym typeface="Libre Baskerville"/>
              </a:rPr>
              <a:t>User guide for system operations</a:t>
            </a:r>
          </a:p>
        </p:txBody>
      </p:sp>
      <p:sp>
        <p:nvSpPr>
          <p:cNvPr name="TextBox 8" id="8"/>
          <p:cNvSpPr txBox="true"/>
          <p:nvPr/>
        </p:nvSpPr>
        <p:spPr>
          <a:xfrm rot="0">
            <a:off x="434222" y="4333638"/>
            <a:ext cx="3345778" cy="229870"/>
          </a:xfrm>
          <a:prstGeom prst="rect">
            <a:avLst/>
          </a:prstGeom>
        </p:spPr>
        <p:txBody>
          <a:bodyPr anchor="t" rtlCol="false" tIns="0" lIns="0" bIns="0" rIns="0">
            <a:spAutoFit/>
          </a:bodyPr>
          <a:lstStyle/>
          <a:p>
            <a:pPr algn="l">
              <a:lnSpc>
                <a:spcPts val="1760"/>
              </a:lnSpc>
            </a:pPr>
            <a:r>
              <a:rPr lang="en-US" sz="1600" b="true">
                <a:solidFill>
                  <a:srgbClr val="395BA1"/>
                </a:solidFill>
                <a:latin typeface="Now Bold"/>
                <a:ea typeface="Now Bold"/>
                <a:cs typeface="Now Bold"/>
                <a:sym typeface="Now Bold"/>
              </a:rPr>
              <a:t>Communication Plan</a:t>
            </a:r>
          </a:p>
        </p:txBody>
      </p:sp>
      <p:graphicFrame>
        <p:nvGraphicFramePr>
          <p:cNvPr name="Table 9" id="9"/>
          <p:cNvGraphicFramePr>
            <a:graphicFrameLocks noGrp="true"/>
          </p:cNvGraphicFramePr>
          <p:nvPr/>
        </p:nvGraphicFramePr>
        <p:xfrm>
          <a:off x="356936" y="4687333"/>
          <a:ext cx="6846128" cy="3674335"/>
        </p:xfrm>
        <a:graphic>
          <a:graphicData uri="http://schemas.openxmlformats.org/drawingml/2006/table">
            <a:tbl>
              <a:tblPr/>
              <a:tblGrid>
                <a:gridCol w="1560014"/>
                <a:gridCol w="2297948"/>
                <a:gridCol w="1175134"/>
                <a:gridCol w="1813032"/>
              </a:tblGrid>
              <a:tr h="763645">
                <a:tc>
                  <a:txBody>
                    <a:bodyPr anchor="t" rtlCol="false"/>
                    <a:lstStyle/>
                    <a:p>
                      <a:pPr algn="ctr">
                        <a:lnSpc>
                          <a:spcPts val="1679"/>
                        </a:lnSpc>
                        <a:defRPr/>
                      </a:pPr>
                      <a:r>
                        <a:rPr lang="en-US" sz="1200" b="true">
                          <a:solidFill>
                            <a:srgbClr val="000000"/>
                          </a:solidFill>
                          <a:latin typeface="Now Bold"/>
                          <a:ea typeface="Now Bold"/>
                          <a:cs typeface="Now Bold"/>
                          <a:sym typeface="Now Bold"/>
                        </a:rPr>
                        <a:t>Stakeholder</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b="true">
                          <a:solidFill>
                            <a:srgbClr val="000000"/>
                          </a:solidFill>
                          <a:latin typeface="Now Bold"/>
                          <a:ea typeface="Now Bold"/>
                          <a:cs typeface="Now Bold"/>
                          <a:sym typeface="Now Bold"/>
                        </a:rPr>
                        <a:t>Information Needs</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b="true">
                          <a:solidFill>
                            <a:srgbClr val="000000"/>
                          </a:solidFill>
                          <a:latin typeface="Now Bold"/>
                          <a:ea typeface="Now Bold"/>
                          <a:cs typeface="Now Bold"/>
                          <a:sym typeface="Now Bold"/>
                        </a:rPr>
                        <a:t>Frequency</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b="true">
                          <a:solidFill>
                            <a:srgbClr val="000000"/>
                          </a:solidFill>
                          <a:latin typeface="Now Bold"/>
                          <a:ea typeface="Now Bold"/>
                          <a:cs typeface="Now Bold"/>
                          <a:sym typeface="Now Bold"/>
                        </a:rPr>
                        <a:t>Method</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27673">
                <a:tc>
                  <a:txBody>
                    <a:bodyPr anchor="t" rtlCol="false"/>
                    <a:lstStyle/>
                    <a:p>
                      <a:pPr algn="ctr">
                        <a:lnSpc>
                          <a:spcPts val="1679"/>
                        </a:lnSpc>
                        <a:defRPr/>
                      </a:pPr>
                      <a:r>
                        <a:rPr lang="en-US" sz="1200">
                          <a:solidFill>
                            <a:srgbClr val="000000"/>
                          </a:solidFill>
                          <a:latin typeface="Now"/>
                          <a:ea typeface="Now"/>
                          <a:cs typeface="Now"/>
                          <a:sym typeface="Now"/>
                        </a:rPr>
                        <a:t>Project sponsor</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Now"/>
                          <a:ea typeface="Now"/>
                          <a:cs typeface="Now"/>
                          <a:sym typeface="Now"/>
                        </a:rPr>
                        <a:t>Progress Updates, key decisions</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Now"/>
                          <a:ea typeface="Now"/>
                          <a:cs typeface="Now"/>
                          <a:sym typeface="Now"/>
                        </a:rPr>
                        <a:t>Bi-weekly</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Now"/>
                          <a:ea typeface="Now"/>
                          <a:cs typeface="Now"/>
                          <a:sym typeface="Now"/>
                        </a:rPr>
                        <a:t>Status Report</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27673">
                <a:tc>
                  <a:txBody>
                    <a:bodyPr anchor="t" rtlCol="false"/>
                    <a:lstStyle/>
                    <a:p>
                      <a:pPr algn="ctr">
                        <a:lnSpc>
                          <a:spcPts val="1679"/>
                        </a:lnSpc>
                        <a:defRPr/>
                      </a:pPr>
                      <a:r>
                        <a:rPr lang="en-US" sz="1200">
                          <a:solidFill>
                            <a:srgbClr val="000000"/>
                          </a:solidFill>
                          <a:latin typeface="Now"/>
                          <a:ea typeface="Now"/>
                          <a:cs typeface="Now"/>
                          <a:sym typeface="Now"/>
                        </a:rPr>
                        <a:t>Technical team</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Now"/>
                          <a:ea typeface="Now"/>
                          <a:cs typeface="Now"/>
                          <a:sym typeface="Now"/>
                        </a:rPr>
                        <a:t>Technical decisions, implementation details</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Now"/>
                          <a:ea typeface="Now"/>
                          <a:cs typeface="Now"/>
                          <a:sym typeface="Now"/>
                        </a:rPr>
                        <a:t>Weekly</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Now"/>
                          <a:ea typeface="Now"/>
                          <a:cs typeface="Now"/>
                          <a:sym typeface="Now"/>
                        </a:rPr>
                        <a:t>Code reviews, technical notes</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27673">
                <a:tc>
                  <a:txBody>
                    <a:bodyPr anchor="t" rtlCol="false"/>
                    <a:lstStyle/>
                    <a:p>
                      <a:pPr algn="ctr">
                        <a:lnSpc>
                          <a:spcPts val="1679"/>
                        </a:lnSpc>
                        <a:defRPr/>
                      </a:pPr>
                      <a:r>
                        <a:rPr lang="en-US" sz="1200">
                          <a:solidFill>
                            <a:srgbClr val="000000"/>
                          </a:solidFill>
                          <a:latin typeface="Now"/>
                          <a:ea typeface="Now"/>
                          <a:cs typeface="Now"/>
                          <a:sym typeface="Now"/>
                        </a:rPr>
                        <a:t>End Users</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Now"/>
                          <a:ea typeface="Now"/>
                          <a:cs typeface="Now"/>
                          <a:sym typeface="Now"/>
                        </a:rPr>
                        <a:t>System capabilities, interpretation guide</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Now"/>
                          <a:ea typeface="Now"/>
                          <a:cs typeface="Now"/>
                          <a:sym typeface="Now"/>
                        </a:rPr>
                        <a:t>Key-milestones</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Now"/>
                          <a:ea typeface="Now"/>
                          <a:cs typeface="Now"/>
                          <a:sym typeface="Now"/>
                        </a:rPr>
                        <a:t>User documentation</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27673">
                <a:tc>
                  <a:txBody>
                    <a:bodyPr anchor="t" rtlCol="false"/>
                    <a:lstStyle/>
                    <a:p>
                      <a:pPr algn="ctr">
                        <a:lnSpc>
                          <a:spcPts val="1679"/>
                        </a:lnSpc>
                        <a:defRPr/>
                      </a:pPr>
                      <a:r>
                        <a:rPr lang="en-US" sz="1200">
                          <a:solidFill>
                            <a:srgbClr val="000000"/>
                          </a:solidFill>
                          <a:latin typeface="Now"/>
                          <a:ea typeface="Now"/>
                          <a:cs typeface="Now"/>
                          <a:sym typeface="Now"/>
                        </a:rPr>
                        <a:t>Portfolio reviewers</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Now"/>
                          <a:ea typeface="Now"/>
                          <a:cs typeface="Now"/>
                          <a:sym typeface="Now"/>
                        </a:rPr>
                        <a:t>Project overview, technical approach, results</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Now"/>
                          <a:ea typeface="Now"/>
                          <a:cs typeface="Now"/>
                          <a:sym typeface="Now"/>
                        </a:rPr>
                        <a:t>Final</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Now"/>
                          <a:ea typeface="Now"/>
                          <a:cs typeface="Now"/>
                          <a:sym typeface="Now"/>
                        </a:rPr>
                        <a:t>GitHub README, presentation</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DAGh757cdzw</dc:identifier>
  <dcterms:modified xsi:type="dcterms:W3CDTF">2011-08-01T06:04:30Z</dcterms:modified>
  <cp:revision>1</cp:revision>
  <dc:title>Blue Modern Minimal Project Executive Summary Document</dc:title>
</cp:coreProperties>
</file>