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19.png" ContentType="image/png"/>
  <Override PartName="/ppt/media/image18.png" ContentType="image/png"/>
  <Override PartName="/ppt/media/image2.png" ContentType="image/png"/>
  <Override PartName="/ppt/media/image13.emf" ContentType="image/x-emf"/>
  <Override PartName="/ppt/media/image12.png" ContentType="image/png"/>
  <Override PartName="/ppt/media/image15.emf" ContentType="image/x-emf"/>
  <Override PartName="/ppt/media/image11.png" ContentType="image/png"/>
  <Override PartName="/ppt/media/image9.png" ContentType="image/png"/>
  <Override PartName="/ppt/media/image8.png" ContentType="image/png"/>
  <Override PartName="/ppt/media/image7.png" ContentType="image/png"/>
  <Override PartName="/ppt/media/image10.png" ContentType="image/png"/>
  <Override PartName="/ppt/media/image5.png" ContentType="image/png"/>
  <Override PartName="/ppt/media/image17.emf" ContentType="image/x-emf"/>
  <Override PartName="/ppt/media/image6.png" ContentType="image/png"/>
  <Override PartName="/ppt/media/image14.png" ContentType="image/png"/>
  <Override PartName="/ppt/media/image4.emf" ContentType="image/x-emf"/>
  <Override PartName="/ppt/media/image3.png" ContentType="image/png"/>
  <Override PartName="/ppt/media/image16.png" ContentType="image/png"/>
  <Override PartName="/ppt/media/image1.png" ContentType="image/png"/>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38"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39"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40"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41" name="PlaceHolder 5"/>
          <p:cNvSpPr>
            <a:spLocks noGrp="1"/>
          </p:cNvSpPr>
          <p:nvPr>
            <p:ph type="sldNum"/>
          </p:nvPr>
        </p:nvSpPr>
        <p:spPr>
          <a:xfrm>
            <a:off x="4399200" y="9555480"/>
            <a:ext cx="3372840" cy="502560"/>
          </a:xfrm>
          <a:prstGeom prst="rect">
            <a:avLst/>
          </a:prstGeom>
        </p:spPr>
        <p:txBody>
          <a:bodyPr anchor="b" bIns="0" lIns="0" rIns="0" tIns="0" wrap="none"/>
          <a:p>
            <a:pPr algn="r"/>
            <a:fld id="{21B14121-5151-4161-B141-71910171319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777240" y="4777560"/>
            <a:ext cx="6217560" cy="4525920"/>
          </a:xfrm>
          <a:prstGeom prst="rect">
            <a:avLst/>
          </a:prstGeom>
        </p:spPr>
        <p:txBody>
          <a:bodyPr bIns="0" lIns="0" rIns="0" tIns="0" wrap="none"/>
          <a:p>
            <a:r>
              <a:rPr lang="en-US"/>
              <a:t>Does anybody remember what we're going to use GitHub for? (Storing our code)</a:t>
            </a:r>
            <a:endParaRPr/>
          </a:p>
          <a:p>
            <a:endParaRPr/>
          </a:p>
          <a:p>
            <a:r>
              <a:rPr lang="en-US"/>
              <a:t>GitHub is our Source Repository. This is where we store our source code. </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777240" y="4777560"/>
            <a:ext cx="6217560" cy="4525920"/>
          </a:xfrm>
          <a:prstGeom prst="rect">
            <a:avLst/>
          </a:prstGeom>
        </p:spPr>
        <p:txBody>
          <a:bodyPr bIns="0" lIns="0" rIns="0" tIns="0" wrap="none"/>
          <a:p>
            <a:r>
              <a:rPr lang="en-US"/>
              <a:t>Git is the system GitHub uses to keep track of changes in our code. There are different kinds of systems to keep track of code. Another popular one is Subversion.</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777240" y="4777560"/>
            <a:ext cx="6217560" cy="4525920"/>
          </a:xfrm>
          <a:prstGeom prst="rect">
            <a:avLst/>
          </a:prstGeom>
        </p:spPr>
        <p:txBody>
          <a:bodyPr bIns="0" lIns="0" rIns="0" tIns="0" wrap="none"/>
          <a:p>
            <a:r>
              <a:rPr lang="en-US"/>
              <a:t>Create a “main workspace” folder</a:t>
            </a:r>
            <a:endParaRPr/>
          </a:p>
          <a:p>
            <a:r>
              <a:rPr lang="en-US"/>
              <a:t>Switch to it in eclipse</a:t>
            </a:r>
            <a:endParaRPr/>
          </a:p>
          <a:p>
            <a:r>
              <a:rPr lang="en-US"/>
              <a:t>Go to Git perspective</a:t>
            </a:r>
            <a:endParaRPr/>
          </a:p>
          <a:p>
            <a:r>
              <a:rPr lang="en-US"/>
              <a:t>Click “Clone” GitHub repo</a:t>
            </a:r>
            <a:endParaRPr/>
          </a:p>
          <a:p>
            <a:r>
              <a:rPr lang="en-US"/>
              <a:t>Search for “HelloDojo”</a:t>
            </a:r>
            <a:endParaRPr/>
          </a:p>
          <a:p>
            <a:r>
              <a:rPr lang="en-US"/>
              <a:t>Check it out. Set the location to inside your workspace</a:t>
            </a:r>
            <a:endParaRPr/>
          </a:p>
          <a:p>
            <a:endParaRPr/>
          </a:p>
          <a:p>
            <a:r>
              <a:rPr lang="en-US"/>
              <a:t>(Demo this on laptop!)</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777240" y="4777560"/>
            <a:ext cx="6217560" cy="4525920"/>
          </a:xfrm>
          <a:prstGeom prst="rect">
            <a:avLst/>
          </a:prstGeom>
        </p:spPr>
        <p:txBody>
          <a:bodyPr bIns="0" lIns="0" rIns="0" tIns="0" wrap="none"/>
          <a:p>
            <a:r>
              <a:rPr lang="en-US"/>
              <a:t>You're going to see a lot of things you don't understand. That's ok! Who in here knows everything about the English language? Including every word? If you didn't know an English word what would you do? (Dictionary, Google). That's a great resource for code too! I Google code questions every day at work.</a:t>
            </a:r>
            <a:endParaRPr/>
          </a:p>
          <a:p>
            <a:endParaRPr/>
          </a:p>
          <a:p>
            <a:r>
              <a:rPr lang="en-US"/>
              <a:t>Remember: classes are made up of methods and variables. Methods “do stuff” and variable “hold information”</a:t>
            </a:r>
            <a:endParaRPr/>
          </a:p>
          <a:p>
            <a:endParaRPr/>
          </a:p>
          <a:p>
            <a:r>
              <a:rPr lang="en-US"/>
              <a:t>What do you think this class will do if we run it? Run it and find out!</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PlaceHolder 1"/>
          <p:cNvSpPr>
            <a:spLocks noGrp="1"/>
          </p:cNvSpPr>
          <p:nvPr>
            <p:ph type="body"/>
          </p:nvPr>
        </p:nvSpPr>
        <p:spPr>
          <a:xfrm>
            <a:off x="777240" y="4777560"/>
            <a:ext cx="6217560" cy="4525920"/>
          </a:xfrm>
          <a:prstGeom prst="rect">
            <a:avLst/>
          </a:prstGeom>
        </p:spPr>
        <p:txBody>
          <a:bodyPr bIns="0" lIns="0" rIns="0" tIns="0" wrap="none"/>
          <a:p>
            <a:pPr>
              <a:buSzPct val="45000"/>
              <a:buFont typeface="StarSymbol"/>
              <a:buChar char=""/>
            </a:pPr>
            <a:r>
              <a:rPr lang="en-US"/>
              <a:t>Remember “reading” code? Code has rules like English</a:t>
            </a:r>
            <a:endParaRPr/>
          </a:p>
          <a:p>
            <a:pPr>
              <a:buSzPct val="45000"/>
              <a:buFont typeface="StarSymbol"/>
              <a:buChar char=""/>
            </a:pPr>
            <a:endParaRPr/>
          </a:p>
          <a:p>
            <a:pPr>
              <a:buSzPct val="45000"/>
              <a:buFont typeface="StarSymbol"/>
              <a:buChar char=""/>
            </a:pPr>
            <a:r>
              <a:rPr lang="en-US"/>
              <a:t>Here are some important rules for Java Syntax:</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777240" y="4777560"/>
            <a:ext cx="6217560" cy="5100120"/>
          </a:xfrm>
          <a:prstGeom prst="rect">
            <a:avLst/>
          </a:prstGeom>
        </p:spPr>
        <p:txBody>
          <a:bodyPr bIns="0" lIns="0" rIns="0" tIns="0" wrap="none"/>
          <a:p>
            <a:r>
              <a:rPr lang="en-US"/>
              <a:t>What syntax rules do you see here?</a:t>
            </a:r>
            <a:endParaRPr/>
          </a:p>
          <a:p>
            <a:endParaRPr/>
          </a:p>
          <a:p>
            <a:r>
              <a:rPr lang="en-US"/>
              <a:t>Different types of variables can hold different information</a:t>
            </a:r>
            <a:endParaRPr/>
          </a:p>
          <a:p>
            <a:endParaRPr/>
          </a:p>
          <a:p>
            <a:r>
              <a:rPr lang="en-US"/>
              <a:t>If you had to guess, what do you think the variable types are here? (int (short for Integer), String, Date)</a:t>
            </a:r>
            <a:endParaRPr/>
          </a:p>
          <a:p>
            <a:endParaRPr/>
          </a:p>
          <a:p>
            <a:r>
              <a:rPr lang="en-US"/>
              <a:t>There are different ways to set the value of variables </a:t>
            </a:r>
            <a:endParaRPr/>
          </a:p>
          <a:p>
            <a:r>
              <a:rPr lang="en-US"/>
              <a:t>	</a:t>
            </a:r>
            <a:r>
              <a:rPr lang="en-US"/>
              <a:t>- Int here is the simplest, just use the number!</a:t>
            </a:r>
            <a:endParaRPr/>
          </a:p>
          <a:p>
            <a:r>
              <a:rPr lang="en-US"/>
              <a:t>	</a:t>
            </a:r>
            <a:r>
              <a:rPr lang="en-US"/>
              <a:t>- String is also pretty easy, just wrap your string </a:t>
            </a:r>
            <a:r>
              <a:rPr lang="en-US"/>
              <a:t>	</a:t>
            </a:r>
            <a:r>
              <a:rPr lang="en-US"/>
              <a:t>	</a:t>
            </a:r>
            <a:r>
              <a:rPr lang="en-US"/>
              <a:t>with quotes</a:t>
            </a:r>
            <a:endParaRPr/>
          </a:p>
          <a:p>
            <a:r>
              <a:rPr lang="en-US"/>
              <a:t>	</a:t>
            </a:r>
            <a:r>
              <a:rPr lang="en-US"/>
              <a:t>- Date is more tricky. It's a more complicated </a:t>
            </a:r>
            <a:r>
              <a:rPr lang="en-US"/>
              <a:t>	</a:t>
            </a:r>
            <a:r>
              <a:rPr lang="en-US"/>
              <a:t>	</a:t>
            </a:r>
            <a:r>
              <a:rPr lang="en-US"/>
              <a:t>type and we use the word “new” to define a new </a:t>
            </a:r>
            <a:r>
              <a:rPr lang="en-US"/>
              <a:t>	</a:t>
            </a:r>
            <a:r>
              <a:rPr lang="en-US"/>
              <a:t>	</a:t>
            </a:r>
            <a:r>
              <a:rPr lang="en-US"/>
              <a:t>Date object</a:t>
            </a:r>
            <a:endParaRPr/>
          </a:p>
          <a:p>
            <a:endParaRPr/>
          </a:p>
          <a:p>
            <a:endParaRPr/>
          </a:p>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777240" y="4777560"/>
            <a:ext cx="6217560" cy="4533480"/>
          </a:xfrm>
          <a:prstGeom prst="rect">
            <a:avLst/>
          </a:prstGeom>
        </p:spPr>
        <p:txBody>
          <a:bodyPr bIns="0" lIns="0" rIns="0" tIns="0" wrap="none"/>
          <a:p>
            <a:r>
              <a:rPr lang="en-US"/>
              <a:t>An array can hold multiple objects in one variable. </a:t>
            </a:r>
            <a:endParaRPr/>
          </a:p>
          <a:p>
            <a:r>
              <a:rPr lang="en-US"/>
              <a:t>Who can tell me the name of this array variable? </a:t>
            </a:r>
            <a:endParaRPr/>
          </a:p>
          <a:p>
            <a:r>
              <a:rPr lang="en-US"/>
              <a:t>The first statement creates a new array (myStringArray). </a:t>
            </a:r>
            <a:endParaRPr/>
          </a:p>
          <a:p>
            <a:r>
              <a:rPr lang="en-US"/>
              <a:t>How many Strings does this variable hold? Let's see.</a:t>
            </a:r>
            <a:endParaRPr/>
          </a:p>
          <a:p>
            <a:r>
              <a:rPr lang="en-US"/>
              <a:t>(Show statements) Three elements. Does anyone see anything weird about how we're storing our strings in the array? (Starts with 0). This is the </a:t>
            </a:r>
            <a:r>
              <a:rPr i="1" lang="en-US"/>
              <a:t>Index</a:t>
            </a:r>
            <a:r>
              <a:rPr lang="en-US"/>
              <a:t> of the array. In many programming languages an array's index starts at 0.</a:t>
            </a:r>
            <a:endParaRPr/>
          </a:p>
          <a:p>
            <a:r>
              <a:rPr lang="en-US"/>
              <a:t>This is a good way to think about the elements in the array.</a:t>
            </a:r>
            <a:endParaRPr/>
          </a:p>
          <a:p>
            <a:r>
              <a:rPr lang="en-US"/>
              <a:t>We can also have “multi-dimentional” arrays (they do not involve time travel). This is a 3 x 3 array (draw on board.) What does this remind you of? (draw lines like a crafting table)</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777240" y="4777560"/>
            <a:ext cx="6217560" cy="4525920"/>
          </a:xfrm>
          <a:prstGeom prst="rect">
            <a:avLst/>
          </a:prstGeom>
        </p:spPr>
        <p:txBody>
          <a:bodyPr bIns="0" lIns="0" rIns="0" tIns="0" wrap="none"/>
          <a:p>
            <a:r>
              <a:rPr lang="en-US"/>
              <a:t>Time to get back to Minecraft! What do you think a class called RecipeHelper does? (Adds custom recipes in our mod.) </a:t>
            </a:r>
            <a:endParaRPr/>
          </a:p>
          <a:p>
            <a:endParaRPr/>
          </a:p>
          <a:p>
            <a:r>
              <a:rPr lang="en-US"/>
              <a:t>This array could be representing what recipe? (Furnace)</a:t>
            </a:r>
            <a:endParaRPr/>
          </a:p>
          <a:p>
            <a:endParaRPr/>
          </a:p>
          <a:p>
            <a:r>
              <a:rPr lang="en-US"/>
              <a:t>In eclipse switch back to your other (Minecraft) workspace. Find the file BaseMod.java and open it.</a:t>
            </a:r>
            <a:endParaRPr/>
          </a:p>
          <a:p>
            <a:endParaRPr/>
          </a:p>
          <a:p>
            <a:r>
              <a:rPr lang="en-US"/>
              <a:t>Notice our recipe is making dirt into dirt. Delete the word dirt and hit ctrl + enter. Choose a new item to make!</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8870040" cy="2090880"/>
          </a:xfrm>
          <a:prstGeom prst="rect">
            <a:avLst/>
          </a:prstGeom>
        </p:spPr>
        <p:txBody>
          <a:bodyPr bIns="0" lIns="0" rIns="0" tIns="0" wrap="none"/>
          <a:p>
            <a:endParaRPr/>
          </a:p>
        </p:txBody>
      </p:sp>
      <p:sp>
        <p:nvSpPr>
          <p:cNvPr id="28" name="PlaceHolder 3"/>
          <p:cNvSpPr>
            <a:spLocks noGrp="1"/>
          </p:cNvSpPr>
          <p:nvPr>
            <p:ph type="body"/>
          </p:nvPr>
        </p:nvSpPr>
        <p:spPr>
          <a:xfrm>
            <a:off x="504000" y="4058640"/>
            <a:ext cx="887004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31" name="PlaceHolder 3"/>
          <p:cNvSpPr>
            <a:spLocks noGrp="1"/>
          </p:cNvSpPr>
          <p:nvPr>
            <p:ph type="body"/>
          </p:nvPr>
        </p:nvSpPr>
        <p:spPr>
          <a:xfrm>
            <a:off x="5049000" y="1769040"/>
            <a:ext cx="4328280" cy="2090880"/>
          </a:xfrm>
          <a:prstGeom prst="rect">
            <a:avLst/>
          </a:prstGeom>
        </p:spPr>
        <p:txBody>
          <a:bodyPr bIns="0" lIns="0" rIns="0" tIns="0" wrap="none"/>
          <a:p>
            <a:endParaRPr/>
          </a:p>
        </p:txBody>
      </p:sp>
      <p:sp>
        <p:nvSpPr>
          <p:cNvPr id="32" name="PlaceHolder 4"/>
          <p:cNvSpPr>
            <a:spLocks noGrp="1"/>
          </p:cNvSpPr>
          <p:nvPr>
            <p:ph type="body"/>
          </p:nvPr>
        </p:nvSpPr>
        <p:spPr>
          <a:xfrm>
            <a:off x="5049000" y="4058640"/>
            <a:ext cx="4328280" cy="2090880"/>
          </a:xfrm>
          <a:prstGeom prst="rect">
            <a:avLst/>
          </a:prstGeom>
        </p:spPr>
        <p:txBody>
          <a:bodyPr bIns="0" lIns="0" rIns="0" tIns="0" wrap="none"/>
          <a:p>
            <a:endParaRPr/>
          </a:p>
        </p:txBody>
      </p:sp>
      <p:sp>
        <p:nvSpPr>
          <p:cNvPr id="33" name="PlaceHolder 5"/>
          <p:cNvSpPr>
            <a:spLocks noGrp="1"/>
          </p:cNvSpPr>
          <p:nvPr>
            <p:ph type="body"/>
          </p:nvPr>
        </p:nvSpPr>
        <p:spPr>
          <a:xfrm>
            <a:off x="504000" y="4058640"/>
            <a:ext cx="432828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36" name="PlaceHolder 3"/>
          <p:cNvSpPr>
            <a:spLocks noGrp="1"/>
          </p:cNvSpPr>
          <p:nvPr>
            <p:ph type="body"/>
          </p:nvPr>
        </p:nvSpPr>
        <p:spPr>
          <a:xfrm>
            <a:off x="5049000" y="1769040"/>
            <a:ext cx="4328280" cy="20908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8870040" cy="43848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8870040" cy="43844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328280" cy="4384440"/>
          </a:xfrm>
          <a:prstGeom prst="rect">
            <a:avLst/>
          </a:prstGeom>
        </p:spPr>
        <p:txBody>
          <a:bodyPr bIns="0" lIns="0" rIns="0" tIns="0" wrap="none"/>
          <a:p>
            <a:endParaRPr/>
          </a:p>
        </p:txBody>
      </p:sp>
      <p:sp>
        <p:nvSpPr>
          <p:cNvPr id="11" name="PlaceHolder 3"/>
          <p:cNvSpPr>
            <a:spLocks noGrp="1"/>
          </p:cNvSpPr>
          <p:nvPr>
            <p:ph type="body"/>
          </p:nvPr>
        </p:nvSpPr>
        <p:spPr>
          <a:xfrm>
            <a:off x="5049000" y="1769040"/>
            <a:ext cx="4328280" cy="43844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16" name="PlaceHolder 3"/>
          <p:cNvSpPr>
            <a:spLocks noGrp="1"/>
          </p:cNvSpPr>
          <p:nvPr>
            <p:ph type="body"/>
          </p:nvPr>
        </p:nvSpPr>
        <p:spPr>
          <a:xfrm>
            <a:off x="504000" y="4058640"/>
            <a:ext cx="4328280" cy="2090880"/>
          </a:xfrm>
          <a:prstGeom prst="rect">
            <a:avLst/>
          </a:prstGeom>
        </p:spPr>
        <p:txBody>
          <a:bodyPr bIns="0" lIns="0" rIns="0" tIns="0" wrap="none"/>
          <a:p>
            <a:endParaRPr/>
          </a:p>
        </p:txBody>
      </p:sp>
      <p:sp>
        <p:nvSpPr>
          <p:cNvPr id="17" name="PlaceHolder 4"/>
          <p:cNvSpPr>
            <a:spLocks noGrp="1"/>
          </p:cNvSpPr>
          <p:nvPr>
            <p:ph type="body"/>
          </p:nvPr>
        </p:nvSpPr>
        <p:spPr>
          <a:xfrm>
            <a:off x="5049000" y="1769040"/>
            <a:ext cx="4328280" cy="43844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328280" cy="4384440"/>
          </a:xfrm>
          <a:prstGeom prst="rect">
            <a:avLst/>
          </a:prstGeom>
        </p:spPr>
        <p:txBody>
          <a:bodyPr bIns="0" lIns="0" rIns="0" tIns="0" wrap="none"/>
          <a:p>
            <a:endParaRPr/>
          </a:p>
        </p:txBody>
      </p:sp>
      <p:sp>
        <p:nvSpPr>
          <p:cNvPr id="20" name="PlaceHolder 3"/>
          <p:cNvSpPr>
            <a:spLocks noGrp="1"/>
          </p:cNvSpPr>
          <p:nvPr>
            <p:ph type="body"/>
          </p:nvPr>
        </p:nvSpPr>
        <p:spPr>
          <a:xfrm>
            <a:off x="5049000" y="1769040"/>
            <a:ext cx="4328280" cy="2090880"/>
          </a:xfrm>
          <a:prstGeom prst="rect">
            <a:avLst/>
          </a:prstGeom>
        </p:spPr>
        <p:txBody>
          <a:bodyPr bIns="0" lIns="0" rIns="0" tIns="0" wrap="none"/>
          <a:p>
            <a:endParaRPr/>
          </a:p>
        </p:txBody>
      </p:sp>
      <p:sp>
        <p:nvSpPr>
          <p:cNvPr id="21" name="PlaceHolder 4"/>
          <p:cNvSpPr>
            <a:spLocks noGrp="1"/>
          </p:cNvSpPr>
          <p:nvPr>
            <p:ph type="body"/>
          </p:nvPr>
        </p:nvSpPr>
        <p:spPr>
          <a:xfrm>
            <a:off x="5049000" y="4058640"/>
            <a:ext cx="432828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24" name="PlaceHolder 3"/>
          <p:cNvSpPr>
            <a:spLocks noGrp="1"/>
          </p:cNvSpPr>
          <p:nvPr>
            <p:ph type="body"/>
          </p:nvPr>
        </p:nvSpPr>
        <p:spPr>
          <a:xfrm>
            <a:off x="5049000" y="1769040"/>
            <a:ext cx="4328280" cy="2090880"/>
          </a:xfrm>
          <a:prstGeom prst="rect">
            <a:avLst/>
          </a:prstGeom>
        </p:spPr>
        <p:txBody>
          <a:bodyPr bIns="0" lIns="0" rIns="0" tIns="0" wrap="none"/>
          <a:p>
            <a:endParaRPr/>
          </a:p>
        </p:txBody>
      </p:sp>
      <p:sp>
        <p:nvSpPr>
          <p:cNvPr id="25" name="PlaceHolder 4"/>
          <p:cNvSpPr>
            <a:spLocks noGrp="1"/>
          </p:cNvSpPr>
          <p:nvPr>
            <p:ph type="body"/>
          </p:nvPr>
        </p:nvSpPr>
        <p:spPr>
          <a:xfrm>
            <a:off x="504000" y="4058640"/>
            <a:ext cx="886968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8870040" cy="438444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714131C1-7111-4131-81C1-B14161C161C1}"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emf"/><Relationship Id="rId5" Type="http://schemas.openxmlformats.org/officeDocument/2006/relationships/slideLayout" Target="../slideLayouts/slideLayout5.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emf"/><Relationship Id="rId10" Type="http://schemas.openxmlformats.org/officeDocument/2006/relationships/image" Target="../media/image14.png"/><Relationship Id="rId11" Type="http://schemas.openxmlformats.org/officeDocument/2006/relationships/image" Target="../media/image15.emf"/><Relationship Id="rId12" Type="http://schemas.openxmlformats.org/officeDocument/2006/relationships/image" Target="../media/image16.png"/><Relationship Id="rId13" Type="http://schemas.openxmlformats.org/officeDocument/2006/relationships/image" Target="../media/image17.emf"/><Relationship Id="rId14" Type="http://schemas.openxmlformats.org/officeDocument/2006/relationships/image" Target="../media/image18.png"/><Relationship Id="rId15" Type="http://schemas.openxmlformats.org/officeDocument/2006/relationships/slideLayout" Target="../slideLayouts/slideLayout3.xml"/><Relationship Id="rId1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p:spPr>
        <p:txBody>
          <a:bodyPr anchor="ctr" bIns="0" lIns="0" rIns="0" tIns="0" wrap="none"/>
          <a:p>
            <a:pPr algn="ctr"/>
            <a:r>
              <a:rPr lang="en-US"/>
              <a:t>Coder Dojo</a:t>
            </a:r>
            <a:endParaRPr/>
          </a:p>
        </p:txBody>
      </p:sp>
      <p:sp>
        <p:nvSpPr>
          <p:cNvPr id="43" name="TextShape 2"/>
          <p:cNvSpPr txBox="1"/>
          <p:nvPr/>
        </p:nvSpPr>
        <p:spPr>
          <a:xfrm>
            <a:off x="504000" y="1769040"/>
            <a:ext cx="8870040" cy="4384440"/>
          </a:xfrm>
          <a:prstGeom prst="rect">
            <a:avLst/>
          </a:prstGeom>
        </p:spPr>
        <p:txBody>
          <a:bodyPr anchor="ctr" bIns="0" lIns="0" rIns="0" tIns="0" wrap="none"/>
          <a:p>
            <a:pPr algn="ctr"/>
            <a:r>
              <a:rPr lang="en-US"/>
              <a:t>GitHub</a:t>
            </a:r>
            <a:endParaRPr/>
          </a:p>
          <a:p>
            <a:pPr algn="ctr"/>
            <a:r>
              <a:rPr lang="en-US"/>
              <a:t>Java: Classes and Variables</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anchor="ctr" bIns="0" lIns="0" rIns="0" tIns="0" wrap="none"/>
          <a:p>
            <a:pPr algn="ctr"/>
            <a:r>
              <a:rPr lang="en-US"/>
              <a:t>GitHub</a:t>
            </a:r>
            <a:endParaRPr/>
          </a:p>
        </p:txBody>
      </p:sp>
      <p:pic>
        <p:nvPicPr>
          <p:cNvPr descr="" id="45" name=""/>
          <p:cNvPicPr/>
          <p:nvPr/>
        </p:nvPicPr>
        <p:blipFill>
          <a:blip r:embed="rId1"/>
          <a:stretch>
            <a:fillRect/>
          </a:stretch>
        </p:blipFill>
        <p:spPr>
          <a:xfrm>
            <a:off x="452160" y="1645920"/>
            <a:ext cx="5948640" cy="4206240"/>
          </a:xfrm>
          <a:prstGeom prst="rect">
            <a:avLst/>
          </a:prstGeom>
        </p:spPr>
      </p:pic>
      <p:pic>
        <p:nvPicPr>
          <p:cNvPr descr="" id="46" name=""/>
          <p:cNvPicPr/>
          <p:nvPr/>
        </p:nvPicPr>
        <p:blipFill>
          <a:blip r:embed="rId2"/>
          <a:stretch>
            <a:fillRect/>
          </a:stretch>
        </p:blipFill>
        <p:spPr>
          <a:xfrm>
            <a:off x="6126480" y="4846320"/>
            <a:ext cx="2381040" cy="2381040"/>
          </a:xfrm>
          <a:prstGeom prst="rect">
            <a:avLst/>
          </a:prstGeom>
        </p:spPr>
      </p:pic>
      <p:pic>
        <p:nvPicPr>
          <p:cNvPr descr="" id="47" name=""/>
          <p:cNvPicPr/>
          <p:nvPr/>
        </p:nvPicPr>
        <p:blipFill>
          <a:blip r:embed="rId3"/>
          <a:stretch>
            <a:fillRect/>
          </a:stretch>
        </p:blipFill>
        <p:spPr>
          <a:xfrm>
            <a:off x="7126920" y="672840"/>
            <a:ext cx="1742760" cy="2619000"/>
          </a:xfrm>
          <a:prstGeom prst="rect">
            <a:avLst/>
          </a:prstGeom>
        </p:spPr>
      </p:pic>
      <p:sp>
        <p:nvSpPr>
          <p:cNvPr id="48" name="CustomShape 2"/>
          <p:cNvSpPr/>
          <p:nvPr/>
        </p:nvSpPr>
        <p:spPr>
          <a:xfrm>
            <a:off x="7498080" y="3383280"/>
            <a:ext cx="457200" cy="1695240"/>
          </a:xfrm>
          <a:prstGeom prst="upDownArrow">
            <a:avLst>
              <a:gd fmla="val 5400" name="adj1"/>
              <a:gd fmla="val 4300" name="adj2"/>
            </a:avLst>
          </a:prstGeom>
          <a:solidFill>
            <a:srgbClr val="cfe7f5"/>
          </a:solidFill>
          <a:ln>
            <a:solidFill>
              <a:srgbClr val="808080"/>
            </a:solidFill>
          </a:ln>
        </p:spPr>
      </p:sp>
      <p:sp>
        <p:nvSpPr>
          <p:cNvPr id="49" name="CustomShape 3"/>
          <p:cNvSpPr/>
          <p:nvPr/>
        </p:nvSpPr>
        <p:spPr>
          <a:xfrm>
            <a:off x="8229600" y="3474720"/>
            <a:ext cx="457200" cy="1604880"/>
          </a:xfrm>
          <a:prstGeom prst="upDownArrow">
            <a:avLst>
              <a:gd fmla="val 5400" name="adj1"/>
              <a:gd fmla="val 4300" name="adj2"/>
            </a:avLst>
          </a:prstGeom>
          <a:solidFill>
            <a:srgbClr val="cfe7f5"/>
          </a:solidFill>
          <a:ln>
            <a:solidFill>
              <a:srgbClr val="808080"/>
            </a:solidFill>
          </a:ln>
        </p:spPr>
      </p:sp>
      <p:pic>
        <p:nvPicPr>
          <p:cNvPr descr="" id="50" name=""/>
          <p:cNvPicPr/>
          <p:nvPr/>
        </p:nvPicPr>
        <p:blipFill>
          <a:blip r:embed="rId4"/>
          <a:stretch>
            <a:fillRect/>
          </a:stretch>
        </p:blipFill>
        <p:spPr>
          <a:xfrm>
            <a:off x="8813520" y="5338800"/>
            <a:ext cx="1153440" cy="1153440"/>
          </a:xfrm>
          <a:prstGeom prst="rect">
            <a:avLst/>
          </a:prstGeom>
        </p:spPr>
      </p:pic>
      <p:sp>
        <p:nvSpPr>
          <p:cNvPr id="51" name="TextShape 4"/>
          <p:cNvSpPr txBox="1"/>
          <p:nvPr/>
        </p:nvSpPr>
        <p:spPr>
          <a:xfrm>
            <a:off x="7589520" y="672840"/>
            <a:ext cx="852840" cy="346320"/>
          </a:xfrm>
          <a:prstGeom prst="rect">
            <a:avLst/>
          </a:prstGeom>
        </p:spPr>
        <p:txBody>
          <a:bodyPr bIns="45000" lIns="90000" rIns="90000" tIns="45000" wrap="none"/>
          <a:p>
            <a:r>
              <a:rPr i="1" lang="en-US"/>
              <a:t>Server</a:t>
            </a:r>
            <a:endParaRPr/>
          </a:p>
        </p:txBody>
      </p:sp>
      <p:sp>
        <p:nvSpPr>
          <p:cNvPr id="52" name="TextShape 5"/>
          <p:cNvSpPr txBox="1"/>
          <p:nvPr/>
        </p:nvSpPr>
        <p:spPr>
          <a:xfrm>
            <a:off x="7962120" y="6858000"/>
            <a:ext cx="724680" cy="346320"/>
          </a:xfrm>
          <a:prstGeom prst="rect">
            <a:avLst/>
          </a:prstGeom>
        </p:spPr>
        <p:txBody>
          <a:bodyPr bIns="45000" lIns="90000" rIns="90000" tIns="45000" wrap="none"/>
          <a:p>
            <a:r>
              <a:rPr i="1" lang="en-US"/>
              <a:t>Local</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anchor="ctr" bIns="0" lIns="0" rIns="0" tIns="0" wrap="none"/>
          <a:p>
            <a:pPr algn="ctr"/>
            <a:r>
              <a:rPr lang="en-US"/>
              <a:t>Git Terms</a:t>
            </a:r>
            <a:endParaRPr/>
          </a:p>
        </p:txBody>
      </p:sp>
      <p:sp>
        <p:nvSpPr>
          <p:cNvPr id="54" name="TextShape 2"/>
          <p:cNvSpPr txBox="1"/>
          <p:nvPr/>
        </p:nvSpPr>
        <p:spPr>
          <a:xfrm>
            <a:off x="504000" y="1769040"/>
            <a:ext cx="6994080" cy="4384440"/>
          </a:xfrm>
          <a:prstGeom prst="rect">
            <a:avLst/>
          </a:prstGeom>
        </p:spPr>
        <p:txBody>
          <a:bodyPr bIns="0" lIns="0" rIns="0" tIns="0" wrap="none"/>
          <a:p>
            <a:pPr>
              <a:buSzPct val="45000"/>
              <a:buFont typeface="StarSymbol"/>
              <a:buChar char=""/>
            </a:pPr>
            <a:r>
              <a:rPr lang="en-US"/>
              <a:t>Repository – A place to store code for a project </a:t>
            </a:r>
            <a:endParaRPr/>
          </a:p>
          <a:p>
            <a:pPr>
              <a:buSzPct val="45000"/>
              <a:buFont typeface="StarSymbol"/>
              <a:buChar char=""/>
            </a:pPr>
            <a:endParaRPr/>
          </a:p>
          <a:p>
            <a:pPr>
              <a:buSzPct val="45000"/>
              <a:buFont typeface="StarSymbol"/>
              <a:buChar char=""/>
            </a:pPr>
            <a:r>
              <a:rPr lang="en-US"/>
              <a:t>Clone – Copies a repository to your computer</a:t>
            </a:r>
            <a:endParaRPr/>
          </a:p>
          <a:p>
            <a:pPr>
              <a:buSzPct val="45000"/>
              <a:buFont typeface="StarSymbol"/>
              <a:buChar char=""/>
            </a:pPr>
            <a:endParaRPr/>
          </a:p>
          <a:p>
            <a:pPr>
              <a:buSzPct val="45000"/>
              <a:buFont typeface="StarSymbol"/>
              <a:buChar char=""/>
            </a:pPr>
            <a:r>
              <a:rPr lang="en-US"/>
              <a:t>Pull – “Pull” code which has changed in a repository to your local computer</a:t>
            </a:r>
            <a:endParaRPr/>
          </a:p>
          <a:p>
            <a:pPr>
              <a:buSzPct val="45000"/>
              <a:buFont typeface="StarSymbol"/>
              <a:buChar char=""/>
            </a:pPr>
            <a:endParaRPr/>
          </a:p>
          <a:p>
            <a:pPr>
              <a:buSzPct val="45000"/>
              <a:buFont typeface="StarSymbol"/>
              <a:buChar char=""/>
            </a:pPr>
            <a:r>
              <a:rPr lang="en-US"/>
              <a:t>Push - “Push” code which you have changed locally to it's repository</a:t>
            </a:r>
            <a:endParaRPr/>
          </a:p>
        </p:txBody>
      </p:sp>
      <p:pic>
        <p:nvPicPr>
          <p:cNvPr descr="" id="55" name=""/>
          <p:cNvPicPr/>
          <p:nvPr/>
        </p:nvPicPr>
        <p:blipFill>
          <a:blip r:embed="rId1"/>
          <a:stretch>
            <a:fillRect/>
          </a:stretch>
        </p:blipFill>
        <p:spPr>
          <a:xfrm>
            <a:off x="9326880" y="1563480"/>
            <a:ext cx="731520" cy="731520"/>
          </a:xfrm>
          <a:prstGeom prst="rect">
            <a:avLst/>
          </a:prstGeom>
        </p:spPr>
      </p:pic>
      <p:pic>
        <p:nvPicPr>
          <p:cNvPr descr="" id="56" name=""/>
          <p:cNvPicPr/>
          <p:nvPr/>
        </p:nvPicPr>
        <p:blipFill>
          <a:blip r:embed="rId2"/>
          <a:stretch>
            <a:fillRect/>
          </a:stretch>
        </p:blipFill>
        <p:spPr>
          <a:xfrm>
            <a:off x="8869680" y="1645920"/>
            <a:ext cx="594720" cy="592920"/>
          </a:xfrm>
          <a:prstGeom prst="rect">
            <a:avLst/>
          </a:prstGeom>
        </p:spPr>
      </p:pic>
      <p:pic>
        <p:nvPicPr>
          <p:cNvPr descr="" id="57" name=""/>
          <p:cNvPicPr/>
          <p:nvPr/>
        </p:nvPicPr>
        <p:blipFill>
          <a:blip r:embed="rId3"/>
          <a:stretch>
            <a:fillRect/>
          </a:stretch>
        </p:blipFill>
        <p:spPr>
          <a:xfrm>
            <a:off x="9326880" y="2468880"/>
            <a:ext cx="731520" cy="731520"/>
          </a:xfrm>
          <a:prstGeom prst="rect">
            <a:avLst/>
          </a:prstGeom>
        </p:spPr>
      </p:pic>
      <p:pic>
        <p:nvPicPr>
          <p:cNvPr descr="" id="58" name=""/>
          <p:cNvPicPr/>
          <p:nvPr/>
        </p:nvPicPr>
        <p:blipFill>
          <a:blip r:embed="rId4"/>
          <a:stretch>
            <a:fillRect/>
          </a:stretch>
        </p:blipFill>
        <p:spPr>
          <a:xfrm>
            <a:off x="8869680" y="2551320"/>
            <a:ext cx="594720" cy="592920"/>
          </a:xfrm>
          <a:prstGeom prst="rect">
            <a:avLst/>
          </a:prstGeom>
        </p:spPr>
      </p:pic>
      <p:pic>
        <p:nvPicPr>
          <p:cNvPr descr="" id="59" name=""/>
          <p:cNvPicPr/>
          <p:nvPr/>
        </p:nvPicPr>
        <p:blipFill>
          <a:blip r:embed="rId5"/>
          <a:stretch>
            <a:fillRect/>
          </a:stretch>
        </p:blipFill>
        <p:spPr>
          <a:xfrm>
            <a:off x="9326880" y="3474720"/>
            <a:ext cx="731520" cy="731520"/>
          </a:xfrm>
          <a:prstGeom prst="rect">
            <a:avLst/>
          </a:prstGeom>
        </p:spPr>
      </p:pic>
      <p:pic>
        <p:nvPicPr>
          <p:cNvPr descr="" id="60" name=""/>
          <p:cNvPicPr/>
          <p:nvPr/>
        </p:nvPicPr>
        <p:blipFill>
          <a:blip r:embed="rId6"/>
          <a:stretch>
            <a:fillRect/>
          </a:stretch>
        </p:blipFill>
        <p:spPr>
          <a:xfrm>
            <a:off x="8869680" y="3557160"/>
            <a:ext cx="594720" cy="592920"/>
          </a:xfrm>
          <a:prstGeom prst="rect">
            <a:avLst/>
          </a:prstGeom>
        </p:spPr>
      </p:pic>
      <p:pic>
        <p:nvPicPr>
          <p:cNvPr descr="" id="61" name=""/>
          <p:cNvPicPr/>
          <p:nvPr/>
        </p:nvPicPr>
        <p:blipFill>
          <a:blip r:embed="rId7"/>
          <a:stretch>
            <a:fillRect/>
          </a:stretch>
        </p:blipFill>
        <p:spPr>
          <a:xfrm>
            <a:off x="9326880" y="4663440"/>
            <a:ext cx="731520" cy="731520"/>
          </a:xfrm>
          <a:prstGeom prst="rect">
            <a:avLst/>
          </a:prstGeom>
        </p:spPr>
      </p:pic>
      <p:pic>
        <p:nvPicPr>
          <p:cNvPr descr="" id="62" name=""/>
          <p:cNvPicPr/>
          <p:nvPr/>
        </p:nvPicPr>
        <p:blipFill>
          <a:blip r:embed="rId8"/>
          <a:stretch>
            <a:fillRect/>
          </a:stretch>
        </p:blipFill>
        <p:spPr>
          <a:xfrm>
            <a:off x="8869680" y="4745880"/>
            <a:ext cx="594720" cy="592920"/>
          </a:xfrm>
          <a:prstGeom prst="rect">
            <a:avLst/>
          </a:prstGeom>
        </p:spPr>
      </p:pic>
      <p:pic>
        <p:nvPicPr>
          <p:cNvPr descr="" id="63" name=""/>
          <p:cNvPicPr/>
          <p:nvPr/>
        </p:nvPicPr>
        <p:blipFill>
          <a:blip r:embed="rId9"/>
          <a:stretch>
            <a:fillRect/>
          </a:stretch>
        </p:blipFill>
        <p:spPr>
          <a:xfrm>
            <a:off x="7103160" y="2651760"/>
            <a:ext cx="577800" cy="577800"/>
          </a:xfrm>
          <a:prstGeom prst="rect">
            <a:avLst/>
          </a:prstGeom>
        </p:spPr>
      </p:pic>
      <p:pic>
        <p:nvPicPr>
          <p:cNvPr descr="" id="64" name=""/>
          <p:cNvPicPr/>
          <p:nvPr/>
        </p:nvPicPr>
        <p:blipFill>
          <a:blip r:embed="rId10"/>
          <a:stretch>
            <a:fillRect/>
          </a:stretch>
        </p:blipFill>
        <p:spPr>
          <a:xfrm>
            <a:off x="7634880" y="2560320"/>
            <a:ext cx="594720" cy="592920"/>
          </a:xfrm>
          <a:prstGeom prst="rect">
            <a:avLst/>
          </a:prstGeom>
        </p:spPr>
      </p:pic>
      <p:pic>
        <p:nvPicPr>
          <p:cNvPr descr="" id="65" name=""/>
          <p:cNvPicPr/>
          <p:nvPr/>
        </p:nvPicPr>
        <p:blipFill>
          <a:blip r:embed="rId11"/>
          <a:stretch>
            <a:fillRect/>
          </a:stretch>
        </p:blipFill>
        <p:spPr>
          <a:xfrm>
            <a:off x="7040880" y="3657600"/>
            <a:ext cx="577800" cy="577800"/>
          </a:xfrm>
          <a:prstGeom prst="rect">
            <a:avLst/>
          </a:prstGeom>
        </p:spPr>
      </p:pic>
      <p:pic>
        <p:nvPicPr>
          <p:cNvPr descr="" id="66" name=""/>
          <p:cNvPicPr/>
          <p:nvPr/>
        </p:nvPicPr>
        <p:blipFill>
          <a:blip r:embed="rId12"/>
          <a:stretch>
            <a:fillRect/>
          </a:stretch>
        </p:blipFill>
        <p:spPr>
          <a:xfrm>
            <a:off x="7572600" y="3566160"/>
            <a:ext cx="594720" cy="592920"/>
          </a:xfrm>
          <a:prstGeom prst="rect">
            <a:avLst/>
          </a:prstGeom>
        </p:spPr>
      </p:pic>
      <p:pic>
        <p:nvPicPr>
          <p:cNvPr descr="" id="67" name=""/>
          <p:cNvPicPr/>
          <p:nvPr/>
        </p:nvPicPr>
        <p:blipFill>
          <a:blip r:embed="rId13"/>
          <a:stretch>
            <a:fillRect/>
          </a:stretch>
        </p:blipFill>
        <p:spPr>
          <a:xfrm>
            <a:off x="7011720" y="4817160"/>
            <a:ext cx="577800" cy="577800"/>
          </a:xfrm>
          <a:prstGeom prst="rect">
            <a:avLst/>
          </a:prstGeom>
        </p:spPr>
      </p:pic>
      <p:pic>
        <p:nvPicPr>
          <p:cNvPr descr="" id="68" name=""/>
          <p:cNvPicPr/>
          <p:nvPr/>
        </p:nvPicPr>
        <p:blipFill>
          <a:blip r:embed="rId14"/>
          <a:stretch>
            <a:fillRect/>
          </a:stretch>
        </p:blipFill>
        <p:spPr>
          <a:xfrm>
            <a:off x="7543440" y="4725720"/>
            <a:ext cx="594720" cy="592920"/>
          </a:xfrm>
          <a:prstGeom prst="rect">
            <a:avLst/>
          </a:prstGeom>
        </p:spPr>
      </p:pic>
      <p:sp>
        <p:nvSpPr>
          <p:cNvPr id="69" name="CustomShape 3"/>
          <p:cNvSpPr/>
          <p:nvPr/>
        </p:nvSpPr>
        <p:spPr>
          <a:xfrm>
            <a:off x="8138160" y="3749040"/>
            <a:ext cx="822960" cy="182880"/>
          </a:xfrm>
          <a:prstGeom prst="leftArrow">
            <a:avLst>
              <a:gd fmla="val 5400" name="adj1"/>
              <a:gd fmla="val 5400" name="adj2"/>
            </a:avLst>
          </a:prstGeom>
          <a:solidFill>
            <a:srgbClr val="cfe7f5"/>
          </a:solidFill>
          <a:ln>
            <a:solidFill>
              <a:srgbClr val="808080"/>
            </a:solidFill>
          </a:ln>
        </p:spPr>
      </p:sp>
      <p:sp>
        <p:nvSpPr>
          <p:cNvPr id="70" name="CustomShape 4"/>
          <p:cNvSpPr/>
          <p:nvPr/>
        </p:nvSpPr>
        <p:spPr>
          <a:xfrm>
            <a:off x="8138160" y="4937760"/>
            <a:ext cx="731520" cy="182880"/>
          </a:xfrm>
          <a:prstGeom prst="rightArrow">
            <a:avLst>
              <a:gd fmla="val 16200" name="adj1"/>
              <a:gd fmla="val 5400" name="adj2"/>
            </a:avLst>
          </a:prstGeom>
          <a:solidFill>
            <a:srgbClr val="cfe7f5"/>
          </a:solidFill>
          <a:ln>
            <a:solidFill>
              <a:srgbClr val="808080"/>
            </a:solidFill>
          </a:ln>
        </p:spPr>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p:spPr>
        <p:txBody>
          <a:bodyPr anchor="ctr" bIns="0" lIns="0" rIns="0" tIns="0" wrap="none"/>
          <a:p>
            <a:pPr algn="ctr"/>
            <a:r>
              <a:rPr lang="en-US"/>
              <a:t>Cloning a Project from Git</a:t>
            </a:r>
            <a:endParaRPr/>
          </a:p>
        </p:txBody>
      </p:sp>
      <p:sp>
        <p:nvSpPr>
          <p:cNvPr id="72"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lang="en-US"/>
              <a:t>Create a “mainWorkspace” folder</a:t>
            </a:r>
            <a:endParaRPr/>
          </a:p>
          <a:p>
            <a:pPr>
              <a:buSzPct val="45000"/>
              <a:buFont typeface="StarSymbol"/>
              <a:buChar char=""/>
            </a:pPr>
            <a:r>
              <a:rPr lang="en-US"/>
              <a:t>Switch to this workspace in eclipse</a:t>
            </a:r>
            <a:endParaRPr/>
          </a:p>
          <a:p>
            <a:pPr>
              <a:buSzPct val="45000"/>
              <a:buFont typeface="StarSymbol"/>
              <a:buChar char=""/>
            </a:pPr>
            <a:r>
              <a:rPr lang="en-US"/>
              <a:t>In the Git Perspective click </a:t>
            </a:r>
            <a:r>
              <a:rPr lang="en-US"/>
              <a:t>	</a:t>
            </a:r>
            <a:r>
              <a:rPr lang="en-US"/>
              <a:t>“Clone a Git Repository and add the clone to this view”</a:t>
            </a:r>
            <a:endParaRPr/>
          </a:p>
          <a:p>
            <a:pPr>
              <a:buSzPct val="45000"/>
              <a:buFont typeface="StarSymbol"/>
              <a:buChar char=""/>
            </a:pPr>
            <a:r>
              <a:rPr lang="en-US"/>
              <a:t>Search GitHub for “HelloDojo” and save the project to this workspace</a:t>
            </a:r>
            <a:endParaRPr/>
          </a:p>
        </p:txBody>
      </p:sp>
      <p:pic>
        <p:nvPicPr>
          <p:cNvPr descr="" id="73" name=""/>
          <p:cNvPicPr/>
          <p:nvPr/>
        </p:nvPicPr>
        <p:blipFill>
          <a:blip r:embed="rId1"/>
          <a:stretch>
            <a:fillRect/>
          </a:stretch>
        </p:blipFill>
        <p:spPr>
          <a:xfrm>
            <a:off x="8673480" y="3017520"/>
            <a:ext cx="927720" cy="895320"/>
          </a:xfrm>
          <a:prstGeom prst="rect">
            <a:avLst/>
          </a:prstGeom>
        </p:spPr>
      </p:pic>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p:spPr>
        <p:txBody>
          <a:bodyPr anchor="ctr" bIns="0" lIns="0" rIns="0" tIns="0" wrap="none"/>
          <a:p>
            <a:pPr algn="ctr"/>
            <a:r>
              <a:rPr lang="en-US"/>
              <a:t>Java: Classes</a:t>
            </a:r>
            <a:endParaRPr/>
          </a:p>
        </p:txBody>
      </p:sp>
      <p:sp>
        <p:nvSpPr>
          <p:cNvPr id="75" name="TextShape 2"/>
          <p:cNvSpPr txBox="1"/>
          <p:nvPr/>
        </p:nvSpPr>
        <p:spPr>
          <a:xfrm>
            <a:off x="504000" y="1769040"/>
            <a:ext cx="8870040" cy="4384440"/>
          </a:xfrm>
          <a:prstGeom prst="rect">
            <a:avLst/>
          </a:prstGeom>
        </p:spPr>
        <p:txBody>
          <a:bodyPr bIns="0" lIns="0" rIns="0" tIns="0" wrap="none"/>
          <a:p>
            <a:r>
              <a:rPr b="1" lang="en-US">
                <a:solidFill>
                  <a:srgbClr val="800000"/>
                </a:solidFill>
              </a:rPr>
              <a:t>package</a:t>
            </a:r>
            <a:r>
              <a:rPr lang="en-US">
                <a:solidFill>
                  <a:srgbClr val="004a43"/>
                </a:solidFill>
              </a:rPr>
              <a:t> com</a:t>
            </a:r>
            <a:r>
              <a:rPr lang="en-US">
                <a:solidFill>
                  <a:srgbClr val="808030"/>
                </a:solidFill>
              </a:rPr>
              <a:t>.</a:t>
            </a:r>
            <a:r>
              <a:rPr lang="en-US">
                <a:solidFill>
                  <a:srgbClr val="004a43"/>
                </a:solidFill>
              </a:rPr>
              <a:t>fredxcoders</a:t>
            </a:r>
            <a:r>
              <a:rPr lang="en-US">
                <a:solidFill>
                  <a:srgbClr val="808030"/>
                </a:solidFill>
              </a:rPr>
              <a:t>.</a:t>
            </a:r>
            <a:r>
              <a:rPr lang="en-US">
                <a:solidFill>
                  <a:srgbClr val="004a43"/>
                </a:solidFill>
              </a:rPr>
              <a:t>dojo</a:t>
            </a:r>
            <a:r>
              <a:rPr lang="en-US">
                <a:solidFill>
                  <a:srgbClr val="808030"/>
                </a:solidFill>
              </a:rPr>
              <a:t>.</a:t>
            </a:r>
            <a:r>
              <a:rPr lang="en-US">
                <a:solidFill>
                  <a:srgbClr val="004a43"/>
                </a:solidFill>
              </a:rPr>
              <a:t>example</a:t>
            </a:r>
            <a:r>
              <a:rPr lang="en-US">
                <a:solidFill>
                  <a:srgbClr val="800080"/>
                </a:solidFill>
              </a:rPr>
              <a:t>;</a:t>
            </a:r>
            <a:endParaRPr/>
          </a:p>
          <a:p>
            <a:endParaRPr/>
          </a:p>
          <a:p>
            <a:r>
              <a:rPr b="1" lang="en-US">
                <a:solidFill>
                  <a:srgbClr val="800000"/>
                </a:solidFill>
              </a:rPr>
              <a:t>import</a:t>
            </a:r>
            <a:r>
              <a:rPr lang="en-US">
                <a:solidFill>
                  <a:srgbClr val="004a43"/>
                </a:solidFill>
              </a:rPr>
              <a:t> java</a:t>
            </a:r>
            <a:r>
              <a:rPr lang="en-US">
                <a:solidFill>
                  <a:srgbClr val="808030"/>
                </a:solidFill>
              </a:rPr>
              <a:t>.</a:t>
            </a:r>
            <a:r>
              <a:rPr lang="en-US">
                <a:solidFill>
                  <a:srgbClr val="004a43"/>
                </a:solidFill>
              </a:rPr>
              <a:t>util</a:t>
            </a:r>
            <a:r>
              <a:rPr lang="en-US">
                <a:solidFill>
                  <a:srgbClr val="808030"/>
                </a:solidFill>
              </a:rPr>
              <a:t>.</a:t>
            </a:r>
            <a:r>
              <a:rPr lang="en-US">
                <a:solidFill>
                  <a:srgbClr val="004a43"/>
                </a:solidFill>
              </a:rPr>
              <a:t>Date</a:t>
            </a:r>
            <a:r>
              <a:rPr lang="en-US">
                <a:solidFill>
                  <a:srgbClr val="800080"/>
                </a:solidFill>
              </a:rPr>
              <a:t>;</a:t>
            </a:r>
            <a:endParaRPr/>
          </a:p>
          <a:p>
            <a:endParaRPr/>
          </a:p>
          <a:p>
            <a:r>
              <a:rPr b="1" lang="en-US">
                <a:solidFill>
                  <a:srgbClr val="800000"/>
                </a:solidFill>
              </a:rPr>
              <a:t>public</a:t>
            </a:r>
            <a:r>
              <a:rPr lang="en-US">
                <a:solidFill>
                  <a:srgbClr val="000000"/>
                </a:solidFill>
              </a:rPr>
              <a:t> </a:t>
            </a:r>
            <a:r>
              <a:rPr b="1" lang="en-US">
                <a:solidFill>
                  <a:srgbClr val="800000"/>
                </a:solidFill>
              </a:rPr>
              <a:t>class</a:t>
            </a:r>
            <a:r>
              <a:rPr lang="en-US">
                <a:solidFill>
                  <a:srgbClr val="000000"/>
                </a:solidFill>
              </a:rPr>
              <a:t> HelloDojo1 </a:t>
            </a:r>
            <a:r>
              <a:rPr lang="en-US">
                <a:solidFill>
                  <a:srgbClr val="800080"/>
                </a:solidFill>
              </a:rPr>
              <a:t>{</a:t>
            </a:r>
            <a:r>
              <a:rPr lang="en-US">
                <a:solidFill>
                  <a:srgbClr val="000000"/>
                </a:solidFill>
              </a:rPr>
              <a:t>       </a:t>
            </a:r>
            <a:r>
              <a:rPr lang="en-US">
                <a:solidFill>
                  <a:srgbClr val="696969"/>
                </a:solidFill>
              </a:rPr>
              <a:t>//classes must be contained by '{' and '}'</a:t>
            </a:r>
            <a:endParaRPr/>
          </a:p>
          <a:p>
            <a:endParaRPr/>
          </a:p>
          <a:p>
            <a:r>
              <a:rPr lang="en-US">
                <a:solidFill>
                  <a:srgbClr val="000000"/>
                </a:solidFill>
              </a:rPr>
              <a:t>  </a:t>
            </a:r>
            <a:r>
              <a:rPr b="1" lang="en-US">
                <a:solidFill>
                  <a:srgbClr val="800000"/>
                </a:solidFill>
              </a:rPr>
              <a:t>public</a:t>
            </a:r>
            <a:r>
              <a:rPr lang="en-US">
                <a:solidFill>
                  <a:srgbClr val="000000"/>
                </a:solidFill>
              </a:rPr>
              <a:t> </a:t>
            </a:r>
            <a:r>
              <a:rPr b="1" lang="en-US">
                <a:solidFill>
                  <a:srgbClr val="800000"/>
                </a:solidFill>
              </a:rPr>
              <a:t>static</a:t>
            </a:r>
            <a:r>
              <a:rPr lang="en-US">
                <a:solidFill>
                  <a:srgbClr val="000000"/>
                </a:solidFill>
              </a:rPr>
              <a:t> </a:t>
            </a:r>
            <a:r>
              <a:rPr lang="en-US">
                <a:solidFill>
                  <a:srgbClr val="bb7977"/>
                </a:solidFill>
              </a:rPr>
              <a:t>void</a:t>
            </a:r>
            <a:r>
              <a:rPr lang="en-US">
                <a:solidFill>
                  <a:srgbClr val="000000"/>
                </a:solidFill>
              </a:rPr>
              <a:t> main</a:t>
            </a:r>
            <a:r>
              <a:rPr lang="en-US">
                <a:solidFill>
                  <a:srgbClr val="808030"/>
                </a:solidFill>
              </a:rPr>
              <a:t>(</a:t>
            </a:r>
            <a:r>
              <a:rPr b="1" lang="en-US">
                <a:solidFill>
                  <a:srgbClr val="bb7977"/>
                </a:solidFill>
              </a:rPr>
              <a:t>String</a:t>
            </a:r>
            <a:r>
              <a:rPr lang="en-US">
                <a:solidFill>
                  <a:srgbClr val="808030"/>
                </a:solidFill>
              </a:rPr>
              <a:t>[]</a:t>
            </a:r>
            <a:r>
              <a:rPr lang="en-US">
                <a:solidFill>
                  <a:srgbClr val="000000"/>
                </a:solidFill>
              </a:rPr>
              <a:t> args</a:t>
            </a:r>
            <a:r>
              <a:rPr lang="en-US">
                <a:solidFill>
                  <a:srgbClr val="808030"/>
                </a:solidFill>
              </a:rPr>
              <a:t>)</a:t>
            </a:r>
            <a:r>
              <a:rPr lang="en-US">
                <a:solidFill>
                  <a:srgbClr val="000000"/>
                </a:solidFill>
              </a:rPr>
              <a:t> </a:t>
            </a:r>
            <a:r>
              <a:rPr lang="en-US">
                <a:solidFill>
                  <a:srgbClr val="800080"/>
                </a:solidFill>
              </a:rPr>
              <a:t>{</a:t>
            </a:r>
            <a:r>
              <a:rPr lang="en-US">
                <a:solidFill>
                  <a:srgbClr val="000000"/>
                </a:solidFill>
              </a:rPr>
              <a:t>      </a:t>
            </a:r>
            <a:r>
              <a:rPr lang="en-US">
                <a:solidFill>
                  <a:srgbClr val="696969"/>
                </a:solidFill>
              </a:rPr>
              <a:t>//Methods also must be contained by '{' and '}'</a:t>
            </a:r>
            <a:endParaRPr/>
          </a:p>
          <a:p>
            <a:endParaRPr/>
          </a:p>
          <a:p>
            <a:r>
              <a:rPr lang="en-US">
                <a:solidFill>
                  <a:srgbClr val="000000"/>
                </a:solidFill>
              </a:rPr>
              <a:t>    </a:t>
            </a:r>
            <a:r>
              <a:rPr b="1" lang="en-US">
                <a:solidFill>
                  <a:srgbClr val="bb7977"/>
                </a:solidFill>
              </a:rPr>
              <a:t>Date</a:t>
            </a:r>
            <a:r>
              <a:rPr lang="en-US">
                <a:solidFill>
                  <a:srgbClr val="000000"/>
                </a:solidFill>
              </a:rPr>
              <a:t> rightNow </a:t>
            </a:r>
            <a:r>
              <a:rPr lang="en-US">
                <a:solidFill>
                  <a:srgbClr val="808030"/>
                </a:solidFill>
              </a:rPr>
              <a:t>=</a:t>
            </a:r>
            <a:r>
              <a:rPr lang="en-US">
                <a:solidFill>
                  <a:srgbClr val="000000"/>
                </a:solidFill>
              </a:rPr>
              <a:t> </a:t>
            </a:r>
            <a:r>
              <a:rPr b="1" lang="en-US">
                <a:solidFill>
                  <a:srgbClr val="800000"/>
                </a:solidFill>
              </a:rPr>
              <a:t>new</a:t>
            </a:r>
            <a:r>
              <a:rPr lang="en-US">
                <a:solidFill>
                  <a:srgbClr val="000000"/>
                </a:solidFill>
              </a:rPr>
              <a:t> </a:t>
            </a:r>
            <a:r>
              <a:rPr b="1" lang="en-US">
                <a:solidFill>
                  <a:srgbClr val="bb7977"/>
                </a:solidFill>
              </a:rPr>
              <a:t>Date</a:t>
            </a:r>
            <a:r>
              <a:rPr lang="en-US">
                <a:solidFill>
                  <a:srgbClr val="808030"/>
                </a:solidFill>
              </a:rPr>
              <a:t>()</a:t>
            </a:r>
            <a:r>
              <a:rPr lang="en-US">
                <a:solidFill>
                  <a:srgbClr val="800080"/>
                </a:solidFill>
              </a:rPr>
              <a:t>;</a:t>
            </a:r>
            <a:r>
              <a:rPr lang="en-US">
                <a:solidFill>
                  <a:srgbClr val="000000"/>
                </a:solidFill>
              </a:rPr>
              <a:t> </a:t>
            </a:r>
            <a:r>
              <a:rPr lang="en-US">
                <a:solidFill>
                  <a:srgbClr val="696969"/>
                </a:solidFill>
              </a:rPr>
              <a:t>//This is a "statement". Statements must end with a ';'.</a:t>
            </a:r>
            <a:endParaRPr/>
          </a:p>
          <a:p>
            <a:r>
              <a:rPr lang="en-US">
                <a:solidFill>
                  <a:srgbClr val="000000"/>
                </a:solidFill>
              </a:rPr>
              <a:t>    </a:t>
            </a:r>
            <a:r>
              <a:rPr b="1" lang="en-US">
                <a:solidFill>
                  <a:srgbClr val="bb7977"/>
                </a:solidFill>
              </a:rPr>
              <a:t>System</a:t>
            </a:r>
            <a:r>
              <a:rPr lang="en-US">
                <a:solidFill>
                  <a:srgbClr val="808030"/>
                </a:solidFill>
              </a:rPr>
              <a:t>.</a:t>
            </a:r>
            <a:r>
              <a:rPr lang="en-US">
                <a:solidFill>
                  <a:srgbClr val="000000"/>
                </a:solidFill>
              </a:rPr>
              <a:t>out</a:t>
            </a:r>
            <a:r>
              <a:rPr lang="en-US">
                <a:solidFill>
                  <a:srgbClr val="808030"/>
                </a:solidFill>
              </a:rPr>
              <a:t>.</a:t>
            </a:r>
            <a:r>
              <a:rPr lang="en-US">
                <a:solidFill>
                  <a:srgbClr val="000000"/>
                </a:solidFill>
              </a:rPr>
              <a:t>println</a:t>
            </a:r>
            <a:r>
              <a:rPr lang="en-US">
                <a:solidFill>
                  <a:srgbClr val="808030"/>
                </a:solidFill>
              </a:rPr>
              <a:t>(</a:t>
            </a:r>
            <a:r>
              <a:rPr lang="en-US">
                <a:solidFill>
                  <a:srgbClr val="0000e6"/>
                </a:solidFill>
              </a:rPr>
              <a:t>"Hello Dojo! Here's the current time: "</a:t>
            </a:r>
            <a:r>
              <a:rPr lang="en-US">
                <a:solidFill>
                  <a:srgbClr val="000000"/>
                </a:solidFill>
              </a:rPr>
              <a:t> </a:t>
            </a:r>
            <a:r>
              <a:rPr lang="en-US">
                <a:solidFill>
                  <a:srgbClr val="808030"/>
                </a:solidFill>
              </a:rPr>
              <a:t>+</a:t>
            </a:r>
            <a:r>
              <a:rPr lang="en-US">
                <a:solidFill>
                  <a:srgbClr val="000000"/>
                </a:solidFill>
              </a:rPr>
              <a:t> rightNow</a:t>
            </a:r>
            <a:r>
              <a:rPr lang="en-US">
                <a:solidFill>
                  <a:srgbClr val="808030"/>
                </a:solidFill>
              </a:rPr>
              <a:t>.</a:t>
            </a:r>
            <a:r>
              <a:rPr lang="en-US">
                <a:solidFill>
                  <a:srgbClr val="000000"/>
                </a:solidFill>
              </a:rPr>
              <a:t>toString</a:t>
            </a:r>
            <a:r>
              <a:rPr lang="en-US">
                <a:solidFill>
                  <a:srgbClr val="808030"/>
                </a:solidFill>
              </a:rPr>
              <a:t>())</a:t>
            </a:r>
            <a:r>
              <a:rPr lang="en-US">
                <a:solidFill>
                  <a:srgbClr val="800080"/>
                </a:solidFill>
              </a:rPr>
              <a:t>;</a:t>
            </a:r>
            <a:r>
              <a:rPr lang="en-US">
                <a:solidFill>
                  <a:srgbClr val="000000"/>
                </a:solidFill>
              </a:rPr>
              <a:t>  </a:t>
            </a:r>
            <a:endParaRPr/>
          </a:p>
          <a:p>
            <a:r>
              <a:rPr lang="en-US">
                <a:solidFill>
                  <a:srgbClr val="000000"/>
                </a:solidFill>
              </a:rPr>
              <a:t>  </a:t>
            </a:r>
            <a:r>
              <a:rPr lang="en-US">
                <a:solidFill>
                  <a:srgbClr val="800080"/>
                </a:solidFill>
              </a:rPr>
              <a:t>}</a:t>
            </a:r>
            <a:endParaRPr/>
          </a:p>
          <a:p>
            <a:endParaRPr/>
          </a:p>
          <a:p>
            <a:r>
              <a:rPr lang="en-US"/>
              <a:t>}</a:t>
            </a:r>
            <a:endParaRPr/>
          </a:p>
          <a:p>
            <a:endParaRPr/>
          </a:p>
        </p:txBody>
      </p:sp>
      <p:sp>
        <p:nvSpPr>
          <p:cNvPr id="76" name="CustomShape 3"/>
          <p:cNvSpPr/>
          <p:nvPr/>
        </p:nvSpPr>
        <p:spPr>
          <a:xfrm>
            <a:off x="1727280" y="3048840"/>
            <a:ext cx="1280160" cy="274320"/>
          </a:xfrm>
          <a:prstGeom prst="leftArrow">
            <a:avLst>
              <a:gd fmla="val 5400" name="adj1"/>
              <a:gd fmla="val 5400" name="adj2"/>
            </a:avLst>
          </a:prstGeom>
          <a:solidFill>
            <a:srgbClr val="cfe7f5"/>
          </a:solidFill>
          <a:ln>
            <a:solidFill>
              <a:srgbClr val="808080"/>
            </a:solidFill>
          </a:ln>
        </p:spPr>
      </p:sp>
      <p:sp>
        <p:nvSpPr>
          <p:cNvPr id="77" name="CustomShape 4"/>
          <p:cNvSpPr/>
          <p:nvPr/>
        </p:nvSpPr>
        <p:spPr>
          <a:xfrm>
            <a:off x="3474720" y="3705840"/>
            <a:ext cx="1280160" cy="274320"/>
          </a:xfrm>
          <a:prstGeom prst="leftArrow">
            <a:avLst>
              <a:gd fmla="val 5400" name="adj1"/>
              <a:gd fmla="val 5400" name="adj2"/>
            </a:avLst>
          </a:prstGeom>
          <a:solidFill>
            <a:srgbClr val="cfe7f5"/>
          </a:solidFill>
          <a:ln>
            <a:solidFill>
              <a:srgbClr val="808080"/>
            </a:solidFill>
          </a:ln>
        </p:spPr>
      </p:sp>
      <p:sp>
        <p:nvSpPr>
          <p:cNvPr id="78" name="CustomShape 5"/>
          <p:cNvSpPr/>
          <p:nvPr/>
        </p:nvSpPr>
        <p:spPr>
          <a:xfrm>
            <a:off x="3657600" y="4403880"/>
            <a:ext cx="1280160" cy="274320"/>
          </a:xfrm>
          <a:prstGeom prst="leftArrow">
            <a:avLst>
              <a:gd fmla="val 5400" name="adj1"/>
              <a:gd fmla="val 5400" name="adj2"/>
            </a:avLst>
          </a:prstGeom>
          <a:solidFill>
            <a:srgbClr val="cfe7f5"/>
          </a:solidFill>
          <a:ln>
            <a:solidFill>
              <a:srgbClr val="808080"/>
            </a:solidFill>
          </a:ln>
        </p:spPr>
      </p:sp>
      <p:sp>
        <p:nvSpPr>
          <p:cNvPr id="79" name="TextShape 6"/>
          <p:cNvSpPr txBox="1"/>
          <p:nvPr/>
        </p:nvSpPr>
        <p:spPr>
          <a:xfrm>
            <a:off x="3108960" y="2651760"/>
            <a:ext cx="788760" cy="346320"/>
          </a:xfrm>
          <a:prstGeom prst="rect">
            <a:avLst/>
          </a:prstGeom>
        </p:spPr>
        <p:txBody>
          <a:bodyPr bIns="45000" lIns="90000" rIns="90000" tIns="45000" wrap="none"/>
          <a:p>
            <a:r>
              <a:rPr b="1" lang="en-US"/>
              <a:t>Class</a:t>
            </a:r>
            <a:endParaRPr/>
          </a:p>
        </p:txBody>
      </p:sp>
      <p:sp>
        <p:nvSpPr>
          <p:cNvPr id="80" name="TextShape 7"/>
          <p:cNvSpPr txBox="1"/>
          <p:nvPr/>
        </p:nvSpPr>
        <p:spPr>
          <a:xfrm>
            <a:off x="4774680" y="3311280"/>
            <a:ext cx="994680" cy="346320"/>
          </a:xfrm>
          <a:prstGeom prst="rect">
            <a:avLst/>
          </a:prstGeom>
        </p:spPr>
        <p:txBody>
          <a:bodyPr bIns="45000" lIns="90000" rIns="90000" tIns="45000" wrap="none"/>
          <a:p>
            <a:r>
              <a:rPr b="1" lang="en-US"/>
              <a:t>Method</a:t>
            </a:r>
            <a:endParaRPr/>
          </a:p>
        </p:txBody>
      </p:sp>
      <p:sp>
        <p:nvSpPr>
          <p:cNvPr id="81" name="TextShape 8"/>
          <p:cNvSpPr txBox="1"/>
          <p:nvPr/>
        </p:nvSpPr>
        <p:spPr>
          <a:xfrm>
            <a:off x="4880520" y="4042800"/>
            <a:ext cx="1284120" cy="346320"/>
          </a:xfrm>
          <a:prstGeom prst="rect">
            <a:avLst/>
          </a:prstGeom>
        </p:spPr>
        <p:txBody>
          <a:bodyPr bIns="45000" lIns="90000" rIns="90000" tIns="45000" wrap="none"/>
          <a:p>
            <a:r>
              <a:rPr b="1" lang="en-US"/>
              <a:t>Statement</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p:spPr>
        <p:txBody>
          <a:bodyPr anchor="ctr" bIns="0" lIns="0" rIns="0" tIns="0" wrap="none"/>
          <a:p>
            <a:pPr algn="ctr"/>
            <a:r>
              <a:rPr lang="en-US"/>
              <a:t>Java: Syntax</a:t>
            </a:r>
            <a:endParaRPr/>
          </a:p>
        </p:txBody>
      </p:sp>
      <p:sp>
        <p:nvSpPr>
          <p:cNvPr id="83" name="TextShape 2"/>
          <p:cNvSpPr txBox="1"/>
          <p:nvPr/>
        </p:nvSpPr>
        <p:spPr>
          <a:xfrm>
            <a:off x="504000" y="1769040"/>
            <a:ext cx="8870040" cy="1522800"/>
          </a:xfrm>
          <a:prstGeom prst="rect">
            <a:avLst/>
          </a:prstGeom>
        </p:spPr>
        <p:txBody>
          <a:bodyPr bIns="0" lIns="0" rIns="0" tIns="0" wrap="none"/>
          <a:p>
            <a:pPr>
              <a:buSzPct val="45000"/>
              <a:buFont typeface="StarSymbol"/>
              <a:buChar char=""/>
            </a:pPr>
            <a:r>
              <a:rPr lang="en-US"/>
              <a:t>There are rules to writing code for a language.</a:t>
            </a:r>
            <a:endParaRPr/>
          </a:p>
          <a:p>
            <a:pPr lvl="1">
              <a:buSzPct val="75000"/>
              <a:buFont typeface="StarSymbol"/>
              <a:buChar char=""/>
            </a:pPr>
            <a:r>
              <a:rPr lang="en-US"/>
              <a:t>What are some rules when writing English?</a:t>
            </a:r>
            <a:endParaRPr/>
          </a:p>
        </p:txBody>
      </p:sp>
      <p:sp>
        <p:nvSpPr>
          <p:cNvPr id="84" name="TextShape 3"/>
          <p:cNvSpPr txBox="1"/>
          <p:nvPr/>
        </p:nvSpPr>
        <p:spPr>
          <a:xfrm>
            <a:off x="731520" y="3638160"/>
            <a:ext cx="7017120" cy="1114200"/>
          </a:xfrm>
          <a:prstGeom prst="rect">
            <a:avLst/>
          </a:prstGeom>
        </p:spPr>
        <p:txBody>
          <a:bodyPr bIns="45000" lIns="90000" rIns="90000" tIns="45000" wrap="none"/>
          <a:p>
            <a:pPr>
              <a:buSzPct val="45000"/>
              <a:buFont typeface="StarSymbol"/>
              <a:buChar char=""/>
            </a:pPr>
            <a:r>
              <a:rPr lang="en-US"/>
              <a:t>Statements are like sentences. They must end in a semicolon ( ; )</a:t>
            </a:r>
            <a:endParaRPr/>
          </a:p>
          <a:p>
            <a:pPr>
              <a:buSzPct val="45000"/>
              <a:buFont typeface="StarSymbol"/>
              <a:buChar char=""/>
            </a:pPr>
            <a:r>
              <a:rPr lang="en-US"/>
              <a:t>Periods ( . ) let you use an </a:t>
            </a:r>
            <a:r>
              <a:rPr i="1" lang="en-US"/>
              <a:t>object</a:t>
            </a:r>
            <a:r>
              <a:rPr lang="en-US"/>
              <a:t>'s </a:t>
            </a:r>
            <a:r>
              <a:rPr i="1" lang="en-US"/>
              <a:t>methods</a:t>
            </a:r>
            <a:endParaRPr/>
          </a:p>
          <a:p>
            <a:pPr>
              <a:buSzPct val="45000"/>
              <a:buFont typeface="StarSymbol"/>
              <a:buChar char=""/>
            </a:pPr>
            <a:r>
              <a:rPr i="1" lang="en-US"/>
              <a:t>Methods</a:t>
            </a:r>
            <a:r>
              <a:rPr lang="en-US"/>
              <a:t> must wrap their </a:t>
            </a:r>
            <a:r>
              <a:rPr i="1" lang="en-US"/>
              <a:t>statements</a:t>
            </a:r>
            <a:r>
              <a:rPr lang="en-US"/>
              <a:t> in curly brackets ( { } )</a:t>
            </a:r>
            <a:endParaRPr/>
          </a:p>
          <a:p>
            <a:pPr>
              <a:buSzPct val="45000"/>
              <a:buFont typeface="StarSymbol"/>
              <a:buChar char=""/>
            </a:pPr>
            <a:r>
              <a:rPr i="1" lang="en-US"/>
              <a:t>Comments </a:t>
            </a:r>
            <a:r>
              <a:rPr lang="en-US"/>
              <a:t>start with two forward slashes ( // )</a:t>
            </a:r>
            <a:endParaRPr/>
          </a:p>
        </p:txBody>
      </p:sp>
    </p:spTree>
  </p:cSld>
  <p:timing>
    <p:tnLst>
      <p:par>
        <p:cTn dur="indefinite" id="11" nodeType="tmRoot" restart="never">
          <p:childTnLst>
            <p:seq>
              <p:cTn id="12" nodeType="mainSeq">
                <p:childTnLst>
                  <p:par>
                    <p:cTn fill="freeze" id="13">
                      <p:stCondLst>
                        <p:cond delay="indefinite"/>
                      </p:stCondLst>
                      <p:childTnLst>
                        <p:par>
                          <p:cTn fill="freeze" id="14">
                            <p:stCondLst>
                              <p:cond delay="0"/>
                            </p:stCondLst>
                            <p:childTnLst>
                              <p:par>
                                <p:cTn fill="hold" id="15" nodeType="clickEffect" presetClass="entr" presetID="1">
                                  <p:stCondLst>
                                    <p:cond delay="0"/>
                                  </p:stCondLst>
                                  <p:childTnLst>
                                    <p:set>
                                      <p:cBhvr>
                                        <p:cTn dur="1" fill="hold" id="16">
                                          <p:stCondLst>
                                            <p:cond delay="0"/>
                                          </p:stCondLst>
                                        </p:cTn>
                                        <p:tgtEl>
                                          <p:spTgt spid="84">
                                            <p:txEl>
                                              <p:pRg end="66" st="0"/>
                                            </p:txEl>
                                          </p:spTgt>
                                        </p:tgtEl>
                                        <p:attrNameLst>
                                          <p:attrName>style.visibility</p:attrName>
                                        </p:attrNameLst>
                                      </p:cBhvr>
                                      <p:to>
                                        <p:strVal val="visible"/>
                                      </p:to>
                                    </p:set>
                                  </p:childTnLst>
                                </p:cTn>
                              </p:par>
                            </p:childTnLst>
                          </p:cTn>
                        </p:par>
                      </p:childTnLst>
                    </p:cTn>
                  </p:par>
                  <p:par>
                    <p:cTn fill="freeze" id="17">
                      <p:stCondLst>
                        <p:cond delay="indefinite"/>
                      </p:stCondLst>
                      <p:childTnLst>
                        <p:par>
                          <p:cTn fill="freeze" id="18">
                            <p:stCondLst>
                              <p:cond delay="0"/>
                            </p:stCondLst>
                            <p:childTnLst>
                              <p:par>
                                <p:cTn fill="hold" id="19" nodeType="clickEffect" presetClass="entr" presetID="1">
                                  <p:stCondLst>
                                    <p:cond delay="0"/>
                                  </p:stCondLst>
                                  <p:childTnLst>
                                    <p:set>
                                      <p:cBhvr>
                                        <p:cTn dur="1" fill="hold" id="20">
                                          <p:stCondLst>
                                            <p:cond delay="0"/>
                                          </p:stCondLst>
                                        </p:cTn>
                                        <p:tgtEl>
                                          <p:spTgt spid="84">
                                            <p:txEl>
                                              <p:pRg end="112" st="66"/>
                                            </p:txEl>
                                          </p:spTgt>
                                        </p:tgtEl>
                                        <p:attrNameLst>
                                          <p:attrName>style.visibility</p:attrName>
                                        </p:attrNameLst>
                                      </p:cBhvr>
                                      <p:to>
                                        <p:strVal val="visible"/>
                                      </p:to>
                                    </p:set>
                                  </p:childTnLst>
                                </p:cTn>
                              </p:par>
                            </p:childTnLst>
                          </p:cTn>
                        </p:par>
                      </p:childTnLst>
                    </p:cTn>
                  </p:par>
                  <p:par>
                    <p:cTn fill="freeze" id="21">
                      <p:stCondLst>
                        <p:cond delay="indefinite"/>
                      </p:stCondLst>
                      <p:childTnLst>
                        <p:par>
                          <p:cTn fill="freeze" id="22">
                            <p:stCondLst>
                              <p:cond delay="0"/>
                            </p:stCondLst>
                            <p:childTnLst>
                              <p:par>
                                <p:cTn fill="hold" id="23" nodeType="clickEffect" presetClass="entr" presetID="1">
                                  <p:stCondLst>
                                    <p:cond delay="0"/>
                                  </p:stCondLst>
                                  <p:childTnLst>
                                    <p:set>
                                      <p:cBhvr>
                                        <p:cTn dur="1" fill="hold" id="24">
                                          <p:stCondLst>
                                            <p:cond delay="0"/>
                                          </p:stCondLst>
                                        </p:cTn>
                                        <p:tgtEl>
                                          <p:spTgt spid="84">
                                            <p:txEl>
                                              <p:pRg end="173" st="112"/>
                                            </p:txEl>
                                          </p:spTgt>
                                        </p:tgtEl>
                                        <p:attrNameLst>
                                          <p:attrName>style.visibility</p:attrName>
                                        </p:attrNameLst>
                                      </p:cBhvr>
                                      <p:to>
                                        <p:strVal val="visible"/>
                                      </p:to>
                                    </p:set>
                                  </p:childTnLst>
                                </p:cTn>
                              </p:par>
                            </p:childTnLst>
                          </p:cTn>
                        </p:par>
                      </p:childTnLst>
                    </p:cTn>
                  </p:par>
                  <p:par>
                    <p:cTn fill="freeze" id="25">
                      <p:stCondLst>
                        <p:cond delay="indefinite"/>
                      </p:stCondLst>
                      <p:childTnLst>
                        <p:par>
                          <p:cTn fill="freeze" id="26">
                            <p:stCondLst>
                              <p:cond delay="0"/>
                            </p:stCondLst>
                            <p:childTnLst>
                              <p:par>
                                <p:cTn fill="hold" id="27" nodeType="clickEffect" presetClass="entr" presetID="1">
                                  <p:stCondLst>
                                    <p:cond delay="0"/>
                                  </p:stCondLst>
                                  <p:childTnLst>
                                    <p:set>
                                      <p:cBhvr>
                                        <p:cTn dur="1" fill="hold" id="28">
                                          <p:stCondLst>
                                            <p:cond delay="0"/>
                                          </p:stCondLst>
                                        </p:cTn>
                                        <p:tgtEl>
                                          <p:spTgt spid="84">
                                            <p:txEl>
                                              <p:pRg end="220" st="17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p:spPr>
        <p:txBody>
          <a:bodyPr anchor="ctr" bIns="0" lIns="0" rIns="0" tIns="0" wrap="none"/>
          <a:p>
            <a:pPr algn="ctr"/>
            <a:r>
              <a:rPr lang="en-US"/>
              <a:t>Java: Variables</a:t>
            </a:r>
            <a:endParaRPr/>
          </a:p>
        </p:txBody>
      </p:sp>
      <p:sp>
        <p:nvSpPr>
          <p:cNvPr id="86"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lang="en-US" sz="2000"/>
              <a:t>int myNumber = 42;</a:t>
            </a:r>
            <a:endParaRPr/>
          </a:p>
          <a:p>
            <a:pPr>
              <a:buSzPct val="45000"/>
              <a:buFont typeface="StarSymbol"/>
              <a:buChar char=""/>
            </a:pPr>
            <a:endParaRPr/>
          </a:p>
          <a:p>
            <a:pPr>
              <a:buSzPct val="45000"/>
              <a:buFont typeface="StarSymbol"/>
              <a:buChar char=""/>
            </a:pPr>
            <a:endParaRPr/>
          </a:p>
          <a:p>
            <a:pPr>
              <a:buSzPct val="45000"/>
              <a:buFont typeface="StarSymbol"/>
              <a:buChar char=""/>
            </a:pPr>
            <a:r>
              <a:rPr lang="en-US" sz="2000"/>
              <a:t>String message2 = "Another message that comes from a String variable”;</a:t>
            </a:r>
            <a:endParaRPr/>
          </a:p>
          <a:p>
            <a:pPr>
              <a:buSzPct val="45000"/>
              <a:buFont typeface="StarSymbol"/>
              <a:buChar char=""/>
            </a:pPr>
            <a:endParaRPr/>
          </a:p>
          <a:p>
            <a:pPr>
              <a:buSzPct val="45000"/>
              <a:buFont typeface="StarSymbol"/>
              <a:buChar char=""/>
            </a:pPr>
            <a:endParaRPr/>
          </a:p>
          <a:p>
            <a:pPr>
              <a:buSzPct val="45000"/>
              <a:buFont typeface="StarSymbol"/>
              <a:buChar char=""/>
            </a:pPr>
            <a:r>
              <a:rPr lang="en-US" sz="2000"/>
              <a:t>Date rightNow = new Date();</a:t>
            </a:r>
            <a:endParaRPr/>
          </a:p>
        </p:txBody>
      </p:sp>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p:spPr>
        <p:txBody>
          <a:bodyPr anchor="ctr" bIns="0" lIns="0" rIns="0" tIns="0" wrap="none"/>
          <a:p>
            <a:pPr algn="ctr"/>
            <a:r>
              <a:rPr lang="en-US"/>
              <a:t>Java: Variables (Arrays)</a:t>
            </a:r>
            <a:endParaRPr/>
          </a:p>
        </p:txBody>
      </p:sp>
      <p:sp>
        <p:nvSpPr>
          <p:cNvPr id="88"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lang="en-US" sz="2600"/>
              <a:t>public String[ ] myStringArray = new String[3];</a:t>
            </a:r>
            <a:endParaRPr/>
          </a:p>
          <a:p>
            <a:pPr>
              <a:buSzPct val="45000"/>
              <a:buFont typeface="StarSymbol"/>
              <a:buChar char=""/>
            </a:pPr>
            <a:endParaRPr/>
          </a:p>
          <a:p>
            <a:pPr>
              <a:buSzPct val="45000"/>
              <a:buFont typeface="StarSymbol"/>
              <a:buChar char=""/>
            </a:pPr>
            <a:r>
              <a:rPr lang="en-US" sz="2600"/>
              <a:t>myStringArray[0] = "Hello"; </a:t>
            </a:r>
            <a:endParaRPr/>
          </a:p>
          <a:p>
            <a:pPr>
              <a:buSzPct val="45000"/>
              <a:buFont typeface="StarSymbol"/>
              <a:buChar char=""/>
            </a:pPr>
            <a:r>
              <a:rPr lang="en-US" sz="2600"/>
              <a:t>myStringArray[1] = "Coder";</a:t>
            </a:r>
            <a:r>
              <a:rPr lang="en-US" sz="2600"/>
              <a:t>	</a:t>
            </a:r>
            <a:endParaRPr/>
          </a:p>
          <a:p>
            <a:pPr>
              <a:buSzPct val="45000"/>
              <a:buFont typeface="StarSymbol"/>
              <a:buChar char=""/>
            </a:pPr>
            <a:r>
              <a:rPr lang="en-US" sz="2600"/>
              <a:t>myStringArray[2] = "Dojo";</a:t>
            </a:r>
            <a:endParaRPr/>
          </a:p>
          <a:p>
            <a:pPr>
              <a:buSzPct val="45000"/>
              <a:buFont typeface="StarSymbol"/>
              <a:buChar char=""/>
            </a:pPr>
            <a:endParaRPr/>
          </a:p>
          <a:p>
            <a:pPr>
              <a:buSzPct val="45000"/>
              <a:buFont typeface="StarSymbol"/>
              <a:buChar char=""/>
            </a:pPr>
            <a:r>
              <a:rPr lang="en-US" sz="2600"/>
              <a:t>Could look like this: { “Hello”, “Coder”, “Dojo” }</a:t>
            </a:r>
            <a:endParaRPr/>
          </a:p>
          <a:p>
            <a:pPr>
              <a:buSzPct val="45000"/>
              <a:buFont typeface="StarSymbol"/>
              <a:buChar char=""/>
            </a:pPr>
            <a:endParaRPr/>
          </a:p>
          <a:p>
            <a:pPr>
              <a:buSzPct val="45000"/>
              <a:buFont typeface="StarSymbol"/>
              <a:buChar char=""/>
            </a:pPr>
            <a:r>
              <a:rPr lang="en-US" sz="2600"/>
              <a:t>public String[ ][ ] myStringArray = new String[3][3];</a:t>
            </a:r>
            <a:endParaRPr/>
          </a:p>
        </p:txBody>
      </p:sp>
    </p:spTree>
  </p:cSld>
  <p:timing>
    <p:tnLst>
      <p:par>
        <p:cTn dur="indefinite" id="31" nodeType="tmRoot" restart="never">
          <p:childTnLst>
            <p:seq>
              <p:cTn id="32" nodeType="mainSeq">
                <p:childTnLst>
                  <p:par>
                    <p:cTn fill="freeze" id="33">
                      <p:stCondLst>
                        <p:cond delay="indefinite"/>
                      </p:stCondLst>
                      <p:childTnLst>
                        <p:par>
                          <p:cTn fill="freeze" id="34">
                            <p:stCondLst>
                              <p:cond delay="0"/>
                            </p:stCondLst>
                            <p:childTnLst>
                              <p:par>
                                <p:cTn fill="hold" id="35" nodeType="clickEffect" presetClass="entr" presetID="1">
                                  <p:stCondLst>
                                    <p:cond delay="0"/>
                                  </p:stCondLst>
                                  <p:childTnLst>
                                    <p:set>
                                      <p:cBhvr>
                                        <p:cTn dur="1" fill="hold" id="36">
                                          <p:stCondLst>
                                            <p:cond delay="0"/>
                                          </p:stCondLst>
                                        </p:cTn>
                                        <p:tgtEl>
                                          <p:spTgt spid="88">
                                            <p:txEl>
                                              <p:pRg end="48" st="0"/>
                                            </p:txEl>
                                          </p:spTgt>
                                        </p:tgtEl>
                                        <p:attrNameLst>
                                          <p:attrName>style.visibility</p:attrName>
                                        </p:attrNameLst>
                                      </p:cBhvr>
                                      <p:to>
                                        <p:strVal val="visible"/>
                                      </p:to>
                                    </p:set>
                                  </p:childTnLst>
                                </p:cTn>
                              </p:par>
                            </p:childTnLst>
                          </p:cTn>
                        </p:par>
                      </p:childTnLst>
                    </p:cTn>
                  </p:par>
                  <p:par>
                    <p:cTn fill="freeze" id="37">
                      <p:stCondLst>
                        <p:cond delay="indefinite"/>
                      </p:stCondLst>
                      <p:childTnLst>
                        <p:par>
                          <p:cTn fill="freeze" id="38">
                            <p:stCondLst>
                              <p:cond delay="0"/>
                            </p:stCondLst>
                            <p:childTnLst>
                              <p:par>
                                <p:cTn fill="hold" id="39" nodeType="clickEffect" presetClass="entr" presetID="1">
                                  <p:stCondLst>
                                    <p:cond delay="0"/>
                                  </p:stCondLst>
                                  <p:childTnLst>
                                    <p:set>
                                      <p:cBhvr>
                                        <p:cTn dur="1" fill="hold" id="40">
                                          <p:stCondLst>
                                            <p:cond delay="0"/>
                                          </p:stCondLst>
                                        </p:cTn>
                                        <p:tgtEl>
                                          <p:spTgt spid="88">
                                            <p:txEl>
                                              <p:pRg end="78" st="49"/>
                                            </p:txEl>
                                          </p:spTgt>
                                        </p:tgtEl>
                                        <p:attrNameLst>
                                          <p:attrName>style.visibility</p:attrName>
                                        </p:attrNameLst>
                                      </p:cBhvr>
                                      <p:to>
                                        <p:strVal val="visible"/>
                                      </p:to>
                                    </p:set>
                                  </p:childTnLst>
                                </p:cTn>
                              </p:par>
                            </p:childTnLst>
                          </p:cTn>
                        </p:par>
                      </p:childTnLst>
                    </p:cTn>
                  </p:par>
                  <p:par>
                    <p:cTn fill="freeze" id="41">
                      <p:stCondLst>
                        <p:cond delay="indefinite"/>
                      </p:stCondLst>
                      <p:childTnLst>
                        <p:par>
                          <p:cTn fill="freeze" id="42">
                            <p:stCondLst>
                              <p:cond delay="0"/>
                            </p:stCondLst>
                            <p:childTnLst>
                              <p:par>
                                <p:cTn fill="hold" id="43" nodeType="clickEffect" presetClass="entr" presetID="1">
                                  <p:stCondLst>
                                    <p:cond delay="0"/>
                                  </p:stCondLst>
                                  <p:childTnLst>
                                    <p:set>
                                      <p:cBhvr>
                                        <p:cTn dur="1" fill="hold" id="44">
                                          <p:stCondLst>
                                            <p:cond delay="0"/>
                                          </p:stCondLst>
                                        </p:cTn>
                                        <p:tgtEl>
                                          <p:spTgt spid="88">
                                            <p:txEl>
                                              <p:pRg end="107" st="78"/>
                                            </p:txEl>
                                          </p:spTgt>
                                        </p:tgtEl>
                                        <p:attrNameLst>
                                          <p:attrName>style.visibility</p:attrName>
                                        </p:attrNameLst>
                                      </p:cBhvr>
                                      <p:to>
                                        <p:strVal val="visible"/>
                                      </p:to>
                                    </p:set>
                                  </p:childTnLst>
                                </p:cTn>
                              </p:par>
                            </p:childTnLst>
                          </p:cTn>
                        </p:par>
                      </p:childTnLst>
                    </p:cTn>
                  </p:par>
                  <p:par>
                    <p:cTn fill="freeze" id="45">
                      <p:stCondLst>
                        <p:cond delay="indefinite"/>
                      </p:stCondLst>
                      <p:childTnLst>
                        <p:par>
                          <p:cTn fill="freeze" id="46">
                            <p:stCondLst>
                              <p:cond delay="0"/>
                            </p:stCondLst>
                            <p:childTnLst>
                              <p:par>
                                <p:cTn fill="hold" id="47" nodeType="clickEffect" presetClass="entr" presetID="1">
                                  <p:stCondLst>
                                    <p:cond delay="0"/>
                                  </p:stCondLst>
                                  <p:childTnLst>
                                    <p:set>
                                      <p:cBhvr>
                                        <p:cTn dur="1" fill="hold" id="48">
                                          <p:stCondLst>
                                            <p:cond delay="0"/>
                                          </p:stCondLst>
                                        </p:cTn>
                                        <p:tgtEl>
                                          <p:spTgt spid="88">
                                            <p:txEl>
                                              <p:pRg end="134" st="107"/>
                                            </p:txEl>
                                          </p:spTgt>
                                        </p:tgtEl>
                                        <p:attrNameLst>
                                          <p:attrName>style.visibility</p:attrName>
                                        </p:attrNameLst>
                                      </p:cBhvr>
                                      <p:to>
                                        <p:strVal val="visible"/>
                                      </p:to>
                                    </p:set>
                                  </p:childTnLst>
                                </p:cTn>
                              </p:par>
                            </p:childTnLst>
                          </p:cTn>
                        </p:par>
                      </p:childTnLst>
                    </p:cTn>
                  </p:par>
                  <p:par>
                    <p:cTn fill="freeze" id="49">
                      <p:stCondLst>
                        <p:cond delay="indefinite"/>
                      </p:stCondLst>
                      <p:childTnLst>
                        <p:par>
                          <p:cTn fill="freeze" id="50">
                            <p:stCondLst>
                              <p:cond delay="0"/>
                            </p:stCondLst>
                            <p:childTnLst>
                              <p:par>
                                <p:cTn fill="hold" id="51" nodeType="clickEffect" presetClass="entr" presetID="1">
                                  <p:stCondLst>
                                    <p:cond delay="0"/>
                                  </p:stCondLst>
                                  <p:childTnLst>
                                    <p:set>
                                      <p:cBhvr>
                                        <p:cTn dur="1" fill="hold" id="52">
                                          <p:stCondLst>
                                            <p:cond delay="0"/>
                                          </p:stCondLst>
                                        </p:cTn>
                                        <p:tgtEl>
                                          <p:spTgt spid="88">
                                            <p:txEl>
                                              <p:pRg end="186" st="135"/>
                                            </p:txEl>
                                          </p:spTgt>
                                        </p:tgtEl>
                                        <p:attrNameLst>
                                          <p:attrName>style.visibility</p:attrName>
                                        </p:attrNameLst>
                                      </p:cBhvr>
                                      <p:to>
                                        <p:strVal val="visible"/>
                                      </p:to>
                                    </p:set>
                                  </p:childTnLst>
                                </p:cTn>
                              </p:par>
                            </p:childTnLst>
                          </p:cTn>
                        </p:par>
                      </p:childTnLst>
                    </p:cTn>
                  </p:par>
                  <p:par>
                    <p:cTn fill="freeze" id="53">
                      <p:stCondLst>
                        <p:cond delay="indefinite"/>
                      </p:stCondLst>
                      <p:childTnLst>
                        <p:par>
                          <p:cTn fill="freeze" id="54">
                            <p:stCondLst>
                              <p:cond delay="0"/>
                            </p:stCondLst>
                            <p:childTnLst>
                              <p:par>
                                <p:cTn fill="hold" id="55" nodeType="clickEffect" presetClass="entr" presetID="1">
                                  <p:stCondLst>
                                    <p:cond delay="0"/>
                                  </p:stCondLst>
                                  <p:childTnLst>
                                    <p:set>
                                      <p:cBhvr>
                                        <p:cTn dur="1" fill="hold" id="56">
                                          <p:stCondLst>
                                            <p:cond delay="0"/>
                                          </p:stCondLst>
                                        </p:cTn>
                                        <p:tgtEl>
                                          <p:spTgt spid="88">
                                            <p:txEl>
                                              <p:pRg end="241" st="1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p:spPr>
        <p:txBody>
          <a:bodyPr anchor="ctr" bIns="0" lIns="0" rIns="0" tIns="0" wrap="none"/>
          <a:p>
            <a:pPr algn="ctr"/>
            <a:r>
              <a:rPr lang="en-US"/>
              <a:t>BaseMod: RecipeHelper</a:t>
            </a:r>
            <a:endParaRPr/>
          </a:p>
        </p:txBody>
      </p:sp>
      <p:sp>
        <p:nvSpPr>
          <p:cNvPr id="90" name="TextShape 2"/>
          <p:cNvSpPr txBox="1"/>
          <p:nvPr/>
        </p:nvSpPr>
        <p:spPr>
          <a:xfrm>
            <a:off x="504000" y="1769040"/>
            <a:ext cx="8870040" cy="4384440"/>
          </a:xfrm>
          <a:prstGeom prst="rect">
            <a:avLst/>
          </a:prstGeom>
        </p:spPr>
        <p:txBody>
          <a:bodyPr bIns="0" lIns="0" rIns="0" tIns="0" wrap="none"/>
          <a:p>
            <a:pPr>
              <a:buSzPct val="45000"/>
              <a:buFont typeface="StarSymbol"/>
              <a:buChar char=""/>
            </a:pPr>
            <a:r>
              <a:rPr lang="en-US" sz="2000">
                <a:latin typeface="Courier New"/>
              </a:rPr>
              <a:t>Recipe[][] recipe = </a:t>
            </a:r>
            <a:endParaRPr/>
          </a:p>
          <a:p>
            <a:pPr>
              <a:buSzPct val="45000"/>
              <a:buFont typeface="StarSymbol"/>
              <a:buChar char=""/>
            </a:pPr>
            <a:r>
              <a:rPr lang="en-US" sz="2000">
                <a:latin typeface="Courier New"/>
              </a:rPr>
              <a:t>{ { “cobblestone”, “cobblestone”, “cobblestone” },</a:t>
            </a:r>
            <a:endParaRPr/>
          </a:p>
          <a:p>
            <a:pPr>
              <a:buSzPct val="45000"/>
              <a:buFont typeface="StarSymbol"/>
              <a:buChar char=""/>
            </a:pPr>
            <a:r>
              <a:rPr lang="en-US" sz="2000">
                <a:latin typeface="Courier New"/>
              </a:rPr>
              <a:t>  </a:t>
            </a:r>
            <a:r>
              <a:rPr lang="en-US" sz="2000">
                <a:latin typeface="Courier New"/>
              </a:rPr>
              <a:t>{ “cobblestone”, “           ”, “cobblestone” },</a:t>
            </a:r>
            <a:endParaRPr/>
          </a:p>
          <a:p>
            <a:pPr>
              <a:buSzPct val="45000"/>
              <a:buFont typeface="StarSymbol"/>
              <a:buChar char=""/>
            </a:pPr>
            <a:r>
              <a:rPr lang="en-US" sz="2000">
                <a:latin typeface="Courier New"/>
              </a:rPr>
              <a:t>  </a:t>
            </a:r>
            <a:r>
              <a:rPr lang="en-US" sz="2000">
                <a:latin typeface="Courier New"/>
              </a:rPr>
              <a:t>{ “cobblestone”, “cobblestone”, “cobblestone” } };</a:t>
            </a:r>
            <a:endParaRPr/>
          </a:p>
          <a:p>
            <a:pPr>
              <a:buSzPct val="45000"/>
              <a:buFont typeface="StarSymbol"/>
              <a:buChar char=""/>
            </a:pPr>
            <a:endParaRPr/>
          </a:p>
          <a:p>
            <a:pPr>
              <a:buSzPct val="45000"/>
              <a:buFont typeface="StarSymbol"/>
              <a:buChar char=""/>
            </a:pPr>
            <a:r>
              <a:rPr lang="en-US" sz="2000">
                <a:latin typeface="Courier New"/>
              </a:rPr>
              <a:t>recipe[0][0]</a:t>
            </a:r>
            <a:endParaRPr/>
          </a:p>
        </p:txBody>
      </p:sp>
      <p:sp>
        <p:nvSpPr>
          <p:cNvPr id="91" name="CustomShape 3"/>
          <p:cNvSpPr/>
          <p:nvPr/>
        </p:nvSpPr>
        <p:spPr>
          <a:xfrm>
            <a:off x="2743200" y="4023360"/>
            <a:ext cx="1097280" cy="274320"/>
          </a:xfrm>
          <a:prstGeom prst="leftRightArrow">
            <a:avLst>
              <a:gd fmla="val 4300" name="adj1"/>
              <a:gd fmla="val 5400" name="adj2"/>
            </a:avLst>
          </a:prstGeom>
          <a:solidFill>
            <a:srgbClr val="cfe7f5"/>
          </a:solidFill>
          <a:ln>
            <a:solidFill>
              <a:srgbClr val="808080"/>
            </a:solidFill>
          </a:ln>
        </p:spPr>
      </p:sp>
      <p:sp>
        <p:nvSpPr>
          <p:cNvPr id="92" name="TextShape 4"/>
          <p:cNvSpPr txBox="1"/>
          <p:nvPr/>
        </p:nvSpPr>
        <p:spPr>
          <a:xfrm>
            <a:off x="2945520" y="4297680"/>
            <a:ext cx="822960" cy="309960"/>
          </a:xfrm>
          <a:prstGeom prst="rect">
            <a:avLst/>
          </a:prstGeom>
        </p:spPr>
        <p:txBody>
          <a:bodyPr bIns="45000" lIns="90000" rIns="90000" tIns="45000" wrap="none"/>
          <a:p>
            <a:r>
              <a:rPr lang="en-US" sz="900"/>
              <a:t>Horizontal</a:t>
            </a:r>
            <a:endParaRPr/>
          </a:p>
        </p:txBody>
      </p:sp>
      <p:sp>
        <p:nvSpPr>
          <p:cNvPr id="93" name="CustomShape 5"/>
          <p:cNvSpPr/>
          <p:nvPr/>
        </p:nvSpPr>
        <p:spPr>
          <a:xfrm>
            <a:off x="1867680" y="4432680"/>
            <a:ext cx="274320" cy="731520"/>
          </a:xfrm>
          <a:prstGeom prst="upDownArrow">
            <a:avLst>
              <a:gd fmla="val 5400" name="adj1"/>
              <a:gd fmla="val 4300" name="adj2"/>
            </a:avLst>
          </a:prstGeom>
          <a:solidFill>
            <a:srgbClr val="cfe7f5"/>
          </a:solidFill>
          <a:ln>
            <a:solidFill>
              <a:srgbClr val="808080"/>
            </a:solidFill>
          </a:ln>
        </p:spPr>
      </p:sp>
      <p:sp>
        <p:nvSpPr>
          <p:cNvPr id="94" name="TextShape 6"/>
          <p:cNvSpPr txBox="1"/>
          <p:nvPr/>
        </p:nvSpPr>
        <p:spPr>
          <a:xfrm>
            <a:off x="2171520" y="4432680"/>
            <a:ext cx="244800" cy="1455480"/>
          </a:xfrm>
          <a:prstGeom prst="rect">
            <a:avLst/>
          </a:prstGeom>
        </p:spPr>
        <p:txBody>
          <a:bodyPr bIns="45000" lIns="90000" rIns="90000" tIns="45000" wrap="none"/>
          <a:p>
            <a:r>
              <a:rPr lang="en-US" sz="1200"/>
              <a:t>vertical</a:t>
            </a:r>
            <a:endParaRPr/>
          </a:p>
        </p:txBody>
      </p:sp>
    </p:spTree>
  </p:cSld>
  <p:timing>
    <p:tnLst>
      <p:par>
        <p:cTn dur="indefinite" id="57" nodeType="tmRoot" restart="never">
          <p:childTnLst>
            <p:seq>
              <p:cTn id="5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