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88696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E87F3A82-FB9F-4DCB-B2CF-7842B84ED271}" type="slidenum">
              <a:rPr lang="en-US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Coder Dojo</a:t>
            </a:r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Adding an external mod to Minecraft</a:t>
            </a:r>
            <a:endParaRPr/>
          </a:p>
          <a:p>
            <a:pPr algn="ctr"/>
            <a:r>
              <a:rPr lang="en-US"/>
              <a:t>Object Oriented Programming</a:t>
            </a:r>
            <a:endParaRPr/>
          </a:p>
          <a:p>
            <a:pPr algn="ctr"/>
            <a:r>
              <a:rPr lang="en-US"/>
              <a:t>Graphic Design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Tessellations</a:t>
            </a:r>
            <a:endParaRPr/>
          </a:p>
        </p:txBody>
      </p:sp>
      <p:pic>
        <p:nvPicPr>
          <p:cNvPr descr="" id="6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669280" y="1188720"/>
            <a:ext cx="4342680" cy="3066840"/>
          </a:xfrm>
          <a:prstGeom prst="rect">
            <a:avLst/>
          </a:prstGeom>
        </p:spPr>
      </p:pic>
      <p:pic>
        <p:nvPicPr>
          <p:cNvPr descr="" id="61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74400" y="1097280"/>
            <a:ext cx="2826000" cy="2883600"/>
          </a:xfrm>
          <a:prstGeom prst="rect">
            <a:avLst/>
          </a:prstGeom>
        </p:spPr>
      </p:pic>
      <p:pic>
        <p:nvPicPr>
          <p:cNvPr descr="" id="62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2560320" y="3749040"/>
            <a:ext cx="3331440" cy="3566160"/>
          </a:xfrm>
          <a:prstGeom prst="rect">
            <a:avLst/>
          </a:prstGeom>
        </p:spPr>
      </p:pic>
    </p:spTree>
  </p:cSld>
  <p:timing>
    <p:tnLst>
      <p:par>
        <p:cTn dur="indefinite" id="19" nodeType="tmRoot" restart="never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Creating your own block</a:t>
            </a:r>
            <a:endParaRPr/>
          </a:p>
        </p:txBody>
      </p:sp>
      <p:sp>
        <p:nvSpPr>
          <p:cNvPr id="64" name="TextShape 2"/>
          <p:cNvSpPr txBox="1"/>
          <p:nvPr/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There are only two rules: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Your image must be 16 pixels by 16 pixels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Your image must be saved in the PNG format in </a:t>
            </a:r>
            <a:r>
              <a:rPr lang="en-US" sz="2400"/>
              <a:t>forge/mcp/src/minecraft/mods/BaseMod/textures/blocks/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 sz="2800"/>
              <a:t>Additionally you may want to turn on the Grid if your image program supports it </a:t>
            </a:r>
            <a:endParaRPr/>
          </a:p>
        </p:txBody>
      </p:sp>
      <p:pic>
        <p:nvPicPr>
          <p:cNvPr descr="" id="6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40480" y="4754880"/>
            <a:ext cx="1309320" cy="1309320"/>
          </a:xfrm>
          <a:prstGeom prst="rect">
            <a:avLst/>
          </a:prstGeom>
          <a:ln w="18360">
            <a:solidFill>
              <a:srgbClr val="808080"/>
            </a:solidFill>
            <a:round/>
          </a:ln>
        </p:spPr>
      </p:pic>
    </p:spTree>
  </p:cSld>
  <p:timing>
    <p:tnLst>
      <p:par>
        <p:cTn dur="indefinite" id="21" nodeType="tmRoot" restart="never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Experiment!</a:t>
            </a:r>
            <a:endParaRPr/>
          </a:p>
        </p:txBody>
      </p:sp>
      <p:sp>
        <p:nvSpPr>
          <p:cNvPr id="67" name="TextShape 2"/>
          <p:cNvSpPr txBox="1"/>
          <p:nvPr/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Edit MyBlock 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Change it's properties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Change the image used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Break it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Fix it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Explore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Share!</a:t>
            </a: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Adding Mods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The launcher way: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Tekkit or Feed the Beast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Manually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Merging jars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The Abstract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What does Abstract mean?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Exists in thought, not in physical form</a:t>
            </a:r>
            <a:endParaRPr/>
          </a:p>
          <a:p>
            <a:pPr lvl="1">
              <a:buSzPct val="25000"/>
              <a:buFont typeface="StarSymbol"/>
              <a:buChar char=""/>
            </a:pP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Our knowledge of programming and java is like our knowledge of the US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We may know what the US looks like, the states, what our roads look like, but there is also much we don't know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It's ok, we can learn!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Programming with Objects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8870040" cy="49975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Ultimately about readability and code reuse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In Procedural Progarmming you can only use the tools the language gives you (loops, variables, functions, etc).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BASIC is procedural: we can do cool stuff, but large programs might be hard to make!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In Object Oriented programming we create our own tools (using existing tools)!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Let's make a car! What do cars have?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Inheritance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Inheritance is one important feature about Object Oriented programming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What are some specific </a:t>
            </a:r>
            <a:r>
              <a:rPr b="1" lang="en-US"/>
              <a:t>types of</a:t>
            </a:r>
            <a:r>
              <a:rPr lang="en-US"/>
              <a:t> cars?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In Minecraft we're going to create our own blocks which will </a:t>
            </a:r>
            <a:r>
              <a:rPr b="1" lang="en-US"/>
              <a:t>inherit </a:t>
            </a:r>
            <a:r>
              <a:rPr lang="en-US"/>
              <a:t>abilities from the object Block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Objects in Java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Classes are Objects!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Remember: classes have </a:t>
            </a:r>
            <a:r>
              <a:rPr i="1" lang="en-US"/>
              <a:t>methods</a:t>
            </a:r>
            <a:r>
              <a:rPr lang="en-US"/>
              <a:t> and </a:t>
            </a:r>
            <a:r>
              <a:rPr i="1" lang="en-US"/>
              <a:t>variables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Methods </a:t>
            </a:r>
            <a:r>
              <a:rPr i="1" lang="en-US"/>
              <a:t>do stuff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Variables </a:t>
            </a:r>
            <a:r>
              <a:rPr i="1" lang="en-US"/>
              <a:t>hold information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In Java we show inheritance with the word “extends”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b="1" lang="en-US"/>
              <a:t>public</a:t>
            </a:r>
            <a:r>
              <a:rPr lang="en-US"/>
              <a:t> </a:t>
            </a:r>
            <a:r>
              <a:rPr b="1" lang="en-US"/>
              <a:t>class</a:t>
            </a:r>
            <a:r>
              <a:rPr lang="en-US"/>
              <a:t> MyBlock </a:t>
            </a:r>
            <a:r>
              <a:rPr b="1" lang="en-US"/>
              <a:t>extends</a:t>
            </a:r>
            <a:r>
              <a:rPr lang="en-US"/>
              <a:t> Block 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Our Custom Block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r>
              <a:rPr b="1" lang="en-US">
                <a:solidFill>
                  <a:srgbClr val="800000"/>
                </a:solidFill>
              </a:rPr>
              <a:t>public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b="1" lang="en-US">
                <a:solidFill>
                  <a:srgbClr val="800000"/>
                </a:solidFill>
              </a:rPr>
              <a:t>class</a:t>
            </a:r>
            <a:r>
              <a:rPr lang="en-US">
                <a:solidFill>
                  <a:srgbClr val="000000"/>
                </a:solidFill>
              </a:rPr>
              <a:t> MyBlock </a:t>
            </a:r>
            <a:r>
              <a:rPr b="1" lang="en-US">
                <a:solidFill>
                  <a:srgbClr val="800000"/>
                </a:solidFill>
              </a:rPr>
              <a:t>extends</a:t>
            </a:r>
            <a:r>
              <a:rPr lang="en-US">
                <a:solidFill>
                  <a:srgbClr val="000000"/>
                </a:solidFill>
              </a:rPr>
              <a:t> Block </a:t>
            </a:r>
            <a:r>
              <a:rPr lang="en-US">
                <a:solidFill>
                  <a:srgbClr val="800080"/>
                </a:solidFill>
              </a:rPr>
              <a:t>{</a:t>
            </a:r>
            <a:endParaRPr/>
          </a:p>
          <a:p>
            <a:endParaRPr/>
          </a:p>
          <a:p>
            <a:r>
              <a:rPr b="1" lang="en-US">
                <a:solidFill>
                  <a:srgbClr val="800000"/>
                </a:solidFill>
              </a:rPr>
              <a:t>public</a:t>
            </a:r>
            <a:r>
              <a:rPr lang="en-US">
                <a:solidFill>
                  <a:srgbClr val="000000"/>
                </a:solidFill>
              </a:rPr>
              <a:t> MyBlock</a:t>
            </a:r>
            <a:r>
              <a:rPr lang="en-US">
                <a:solidFill>
                  <a:srgbClr val="808030"/>
                </a:solidFill>
              </a:rPr>
              <a:t>(</a:t>
            </a:r>
            <a:r>
              <a:rPr lang="en-US">
                <a:solidFill>
                  <a:srgbClr val="bb7977"/>
                </a:solidFill>
              </a:rPr>
              <a:t>int</a:t>
            </a:r>
            <a:r>
              <a:rPr lang="en-US">
                <a:solidFill>
                  <a:srgbClr val="000000"/>
                </a:solidFill>
              </a:rPr>
              <a:t> id</a:t>
            </a:r>
            <a:r>
              <a:rPr lang="en-US">
                <a:solidFill>
                  <a:srgbClr val="808030"/>
                </a:solidFill>
              </a:rPr>
              <a:t>,</a:t>
            </a:r>
            <a:r>
              <a:rPr lang="en-US">
                <a:solidFill>
                  <a:srgbClr val="000000"/>
                </a:solidFill>
              </a:rPr>
              <a:t> Material material</a:t>
            </a:r>
            <a:r>
              <a:rPr lang="en-US">
                <a:solidFill>
                  <a:srgbClr val="808030"/>
                </a:solidFill>
              </a:rPr>
              <a:t>)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800080"/>
                </a:solidFill>
              </a:rPr>
              <a:t>{</a:t>
            </a:r>
            <a:endParaRPr/>
          </a:p>
          <a:p>
            <a:r>
              <a:rPr b="1" lang="en-US">
                <a:solidFill>
                  <a:srgbClr val="800000"/>
                </a:solidFill>
              </a:rPr>
              <a:t>super</a:t>
            </a:r>
            <a:r>
              <a:rPr lang="en-US">
                <a:solidFill>
                  <a:srgbClr val="808030"/>
                </a:solidFill>
              </a:rPr>
              <a:t>(</a:t>
            </a:r>
            <a:r>
              <a:rPr lang="en-US">
                <a:solidFill>
                  <a:srgbClr val="000000"/>
                </a:solidFill>
              </a:rPr>
              <a:t>id</a:t>
            </a:r>
            <a:r>
              <a:rPr lang="en-US">
                <a:solidFill>
                  <a:srgbClr val="808030"/>
                </a:solidFill>
              </a:rPr>
              <a:t>,</a:t>
            </a:r>
            <a:r>
              <a:rPr lang="en-US">
                <a:solidFill>
                  <a:srgbClr val="000000"/>
                </a:solidFill>
              </a:rPr>
              <a:t> material</a:t>
            </a:r>
            <a:r>
              <a:rPr lang="en-US">
                <a:solidFill>
                  <a:srgbClr val="808030"/>
                </a:solidFill>
              </a:rPr>
              <a:t>)</a:t>
            </a:r>
            <a:r>
              <a:rPr lang="en-US">
                <a:solidFill>
                  <a:srgbClr val="800080"/>
                </a:solidFill>
              </a:rPr>
              <a:t>;</a:t>
            </a:r>
            <a:endParaRPr/>
          </a:p>
          <a:p>
            <a:r>
              <a:rPr lang="en-US"/>
              <a:t>}</a:t>
            </a:r>
            <a:endParaRPr/>
          </a:p>
          <a:p>
            <a:endParaRPr/>
          </a:p>
          <a:p>
            <a:r>
              <a:rPr lang="en-US">
                <a:solidFill>
                  <a:srgbClr val="000000"/>
                </a:solidFill>
              </a:rPr>
              <a:t>    </a:t>
            </a:r>
            <a:r>
              <a:rPr lang="en-US">
                <a:solidFill>
                  <a:srgbClr val="808030"/>
                </a:solidFill>
              </a:rPr>
              <a:t>@</a:t>
            </a:r>
            <a:r>
              <a:rPr lang="en-US">
                <a:solidFill>
                  <a:srgbClr val="000000"/>
                </a:solidFill>
              </a:rPr>
              <a:t>Override</a:t>
            </a:r>
            <a:endParaRPr/>
          </a:p>
          <a:p>
            <a:r>
              <a:rPr lang="en-US">
                <a:solidFill>
                  <a:srgbClr val="000000"/>
                </a:solidFill>
              </a:rPr>
              <a:t>    </a:t>
            </a:r>
            <a:r>
              <a:rPr b="1" lang="en-US">
                <a:solidFill>
                  <a:srgbClr val="800000"/>
                </a:solidFill>
              </a:rPr>
              <a:t>public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bb7977"/>
                </a:solidFill>
              </a:rPr>
              <a:t>void</a:t>
            </a:r>
            <a:r>
              <a:rPr lang="en-US">
                <a:solidFill>
                  <a:srgbClr val="000000"/>
                </a:solidFill>
              </a:rPr>
              <a:t> registerIcons</a:t>
            </a:r>
            <a:r>
              <a:rPr lang="en-US">
                <a:solidFill>
                  <a:srgbClr val="808030"/>
                </a:solidFill>
              </a:rPr>
              <a:t>(</a:t>
            </a:r>
            <a:r>
              <a:rPr lang="en-US">
                <a:solidFill>
                  <a:srgbClr val="000000"/>
                </a:solidFill>
              </a:rPr>
              <a:t>IconRegister iconRegister</a:t>
            </a:r>
            <a:r>
              <a:rPr lang="en-US">
                <a:solidFill>
                  <a:srgbClr val="808030"/>
                </a:solidFill>
              </a:rPr>
              <a:t>)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800080"/>
                </a:solidFill>
              </a:rPr>
              <a:t>{</a:t>
            </a:r>
            <a:endParaRPr/>
          </a:p>
          <a:p>
            <a:r>
              <a:rPr lang="en-US">
                <a:solidFill>
                  <a:srgbClr val="000000"/>
                </a:solidFill>
              </a:rPr>
              <a:t>        </a:t>
            </a:r>
            <a:r>
              <a:rPr b="1" lang="en-US">
                <a:solidFill>
                  <a:srgbClr val="800000"/>
                </a:solidFill>
              </a:rPr>
              <a:t>this</a:t>
            </a:r>
            <a:r>
              <a:rPr lang="en-US">
                <a:solidFill>
                  <a:srgbClr val="808030"/>
                </a:solidFill>
              </a:rPr>
              <a:t>.</a:t>
            </a:r>
            <a:r>
              <a:rPr lang="en-US">
                <a:solidFill>
                  <a:srgbClr val="000000"/>
                </a:solidFill>
              </a:rPr>
              <a:t>blockIcon </a:t>
            </a:r>
            <a:r>
              <a:rPr lang="en-US">
                <a:solidFill>
                  <a:srgbClr val="808030"/>
                </a:solidFill>
              </a:rPr>
              <a:t>=</a:t>
            </a:r>
            <a:r>
              <a:rPr lang="en-US">
                <a:solidFill>
                  <a:srgbClr val="000000"/>
                </a:solidFill>
              </a:rPr>
              <a:t> iconRegister</a:t>
            </a:r>
            <a:r>
              <a:rPr lang="en-US">
                <a:solidFill>
                  <a:srgbClr val="808030"/>
                </a:solidFill>
              </a:rPr>
              <a:t>.</a:t>
            </a:r>
            <a:r>
              <a:rPr lang="en-US">
                <a:solidFill>
                  <a:srgbClr val="000000"/>
                </a:solidFill>
              </a:rPr>
              <a:t>registerIcon</a:t>
            </a:r>
            <a:r>
              <a:rPr lang="en-US">
                <a:solidFill>
                  <a:srgbClr val="808030"/>
                </a:solidFill>
              </a:rPr>
              <a:t>(</a:t>
            </a:r>
            <a:r>
              <a:rPr lang="en-US">
                <a:solidFill>
                  <a:srgbClr val="0000e6"/>
                </a:solidFill>
              </a:rPr>
              <a:t>"BaseMod:test"</a:t>
            </a:r>
            <a:r>
              <a:rPr lang="en-US">
                <a:solidFill>
                  <a:srgbClr val="808030"/>
                </a:solidFill>
              </a:rPr>
              <a:t>)</a:t>
            </a:r>
            <a:r>
              <a:rPr lang="en-US">
                <a:solidFill>
                  <a:srgbClr val="800080"/>
                </a:solidFill>
              </a:rPr>
              <a:t>;</a:t>
            </a:r>
            <a:endParaRPr/>
          </a:p>
          <a:p>
            <a:r>
              <a:rPr lang="en-US">
                <a:solidFill>
                  <a:srgbClr val="000000"/>
                </a:solidFill>
              </a:rPr>
              <a:t>    </a:t>
            </a:r>
            <a:r>
              <a:rPr lang="en-US">
                <a:solidFill>
                  <a:srgbClr val="800080"/>
                </a:solidFill>
              </a:rPr>
              <a:t>}</a:t>
            </a:r>
            <a:endParaRPr/>
          </a:p>
          <a:p>
            <a:endParaRPr/>
          </a:p>
          <a:p>
            <a:r>
              <a:rPr lang="en-US"/>
              <a:t>}</a:t>
            </a:r>
            <a:endParaRPr/>
          </a:p>
          <a:p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Adding Flair to our Block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r>
              <a:rPr b="1" lang="en-US" sz="2000">
                <a:solidFill>
                  <a:srgbClr val="800000"/>
                </a:solidFill>
              </a:rPr>
              <a:t>public</a:t>
            </a:r>
            <a:r>
              <a:rPr lang="en-US" sz="2000">
                <a:solidFill>
                  <a:srgbClr val="800080"/>
                </a:solidFill>
              </a:rPr>
              <a:t> </a:t>
            </a:r>
            <a:r>
              <a:rPr b="1" lang="en-US" sz="2000">
                <a:solidFill>
                  <a:srgbClr val="800000"/>
                </a:solidFill>
              </a:rPr>
              <a:t>final</a:t>
            </a:r>
            <a:r>
              <a:rPr lang="en-US" sz="2000">
                <a:solidFill>
                  <a:srgbClr val="800080"/>
                </a:solidFill>
              </a:rPr>
              <a:t> </a:t>
            </a:r>
            <a:r>
              <a:rPr b="1" lang="en-US" sz="2000">
                <a:solidFill>
                  <a:srgbClr val="800000"/>
                </a:solidFill>
              </a:rPr>
              <a:t>static</a:t>
            </a:r>
            <a:r>
              <a:rPr lang="en-US" sz="2000">
                <a:solidFill>
                  <a:srgbClr val="800080"/>
                </a:solidFill>
              </a:rPr>
              <a:t> Block myBlock = new MyBlock(500, Material.ground)</a:t>
            </a:r>
            <a:endParaRPr/>
          </a:p>
          <a:p>
            <a:r>
              <a:rPr lang="en-US" sz="2000">
                <a:solidFill>
                  <a:srgbClr val="000000"/>
                </a:solidFill>
              </a:rPr>
              <a:t>                            </a:t>
            </a:r>
            <a:r>
              <a:rPr lang="en-US" sz="2000">
                <a:solidFill>
                  <a:srgbClr val="000000"/>
                </a:solidFill>
              </a:rPr>
              <a:t>.setHardness(0.5F)</a:t>
            </a:r>
            <a:endParaRPr/>
          </a:p>
          <a:p>
            <a:r>
              <a:rPr lang="en-US" sz="2000">
                <a:solidFill>
                  <a:srgbClr val="000000"/>
                </a:solidFill>
              </a:rPr>
              <a:t>                            </a:t>
            </a:r>
            <a:r>
              <a:rPr lang="en-US" sz="2000">
                <a:solidFill>
                  <a:srgbClr val="000000"/>
                </a:solidFill>
              </a:rPr>
              <a:t>.setStepSound(Block.soundMetalFootstep)</a:t>
            </a:r>
            <a:endParaRPr/>
          </a:p>
          <a:p>
            <a:r>
              <a:rPr lang="en-US" sz="2000">
                <a:solidFill>
                  <a:srgbClr val="000000"/>
                </a:solidFill>
              </a:rPr>
              <a:t>                            </a:t>
            </a:r>
            <a:r>
              <a:rPr lang="en-US" sz="2000">
                <a:solidFill>
                  <a:srgbClr val="000000"/>
                </a:solidFill>
              </a:rPr>
              <a:t>.setUnlocalizedName("myBlock")</a:t>
            </a:r>
            <a:endParaRPr/>
          </a:p>
          <a:p>
            <a:r>
              <a:rPr lang="en-US" sz="2000">
                <a:solidFill>
                  <a:srgbClr val="000000"/>
                </a:solidFill>
              </a:rPr>
              <a:t>                            </a:t>
            </a:r>
            <a:r>
              <a:rPr lang="en-US" sz="2000">
                <a:solidFill>
                  <a:srgbClr val="000000"/>
                </a:solidFill>
              </a:rPr>
              <a:t>.setCreativeTab(CreativeTabs.tabBlock)</a:t>
            </a:r>
            <a:endParaRPr/>
          </a:p>
          <a:p>
            <a:r>
              <a:rPr lang="en-US" sz="2000">
                <a:solidFill>
                  <a:srgbClr val="000000"/>
                </a:solidFill>
              </a:rPr>
              <a:t>                            </a:t>
            </a:r>
            <a:r>
              <a:rPr lang="en-US" sz="2000">
                <a:solidFill>
                  <a:srgbClr val="000000"/>
                </a:solidFill>
              </a:rPr>
              <a:t>.setLightValue(0.0F)</a:t>
            </a:r>
            <a:endParaRPr/>
          </a:p>
          <a:p>
            <a:r>
              <a:rPr lang="en-US" sz="2000">
                <a:solidFill>
                  <a:srgbClr val="000000"/>
                </a:solidFill>
              </a:rPr>
              <a:t>                            </a:t>
            </a:r>
            <a:r>
              <a:rPr lang="en-US" sz="2000">
                <a:solidFill>
                  <a:srgbClr val="000000"/>
                </a:solidFill>
              </a:rPr>
              <a:t>.setLightOpacity(0)</a:t>
            </a:r>
            <a:r>
              <a:rPr lang="en-US" sz="2000">
                <a:solidFill>
                  <a:srgbClr val="808030"/>
                </a:solidFill>
              </a:rPr>
              <a:t>;</a:t>
            </a:r>
            <a:endParaRPr/>
          </a:p>
          <a:p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Graphics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There are MANY  image editors (some good free ones too!)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Try a few and use your favorite!</a:t>
            </a:r>
            <a:endParaRPr/>
          </a:p>
        </p:txBody>
      </p:sp>
      <p:pic>
        <p:nvPicPr>
          <p:cNvPr descr="" id="5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51600" y="1645920"/>
            <a:ext cx="4266720" cy="1066320"/>
          </a:xfrm>
          <a:prstGeom prst="rect">
            <a:avLst/>
          </a:prstGeom>
        </p:spPr>
      </p:pic>
      <p:pic>
        <p:nvPicPr>
          <p:cNvPr descr="" id="5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029200" y="2926080"/>
            <a:ext cx="1942920" cy="1942920"/>
          </a:xfrm>
          <a:prstGeom prst="rect">
            <a:avLst/>
          </a:prstGeom>
        </p:spPr>
      </p:pic>
      <p:pic>
        <p:nvPicPr>
          <p:cNvPr descr="" id="5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7275600" y="2795040"/>
            <a:ext cx="2142720" cy="2142720"/>
          </a:xfrm>
          <a:prstGeom prst="rect">
            <a:avLst/>
          </a:prstGeom>
        </p:spPr>
      </p:pic>
      <p:pic>
        <p:nvPicPr>
          <p:cNvPr descr="" id="58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6217920" y="5212080"/>
            <a:ext cx="1828800" cy="1371600"/>
          </a:xfrm>
          <a:prstGeom prst="rect">
            <a:avLst/>
          </a:prstGeom>
        </p:spPr>
      </p:pic>
    </p:spTree>
  </p:cSld>
  <p:timing>
    <p:tnLst>
      <p:par>
        <p:cTn dur="indefinite" id="17" nodeType="tmRoot" restart="never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