
<file path=[Content_Types].xml><?xml version="1.0" encoding="utf-8"?>
<Types xmlns="http://schemas.openxmlformats.org/package/2006/content-types">
  <Override PartName="/_rels/.rels" ContentType="application/vnd.openxmlformats-package.relationships+xml"/>
  <Override PartName="/ppt/notesSlides/notesSlide3.xml" ContentType="application/vnd.openxmlformats-officedocument.presentationml.notesSlide+xml"/>
  <Override PartName="/ppt/notesSlides/_rels/notesSlide2.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2.png" ContentType="image/png"/>
  <Override PartName="/ppt/media/image6.png" ContentType="image/png"/>
  <Override PartName="/ppt/media/image3.png" ContentType="image/png"/>
  <Override PartName="/ppt/media/image7.png" ContentType="image/png"/>
  <Override PartName="/ppt/media/image4.png" ContentType="image/png"/>
  <Override PartName="/ppt/media/image8.png" ContentType="image/png"/>
  <Override PartName="/ppt/media/image1.png" ContentType="image/png"/>
  <Override PartName="/ppt/media/image5.png" ContentType="image/png"/>
  <Override PartName="/ppt/media/image9.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20.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6.xml" ContentType="application/vnd.openxmlformats-officedocument.presentationml.slide+xml"/>
  <Override PartName="/ppt/slides/slide3.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7.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1202040" y="4785120"/>
            <a:ext cx="5369400" cy="3864240"/>
          </a:xfrm>
          <a:prstGeom prst="rect">
            <a:avLst/>
          </a:prstGeom>
        </p:spPr>
        <p:txBody>
          <a:bodyPr bIns="0" lIns="0" rIns="0" tIns="0" wrap="none"/>
          <a:p>
            <a:r>
              <a:rPr lang="en-US"/>
              <a:t>Click to edit the notes format</a:t>
            </a:r>
            <a:endParaRPr/>
          </a:p>
        </p:txBody>
      </p:sp>
    </p:spTree>
  </p:cSld>
  <p:clrMap accent1="accent1" accent2="accent2" accent3="accent3" accent4="accent4" accent5="accent5" accent6="accent6" bg1="lt1" bg2="lt2" folHlink="folHlink" hlink="hlink" tx1="dk1" tx2="dk2"/>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PlaceHolder 1"/>
          <p:cNvSpPr>
            <a:spLocks noGrp="1"/>
          </p:cNvSpPr>
          <p:nvPr>
            <p:ph type="body"/>
          </p:nvPr>
        </p:nvSpPr>
        <p:spPr>
          <a:xfrm>
            <a:off x="777240" y="4777560"/>
            <a:ext cx="6217560" cy="4525920"/>
          </a:xfrm>
          <a:prstGeom prst="rect">
            <a:avLst/>
          </a:prstGeom>
        </p:spPr>
        <p:txBody>
          <a:bodyPr bIns="0" lIns="0" rIns="0" tIns="0" wrap="none"/>
          <a:p>
            <a:r>
              <a:rPr lang="en-US"/>
              <a:t>Wiki: software (think wikipedia) that lets people create and edit pages. This will hold our documentation (how to do things).</a:t>
            </a:r>
            <a:endParaRPr/>
          </a:p>
          <a:p>
            <a:endParaRPr/>
          </a:p>
          <a:p>
            <a:r>
              <a:rPr lang="en-US"/>
              <a:t>Blog: an online journal. We'll put updates for the group, homework, and interesting articles to read here.</a:t>
            </a:r>
            <a:endParaRPr/>
          </a:p>
          <a:p>
            <a:endParaRPr/>
          </a:p>
          <a:p>
            <a:r>
              <a:rPr lang="en-US"/>
              <a:t>GitHub: a repository, or central place to keep our code. We'll keep track of the code for our projects here. </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777240" y="4777560"/>
            <a:ext cx="6217560" cy="4525920"/>
          </a:xfrm>
          <a:prstGeom prst="rect">
            <a:avLst/>
          </a:prstGeom>
        </p:spPr>
        <p:txBody>
          <a:bodyPr bIns="0" lIns="0" rIns="0" tIns="0" wrap="none"/>
          <a:p>
            <a:r>
              <a:rPr lang="en-US"/>
              <a:t>Source Code: Human readable instructions which are compiled into code a machine can read. You may not be able to “read” this yet, but you will!</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1202040" y="4785120"/>
            <a:ext cx="5369400" cy="3864240"/>
          </a:xfrm>
          <a:prstGeom prst="rect">
            <a:avLst/>
          </a:prstGeom>
        </p:spPr>
        <p:txBody>
          <a:bodyPr bIns="0" lIns="0" rIns="0" tIns="0" wrap="none"/>
          <a:p>
            <a:r>
              <a:rPr lang="en-US" sz="2000"/>
              <a:t>APIs: (application programming interface) an “official” way for programs to interact with each other. Minecraft does not have official APIs for us to use in making mods, but the modding community has come up with some “unofficial” APIs which we will be using as well as decompiling the Minecraft code.</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1202040" y="4785120"/>
            <a:ext cx="5369400" cy="3864240"/>
          </a:xfrm>
          <a:prstGeom prst="rect">
            <a:avLst/>
          </a:prstGeom>
        </p:spPr>
        <p:txBody>
          <a:bodyPr bIns="0" lIns="0" rIns="0" tIns="0" wrap="none"/>
          <a:p>
            <a:r>
              <a:rPr lang="en-US"/>
              <a:t>Code Compilation is the process of taking our human readable code and turning it in to code which a computer can understand. Machines don't need all of our fancy English language!</a:t>
            </a:r>
            <a:endParaRPr/>
          </a:p>
          <a:p>
            <a:endParaRPr/>
          </a:p>
          <a:p>
            <a:r>
              <a:rPr lang="en-US"/>
              <a:t>Code Decompilation is the opposite: turning code a machine can read into code a human can read. We'll be doing this with Minecraft code!</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365760" y="4777560"/>
            <a:ext cx="7040880" cy="4989960"/>
          </a:xfrm>
          <a:prstGeom prst="rect">
            <a:avLst/>
          </a:prstGeom>
        </p:spPr>
        <p:txBody>
          <a:bodyPr bIns="0" lIns="0" rIns="0" tIns="0" wrap="none"/>
          <a:p>
            <a:r>
              <a:rPr lang="en-US"/>
              <a:t>Legal: permitted by law; Ethical: what is right and wrong(can depend on a situation)</a:t>
            </a:r>
            <a:endParaRPr/>
          </a:p>
          <a:p>
            <a:endParaRPr/>
          </a:p>
          <a:p>
            <a:r>
              <a:rPr lang="en-US"/>
              <a:t>+Legal, +Ethical: Participating in Coder Dojo!</a:t>
            </a:r>
            <a:endParaRPr/>
          </a:p>
          <a:p>
            <a:r>
              <a:rPr lang="en-US"/>
              <a:t>-Legal, -Ethical: Pushing a random person to the ground</a:t>
            </a:r>
            <a:endParaRPr/>
          </a:p>
          <a:p>
            <a:r>
              <a:rPr lang="en-US"/>
              <a:t>+Legal, -Ethical: Saying you cleaned your room when you haven't</a:t>
            </a:r>
            <a:endParaRPr/>
          </a:p>
          <a:p>
            <a:r>
              <a:rPr lang="en-US"/>
              <a:t>-Legal, +Ethical: Steal a loaf of bread to feed your starving family</a:t>
            </a:r>
            <a:endParaRPr/>
          </a:p>
          <a:p>
            <a:endParaRPr/>
          </a:p>
          <a:p>
            <a:r>
              <a:rPr lang="en-US"/>
              <a:t>What does this have to do with Minecraft?</a:t>
            </a:r>
            <a:endParaRPr/>
          </a:p>
          <a:p>
            <a:r>
              <a:rPr lang="en-US"/>
              <a:t>Minecraft is protected by copyright and other laws which means that it could be illegal to make changes. Luckily Notch has said:</a:t>
            </a:r>
            <a:endParaRPr/>
          </a:p>
          <a:p>
            <a:r>
              <a:rPr lang="en-US"/>
              <a:t>“</a:t>
            </a:r>
            <a:r>
              <a:rPr lang="en-US"/>
              <a:t>I ... know how wonderful mods are for games. We decided to just let it happen, and I’m very happy we did. Mods are a huge reason of what Minecraft is.” -Notch, 2012, </a:t>
            </a:r>
            <a:r>
              <a:rPr i="1" lang="en-US"/>
              <a:t>Reddit</a:t>
            </a:r>
            <a:endParaRPr/>
          </a:p>
          <a:p>
            <a:r>
              <a:rPr lang="en-US"/>
              <a:t>This means we can develop and distribute our Minecraft Mods</a:t>
            </a:r>
            <a:endParaRPr/>
          </a:p>
          <a:p>
            <a:r>
              <a:rPr lang="en-US"/>
              <a:t>(There are some rules to follow: don't distribute Minecraft source, don't create the ability to play without paying for the game, don't break Minecraft's Terms of Service)</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27" name="PlaceHolder 2"/>
          <p:cNvSpPr>
            <a:spLocks noGrp="1"/>
          </p:cNvSpPr>
          <p:nvPr>
            <p:ph type="body"/>
          </p:nvPr>
        </p:nvSpPr>
        <p:spPr>
          <a:xfrm>
            <a:off x="740520" y="2066400"/>
            <a:ext cx="8607600" cy="2288520"/>
          </a:xfrm>
          <a:prstGeom prst="rect">
            <a:avLst/>
          </a:prstGeom>
        </p:spPr>
        <p:txBody>
          <a:bodyPr bIns="0" lIns="0" rIns="0" tIns="0" wrap="none"/>
          <a:p>
            <a:endParaRPr/>
          </a:p>
        </p:txBody>
      </p:sp>
      <p:sp>
        <p:nvSpPr>
          <p:cNvPr id="28" name="PlaceHolder 3"/>
          <p:cNvSpPr>
            <a:spLocks noGrp="1"/>
          </p:cNvSpPr>
          <p:nvPr>
            <p:ph type="body"/>
          </p:nvPr>
        </p:nvSpPr>
        <p:spPr>
          <a:xfrm>
            <a:off x="740520" y="4572000"/>
            <a:ext cx="8607600" cy="228852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30" name="PlaceHolder 2"/>
          <p:cNvSpPr>
            <a:spLocks noGrp="1"/>
          </p:cNvSpPr>
          <p:nvPr>
            <p:ph type="body"/>
          </p:nvPr>
        </p:nvSpPr>
        <p:spPr>
          <a:xfrm>
            <a:off x="740520" y="2066400"/>
            <a:ext cx="4200120" cy="2288520"/>
          </a:xfrm>
          <a:prstGeom prst="rect">
            <a:avLst/>
          </a:prstGeom>
        </p:spPr>
        <p:txBody>
          <a:bodyPr bIns="0" lIns="0" rIns="0" tIns="0" wrap="none"/>
          <a:p>
            <a:endParaRPr/>
          </a:p>
        </p:txBody>
      </p:sp>
      <p:sp>
        <p:nvSpPr>
          <p:cNvPr id="31" name="PlaceHolder 3"/>
          <p:cNvSpPr>
            <a:spLocks noGrp="1"/>
          </p:cNvSpPr>
          <p:nvPr>
            <p:ph type="body"/>
          </p:nvPr>
        </p:nvSpPr>
        <p:spPr>
          <a:xfrm>
            <a:off x="5150880" y="2066400"/>
            <a:ext cx="4200120" cy="2288520"/>
          </a:xfrm>
          <a:prstGeom prst="rect">
            <a:avLst/>
          </a:prstGeom>
        </p:spPr>
        <p:txBody>
          <a:bodyPr bIns="0" lIns="0" rIns="0" tIns="0" wrap="none"/>
          <a:p>
            <a:endParaRPr/>
          </a:p>
        </p:txBody>
      </p:sp>
      <p:sp>
        <p:nvSpPr>
          <p:cNvPr id="32" name="PlaceHolder 4"/>
          <p:cNvSpPr>
            <a:spLocks noGrp="1"/>
          </p:cNvSpPr>
          <p:nvPr>
            <p:ph type="body"/>
          </p:nvPr>
        </p:nvSpPr>
        <p:spPr>
          <a:xfrm>
            <a:off x="5150880" y="4572000"/>
            <a:ext cx="4200120" cy="2288520"/>
          </a:xfrm>
          <a:prstGeom prst="rect">
            <a:avLst/>
          </a:prstGeom>
        </p:spPr>
        <p:txBody>
          <a:bodyPr bIns="0" lIns="0" rIns="0" tIns="0" wrap="none"/>
          <a:p>
            <a:endParaRPr/>
          </a:p>
        </p:txBody>
      </p:sp>
      <p:sp>
        <p:nvSpPr>
          <p:cNvPr id="33" name="PlaceHolder 5"/>
          <p:cNvSpPr>
            <a:spLocks noGrp="1"/>
          </p:cNvSpPr>
          <p:nvPr>
            <p:ph type="body"/>
          </p:nvPr>
        </p:nvSpPr>
        <p:spPr>
          <a:xfrm>
            <a:off x="740520" y="4572000"/>
            <a:ext cx="4200120" cy="228852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35" name="PlaceHolder 2"/>
          <p:cNvSpPr>
            <a:spLocks noGrp="1"/>
          </p:cNvSpPr>
          <p:nvPr>
            <p:ph type="body"/>
          </p:nvPr>
        </p:nvSpPr>
        <p:spPr>
          <a:xfrm>
            <a:off x="740520" y="2066400"/>
            <a:ext cx="4200120" cy="2288520"/>
          </a:xfrm>
          <a:prstGeom prst="rect">
            <a:avLst/>
          </a:prstGeom>
        </p:spPr>
        <p:txBody>
          <a:bodyPr bIns="0" lIns="0" rIns="0" tIns="0" wrap="none"/>
          <a:p>
            <a:endParaRPr/>
          </a:p>
        </p:txBody>
      </p:sp>
      <p:sp>
        <p:nvSpPr>
          <p:cNvPr id="36" name="PlaceHolder 3"/>
          <p:cNvSpPr>
            <a:spLocks noGrp="1"/>
          </p:cNvSpPr>
          <p:nvPr>
            <p:ph type="body"/>
          </p:nvPr>
        </p:nvSpPr>
        <p:spPr>
          <a:xfrm>
            <a:off x="5150880" y="2066400"/>
            <a:ext cx="4200120" cy="228852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47" name="PlaceHolder 2"/>
          <p:cNvSpPr>
            <a:spLocks noGrp="1"/>
          </p:cNvSpPr>
          <p:nvPr>
            <p:ph type="subTitle"/>
          </p:nvPr>
        </p:nvSpPr>
        <p:spPr>
          <a:xfrm>
            <a:off x="740520" y="2066400"/>
            <a:ext cx="8607600" cy="47980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49" name="PlaceHolder 2"/>
          <p:cNvSpPr>
            <a:spLocks noGrp="1"/>
          </p:cNvSpPr>
          <p:nvPr>
            <p:ph type="body"/>
          </p:nvPr>
        </p:nvSpPr>
        <p:spPr>
          <a:xfrm>
            <a:off x="740520" y="2066400"/>
            <a:ext cx="8607600" cy="47980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51" name="PlaceHolder 2"/>
          <p:cNvSpPr>
            <a:spLocks noGrp="1"/>
          </p:cNvSpPr>
          <p:nvPr>
            <p:ph type="body"/>
          </p:nvPr>
        </p:nvSpPr>
        <p:spPr>
          <a:xfrm>
            <a:off x="740520" y="2066400"/>
            <a:ext cx="4200120" cy="4798080"/>
          </a:xfrm>
          <a:prstGeom prst="rect">
            <a:avLst/>
          </a:prstGeom>
        </p:spPr>
        <p:txBody>
          <a:bodyPr bIns="0" lIns="0" rIns="0" tIns="0" wrap="none"/>
          <a:p>
            <a:endParaRPr/>
          </a:p>
        </p:txBody>
      </p:sp>
      <p:sp>
        <p:nvSpPr>
          <p:cNvPr id="52" name="PlaceHolder 3"/>
          <p:cNvSpPr>
            <a:spLocks noGrp="1"/>
          </p:cNvSpPr>
          <p:nvPr>
            <p:ph type="body"/>
          </p:nvPr>
        </p:nvSpPr>
        <p:spPr>
          <a:xfrm>
            <a:off x="5150880" y="2066400"/>
            <a:ext cx="4200120" cy="47980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40520" y="539640"/>
            <a:ext cx="8607600" cy="63244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56" name="PlaceHolder 2"/>
          <p:cNvSpPr>
            <a:spLocks noGrp="1"/>
          </p:cNvSpPr>
          <p:nvPr>
            <p:ph type="body"/>
          </p:nvPr>
        </p:nvSpPr>
        <p:spPr>
          <a:xfrm>
            <a:off x="740520" y="2066400"/>
            <a:ext cx="4200120" cy="2288520"/>
          </a:xfrm>
          <a:prstGeom prst="rect">
            <a:avLst/>
          </a:prstGeom>
        </p:spPr>
        <p:txBody>
          <a:bodyPr bIns="0" lIns="0" rIns="0" tIns="0" wrap="none"/>
          <a:p>
            <a:endParaRPr/>
          </a:p>
        </p:txBody>
      </p:sp>
      <p:sp>
        <p:nvSpPr>
          <p:cNvPr id="57" name="PlaceHolder 3"/>
          <p:cNvSpPr>
            <a:spLocks noGrp="1"/>
          </p:cNvSpPr>
          <p:nvPr>
            <p:ph type="body"/>
          </p:nvPr>
        </p:nvSpPr>
        <p:spPr>
          <a:xfrm>
            <a:off x="740520" y="4572000"/>
            <a:ext cx="4200120" cy="2288520"/>
          </a:xfrm>
          <a:prstGeom prst="rect">
            <a:avLst/>
          </a:prstGeom>
        </p:spPr>
        <p:txBody>
          <a:bodyPr bIns="0" lIns="0" rIns="0" tIns="0" wrap="none"/>
          <a:p>
            <a:endParaRPr/>
          </a:p>
        </p:txBody>
      </p:sp>
      <p:sp>
        <p:nvSpPr>
          <p:cNvPr id="58" name="PlaceHolder 4"/>
          <p:cNvSpPr>
            <a:spLocks noGrp="1"/>
          </p:cNvSpPr>
          <p:nvPr>
            <p:ph type="body"/>
          </p:nvPr>
        </p:nvSpPr>
        <p:spPr>
          <a:xfrm>
            <a:off x="5150880" y="2066400"/>
            <a:ext cx="4200120" cy="47980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740520" y="2066400"/>
            <a:ext cx="8607600" cy="47980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60" name="PlaceHolder 2"/>
          <p:cNvSpPr>
            <a:spLocks noGrp="1"/>
          </p:cNvSpPr>
          <p:nvPr>
            <p:ph type="body"/>
          </p:nvPr>
        </p:nvSpPr>
        <p:spPr>
          <a:xfrm>
            <a:off x="740520" y="2066400"/>
            <a:ext cx="4200120" cy="4798080"/>
          </a:xfrm>
          <a:prstGeom prst="rect">
            <a:avLst/>
          </a:prstGeom>
        </p:spPr>
        <p:txBody>
          <a:bodyPr bIns="0" lIns="0" rIns="0" tIns="0" wrap="none"/>
          <a:p>
            <a:endParaRPr/>
          </a:p>
        </p:txBody>
      </p:sp>
      <p:sp>
        <p:nvSpPr>
          <p:cNvPr id="61" name="PlaceHolder 3"/>
          <p:cNvSpPr>
            <a:spLocks noGrp="1"/>
          </p:cNvSpPr>
          <p:nvPr>
            <p:ph type="body"/>
          </p:nvPr>
        </p:nvSpPr>
        <p:spPr>
          <a:xfrm>
            <a:off x="5150880" y="2066400"/>
            <a:ext cx="4200120" cy="2288520"/>
          </a:xfrm>
          <a:prstGeom prst="rect">
            <a:avLst/>
          </a:prstGeom>
        </p:spPr>
        <p:txBody>
          <a:bodyPr bIns="0" lIns="0" rIns="0" tIns="0" wrap="none"/>
          <a:p>
            <a:endParaRPr/>
          </a:p>
        </p:txBody>
      </p:sp>
      <p:sp>
        <p:nvSpPr>
          <p:cNvPr id="62" name="PlaceHolder 4"/>
          <p:cNvSpPr>
            <a:spLocks noGrp="1"/>
          </p:cNvSpPr>
          <p:nvPr>
            <p:ph type="body"/>
          </p:nvPr>
        </p:nvSpPr>
        <p:spPr>
          <a:xfrm>
            <a:off x="5150880" y="4572000"/>
            <a:ext cx="4200120" cy="228852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64" name="PlaceHolder 2"/>
          <p:cNvSpPr>
            <a:spLocks noGrp="1"/>
          </p:cNvSpPr>
          <p:nvPr>
            <p:ph type="body"/>
          </p:nvPr>
        </p:nvSpPr>
        <p:spPr>
          <a:xfrm>
            <a:off x="740520" y="2066400"/>
            <a:ext cx="4200120" cy="2288520"/>
          </a:xfrm>
          <a:prstGeom prst="rect">
            <a:avLst/>
          </a:prstGeom>
        </p:spPr>
        <p:txBody>
          <a:bodyPr bIns="0" lIns="0" rIns="0" tIns="0" wrap="none"/>
          <a:p>
            <a:endParaRPr/>
          </a:p>
        </p:txBody>
      </p:sp>
      <p:sp>
        <p:nvSpPr>
          <p:cNvPr id="65" name="PlaceHolder 3"/>
          <p:cNvSpPr>
            <a:spLocks noGrp="1"/>
          </p:cNvSpPr>
          <p:nvPr>
            <p:ph type="body"/>
          </p:nvPr>
        </p:nvSpPr>
        <p:spPr>
          <a:xfrm>
            <a:off x="5150880" y="2066400"/>
            <a:ext cx="4200120" cy="2288520"/>
          </a:xfrm>
          <a:prstGeom prst="rect">
            <a:avLst/>
          </a:prstGeom>
        </p:spPr>
        <p:txBody>
          <a:bodyPr bIns="0" lIns="0" rIns="0" tIns="0" wrap="none"/>
          <a:p>
            <a:endParaRPr/>
          </a:p>
        </p:txBody>
      </p:sp>
      <p:sp>
        <p:nvSpPr>
          <p:cNvPr id="66" name="PlaceHolder 4"/>
          <p:cNvSpPr>
            <a:spLocks noGrp="1"/>
          </p:cNvSpPr>
          <p:nvPr>
            <p:ph type="body"/>
          </p:nvPr>
        </p:nvSpPr>
        <p:spPr>
          <a:xfrm>
            <a:off x="740520" y="4572000"/>
            <a:ext cx="8606880" cy="228852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68" name="PlaceHolder 2"/>
          <p:cNvSpPr>
            <a:spLocks noGrp="1"/>
          </p:cNvSpPr>
          <p:nvPr>
            <p:ph type="body"/>
          </p:nvPr>
        </p:nvSpPr>
        <p:spPr>
          <a:xfrm>
            <a:off x="740520" y="2066400"/>
            <a:ext cx="8607600" cy="2288520"/>
          </a:xfrm>
          <a:prstGeom prst="rect">
            <a:avLst/>
          </a:prstGeom>
        </p:spPr>
        <p:txBody>
          <a:bodyPr bIns="0" lIns="0" rIns="0" tIns="0" wrap="none"/>
          <a:p>
            <a:endParaRPr/>
          </a:p>
        </p:txBody>
      </p:sp>
      <p:sp>
        <p:nvSpPr>
          <p:cNvPr id="69" name="PlaceHolder 3"/>
          <p:cNvSpPr>
            <a:spLocks noGrp="1"/>
          </p:cNvSpPr>
          <p:nvPr>
            <p:ph type="body"/>
          </p:nvPr>
        </p:nvSpPr>
        <p:spPr>
          <a:xfrm>
            <a:off x="740520" y="4572000"/>
            <a:ext cx="8607600" cy="228852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71" name="PlaceHolder 2"/>
          <p:cNvSpPr>
            <a:spLocks noGrp="1"/>
          </p:cNvSpPr>
          <p:nvPr>
            <p:ph type="body"/>
          </p:nvPr>
        </p:nvSpPr>
        <p:spPr>
          <a:xfrm>
            <a:off x="740520" y="2066400"/>
            <a:ext cx="4200120" cy="2288520"/>
          </a:xfrm>
          <a:prstGeom prst="rect">
            <a:avLst/>
          </a:prstGeom>
        </p:spPr>
        <p:txBody>
          <a:bodyPr bIns="0" lIns="0" rIns="0" tIns="0" wrap="none"/>
          <a:p>
            <a:endParaRPr/>
          </a:p>
        </p:txBody>
      </p:sp>
      <p:sp>
        <p:nvSpPr>
          <p:cNvPr id="72" name="PlaceHolder 3"/>
          <p:cNvSpPr>
            <a:spLocks noGrp="1"/>
          </p:cNvSpPr>
          <p:nvPr>
            <p:ph type="body"/>
          </p:nvPr>
        </p:nvSpPr>
        <p:spPr>
          <a:xfrm>
            <a:off x="5150880" y="2066400"/>
            <a:ext cx="4200120" cy="2288520"/>
          </a:xfrm>
          <a:prstGeom prst="rect">
            <a:avLst/>
          </a:prstGeom>
        </p:spPr>
        <p:txBody>
          <a:bodyPr bIns="0" lIns="0" rIns="0" tIns="0" wrap="none"/>
          <a:p>
            <a:endParaRPr/>
          </a:p>
        </p:txBody>
      </p:sp>
      <p:sp>
        <p:nvSpPr>
          <p:cNvPr id="73" name="PlaceHolder 4"/>
          <p:cNvSpPr>
            <a:spLocks noGrp="1"/>
          </p:cNvSpPr>
          <p:nvPr>
            <p:ph type="body"/>
          </p:nvPr>
        </p:nvSpPr>
        <p:spPr>
          <a:xfrm>
            <a:off x="5150880" y="4572000"/>
            <a:ext cx="4200120" cy="2288520"/>
          </a:xfrm>
          <a:prstGeom prst="rect">
            <a:avLst/>
          </a:prstGeom>
        </p:spPr>
        <p:txBody>
          <a:bodyPr bIns="0" lIns="0" rIns="0" tIns="0" wrap="none"/>
          <a:p>
            <a:endParaRPr/>
          </a:p>
        </p:txBody>
      </p:sp>
      <p:sp>
        <p:nvSpPr>
          <p:cNvPr id="74" name="PlaceHolder 5"/>
          <p:cNvSpPr>
            <a:spLocks noGrp="1"/>
          </p:cNvSpPr>
          <p:nvPr>
            <p:ph type="body"/>
          </p:nvPr>
        </p:nvSpPr>
        <p:spPr>
          <a:xfrm>
            <a:off x="740520" y="4572000"/>
            <a:ext cx="4200120" cy="228852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76" name="PlaceHolder 2"/>
          <p:cNvSpPr>
            <a:spLocks noGrp="1"/>
          </p:cNvSpPr>
          <p:nvPr>
            <p:ph type="body"/>
          </p:nvPr>
        </p:nvSpPr>
        <p:spPr>
          <a:xfrm>
            <a:off x="740520" y="2066400"/>
            <a:ext cx="4200120" cy="2288520"/>
          </a:xfrm>
          <a:prstGeom prst="rect">
            <a:avLst/>
          </a:prstGeom>
        </p:spPr>
        <p:txBody>
          <a:bodyPr bIns="0" lIns="0" rIns="0" tIns="0" wrap="none"/>
          <a:p>
            <a:endParaRPr/>
          </a:p>
        </p:txBody>
      </p:sp>
      <p:sp>
        <p:nvSpPr>
          <p:cNvPr id="77" name="PlaceHolder 3"/>
          <p:cNvSpPr>
            <a:spLocks noGrp="1"/>
          </p:cNvSpPr>
          <p:nvPr>
            <p:ph type="body"/>
          </p:nvPr>
        </p:nvSpPr>
        <p:spPr>
          <a:xfrm>
            <a:off x="5150880" y="2066400"/>
            <a:ext cx="4200120" cy="228852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8" name="PlaceHolder 2"/>
          <p:cNvSpPr>
            <a:spLocks noGrp="1"/>
          </p:cNvSpPr>
          <p:nvPr>
            <p:ph type="body"/>
          </p:nvPr>
        </p:nvSpPr>
        <p:spPr>
          <a:xfrm>
            <a:off x="740520" y="2066400"/>
            <a:ext cx="8607600" cy="47980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10" name="PlaceHolder 2"/>
          <p:cNvSpPr>
            <a:spLocks noGrp="1"/>
          </p:cNvSpPr>
          <p:nvPr>
            <p:ph type="body"/>
          </p:nvPr>
        </p:nvSpPr>
        <p:spPr>
          <a:xfrm>
            <a:off x="740520" y="2066400"/>
            <a:ext cx="4200120" cy="4798080"/>
          </a:xfrm>
          <a:prstGeom prst="rect">
            <a:avLst/>
          </a:prstGeom>
        </p:spPr>
        <p:txBody>
          <a:bodyPr bIns="0" lIns="0" rIns="0" tIns="0" wrap="none"/>
          <a:p>
            <a:endParaRPr/>
          </a:p>
        </p:txBody>
      </p:sp>
      <p:sp>
        <p:nvSpPr>
          <p:cNvPr id="11" name="PlaceHolder 3"/>
          <p:cNvSpPr>
            <a:spLocks noGrp="1"/>
          </p:cNvSpPr>
          <p:nvPr>
            <p:ph type="body"/>
          </p:nvPr>
        </p:nvSpPr>
        <p:spPr>
          <a:xfrm>
            <a:off x="5150880" y="2066400"/>
            <a:ext cx="4200120" cy="47980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40520" y="539640"/>
            <a:ext cx="8607600" cy="63244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15" name="PlaceHolder 2"/>
          <p:cNvSpPr>
            <a:spLocks noGrp="1"/>
          </p:cNvSpPr>
          <p:nvPr>
            <p:ph type="body"/>
          </p:nvPr>
        </p:nvSpPr>
        <p:spPr>
          <a:xfrm>
            <a:off x="740520" y="2066400"/>
            <a:ext cx="4200120" cy="2288520"/>
          </a:xfrm>
          <a:prstGeom prst="rect">
            <a:avLst/>
          </a:prstGeom>
        </p:spPr>
        <p:txBody>
          <a:bodyPr bIns="0" lIns="0" rIns="0" tIns="0" wrap="none"/>
          <a:p>
            <a:endParaRPr/>
          </a:p>
        </p:txBody>
      </p:sp>
      <p:sp>
        <p:nvSpPr>
          <p:cNvPr id="16" name="PlaceHolder 3"/>
          <p:cNvSpPr>
            <a:spLocks noGrp="1"/>
          </p:cNvSpPr>
          <p:nvPr>
            <p:ph type="body"/>
          </p:nvPr>
        </p:nvSpPr>
        <p:spPr>
          <a:xfrm>
            <a:off x="740520" y="4572000"/>
            <a:ext cx="4200120" cy="2288520"/>
          </a:xfrm>
          <a:prstGeom prst="rect">
            <a:avLst/>
          </a:prstGeom>
        </p:spPr>
        <p:txBody>
          <a:bodyPr bIns="0" lIns="0" rIns="0" tIns="0" wrap="none"/>
          <a:p>
            <a:endParaRPr/>
          </a:p>
        </p:txBody>
      </p:sp>
      <p:sp>
        <p:nvSpPr>
          <p:cNvPr id="17" name="PlaceHolder 4"/>
          <p:cNvSpPr>
            <a:spLocks noGrp="1"/>
          </p:cNvSpPr>
          <p:nvPr>
            <p:ph type="body"/>
          </p:nvPr>
        </p:nvSpPr>
        <p:spPr>
          <a:xfrm>
            <a:off x="5150880" y="2066400"/>
            <a:ext cx="4200120" cy="47980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19" name="PlaceHolder 2"/>
          <p:cNvSpPr>
            <a:spLocks noGrp="1"/>
          </p:cNvSpPr>
          <p:nvPr>
            <p:ph type="body"/>
          </p:nvPr>
        </p:nvSpPr>
        <p:spPr>
          <a:xfrm>
            <a:off x="740520" y="2066400"/>
            <a:ext cx="4200120" cy="4798080"/>
          </a:xfrm>
          <a:prstGeom prst="rect">
            <a:avLst/>
          </a:prstGeom>
        </p:spPr>
        <p:txBody>
          <a:bodyPr bIns="0" lIns="0" rIns="0" tIns="0" wrap="none"/>
          <a:p>
            <a:endParaRPr/>
          </a:p>
        </p:txBody>
      </p:sp>
      <p:sp>
        <p:nvSpPr>
          <p:cNvPr id="20" name="PlaceHolder 3"/>
          <p:cNvSpPr>
            <a:spLocks noGrp="1"/>
          </p:cNvSpPr>
          <p:nvPr>
            <p:ph type="body"/>
          </p:nvPr>
        </p:nvSpPr>
        <p:spPr>
          <a:xfrm>
            <a:off x="5150880" y="2066400"/>
            <a:ext cx="4200120" cy="2288520"/>
          </a:xfrm>
          <a:prstGeom prst="rect">
            <a:avLst/>
          </a:prstGeom>
        </p:spPr>
        <p:txBody>
          <a:bodyPr bIns="0" lIns="0" rIns="0" tIns="0" wrap="none"/>
          <a:p>
            <a:endParaRPr/>
          </a:p>
        </p:txBody>
      </p:sp>
      <p:sp>
        <p:nvSpPr>
          <p:cNvPr id="21" name="PlaceHolder 4"/>
          <p:cNvSpPr>
            <a:spLocks noGrp="1"/>
          </p:cNvSpPr>
          <p:nvPr>
            <p:ph type="body"/>
          </p:nvPr>
        </p:nvSpPr>
        <p:spPr>
          <a:xfrm>
            <a:off x="5150880" y="4572000"/>
            <a:ext cx="4200120" cy="228852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40520" y="539640"/>
            <a:ext cx="8607600" cy="1076400"/>
          </a:xfrm>
          <a:prstGeom prst="rect">
            <a:avLst/>
          </a:prstGeom>
        </p:spPr>
        <p:txBody>
          <a:bodyPr anchor="ctr" bIns="0" lIns="0" rIns="0" tIns="0" wrap="none"/>
          <a:p>
            <a:pPr algn="ctr"/>
            <a:endParaRPr/>
          </a:p>
        </p:txBody>
      </p:sp>
      <p:sp>
        <p:nvSpPr>
          <p:cNvPr id="23" name="PlaceHolder 2"/>
          <p:cNvSpPr>
            <a:spLocks noGrp="1"/>
          </p:cNvSpPr>
          <p:nvPr>
            <p:ph type="body"/>
          </p:nvPr>
        </p:nvSpPr>
        <p:spPr>
          <a:xfrm>
            <a:off x="740520" y="2066400"/>
            <a:ext cx="4200120" cy="2288520"/>
          </a:xfrm>
          <a:prstGeom prst="rect">
            <a:avLst/>
          </a:prstGeom>
        </p:spPr>
        <p:txBody>
          <a:bodyPr bIns="0" lIns="0" rIns="0" tIns="0" wrap="none"/>
          <a:p>
            <a:endParaRPr/>
          </a:p>
        </p:txBody>
      </p:sp>
      <p:sp>
        <p:nvSpPr>
          <p:cNvPr id="24" name="PlaceHolder 3"/>
          <p:cNvSpPr>
            <a:spLocks noGrp="1"/>
          </p:cNvSpPr>
          <p:nvPr>
            <p:ph type="body"/>
          </p:nvPr>
        </p:nvSpPr>
        <p:spPr>
          <a:xfrm>
            <a:off x="5150880" y="2066400"/>
            <a:ext cx="4200120" cy="2288520"/>
          </a:xfrm>
          <a:prstGeom prst="rect">
            <a:avLst/>
          </a:prstGeom>
        </p:spPr>
        <p:txBody>
          <a:bodyPr bIns="0" lIns="0" rIns="0" tIns="0" wrap="none"/>
          <a:p>
            <a:endParaRPr/>
          </a:p>
        </p:txBody>
      </p:sp>
      <p:sp>
        <p:nvSpPr>
          <p:cNvPr id="25" name="PlaceHolder 4"/>
          <p:cNvSpPr>
            <a:spLocks noGrp="1"/>
          </p:cNvSpPr>
          <p:nvPr>
            <p:ph type="body"/>
          </p:nvPr>
        </p:nvSpPr>
        <p:spPr>
          <a:xfrm>
            <a:off x="740520" y="4572000"/>
            <a:ext cx="8606880" cy="228852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504000" y="1769040"/>
            <a:ext cx="8870040" cy="438480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US"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US" sz="1400"/>
              <a:t>&lt;footer&gt;</a:t>
            </a:r>
            <a:endParaRPr/>
          </a:p>
        </p:txBody>
      </p:sp>
      <p:sp>
        <p:nvSpPr>
          <p:cNvPr id="4" name="PlaceHolder 5"/>
          <p:cNvSpPr>
            <a:spLocks noGrp="1"/>
          </p:cNvSpPr>
          <p:nvPr>
            <p:ph type="sldNum"/>
          </p:nvPr>
        </p:nvSpPr>
        <p:spPr>
          <a:xfrm>
            <a:off x="7227360" y="6887160"/>
            <a:ext cx="2348280" cy="521280"/>
          </a:xfrm>
          <a:prstGeom prst="rect">
            <a:avLst/>
          </a:prstGeom>
        </p:spPr>
        <p:txBody>
          <a:bodyPr bIns="0" lIns="0" rIns="0" tIns="0" wrap="none"/>
          <a:p>
            <a:pPr algn="r"/>
            <a:fld id="{61B1A111-51B1-41B1-81E1-5121D1414121}" type="slidenum">
              <a:rPr lang="en-US" sz="1400"/>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740520" y="539640"/>
            <a:ext cx="8607600" cy="1076040"/>
          </a:xfrm>
          <a:prstGeom prst="rect">
            <a:avLst/>
          </a:prstGeom>
        </p:spPr>
        <p:txBody>
          <a:bodyPr anchor="ctr" bIns="0" lIns="0" rIns="0" tIns="0" wrap="none"/>
          <a:p>
            <a:pPr algn="ctr"/>
            <a:r>
              <a:rPr lang="en-US"/>
              <a:t>Klicken Sie, um das Format des Titeltextes zu bearbeiten</a:t>
            </a:r>
            <a:endParaRPr/>
          </a:p>
        </p:txBody>
      </p:sp>
      <p:sp>
        <p:nvSpPr>
          <p:cNvPr id="38" name="PlaceHolder 2"/>
          <p:cNvSpPr>
            <a:spLocks noGrp="1"/>
          </p:cNvSpPr>
          <p:nvPr>
            <p:ph type="body"/>
          </p:nvPr>
        </p:nvSpPr>
        <p:spPr>
          <a:xfrm>
            <a:off x="740520" y="2066400"/>
            <a:ext cx="8607600" cy="4797720"/>
          </a:xfrm>
          <a:prstGeom prst="rect">
            <a:avLst/>
          </a:prstGeom>
        </p:spPr>
        <p:txBody>
          <a:bodyPr bIns="0" lIns="0" rIns="0" tIns="0" wrap="none"/>
          <a:p>
            <a:pPr>
              <a:buSzPct val="45000"/>
              <a:buFont typeface="StarSymbol"/>
              <a:buChar char=""/>
            </a:pPr>
            <a:r>
              <a:rPr lang="en-US"/>
              <a:t>Klicken Sie, um die Formate des Gliederungstextes zu bearbeiten</a:t>
            </a:r>
            <a:endParaRPr/>
          </a:p>
          <a:p>
            <a:pPr lvl="1">
              <a:buSzPct val="75000"/>
              <a:buFont typeface="StarSymbol"/>
              <a:buChar char=""/>
            </a:pPr>
            <a:r>
              <a:rPr lang="en-US"/>
              <a:t>Zweite Gliederungsebene</a:t>
            </a:r>
            <a:endParaRPr/>
          </a:p>
          <a:p>
            <a:pPr lvl="2">
              <a:buSzPct val="45000"/>
              <a:buFont typeface="StarSymbol"/>
              <a:buChar char=""/>
            </a:pPr>
            <a:r>
              <a:rPr lang="en-US"/>
              <a:t>Dritte Gliederungsebene</a:t>
            </a:r>
            <a:endParaRPr/>
          </a:p>
          <a:p>
            <a:pPr lvl="3">
              <a:buSzPct val="75000"/>
              <a:buFont typeface="StarSymbol"/>
              <a:buChar char=""/>
            </a:pPr>
            <a:r>
              <a:rPr lang="en-US"/>
              <a:t>Vierte Gliederungsebene</a:t>
            </a:r>
            <a:endParaRPr/>
          </a:p>
          <a:p>
            <a:pPr lvl="4">
              <a:buSzPct val="45000"/>
              <a:buFont typeface="StarSymbol"/>
              <a:buChar char=""/>
            </a:pPr>
            <a:r>
              <a:rPr lang="en-US"/>
              <a:t>Fünfte Gliederungsebene</a:t>
            </a:r>
            <a:endParaRPr/>
          </a:p>
          <a:p>
            <a:pPr lvl="5">
              <a:buSzPct val="45000"/>
              <a:buFont typeface="StarSymbol"/>
              <a:buChar char=""/>
            </a:pPr>
            <a:r>
              <a:rPr lang="en-US"/>
              <a:t>Sechste Gliederungsebene</a:t>
            </a:r>
            <a:endParaRPr/>
          </a:p>
          <a:p>
            <a:pPr lvl="6">
              <a:buSzPct val="45000"/>
              <a:buFont typeface="StarSymbol"/>
              <a:buChar char=""/>
            </a:pPr>
            <a:r>
              <a:rPr lang="en-US"/>
              <a:t>Siebente Gliederungsebene</a:t>
            </a:r>
            <a:endParaRPr/>
          </a:p>
          <a:p>
            <a:pPr lvl="7">
              <a:buSzPct val="45000"/>
              <a:buFont typeface="StarSymbol"/>
              <a:buChar char=""/>
            </a:pPr>
            <a:r>
              <a:rPr lang="en-US"/>
              <a:t>Achte Gliederungsebene</a:t>
            </a:r>
            <a:endParaRPr/>
          </a:p>
          <a:p>
            <a:pPr lvl="8">
              <a:buSzPct val="45000"/>
              <a:buFont typeface="StarSymbol"/>
              <a:buChar char=""/>
            </a:pPr>
            <a:r>
              <a:rPr lang="en-US"/>
              <a:t>Neunte Gliederungsebene</a:t>
            </a:r>
            <a:endParaRPr/>
          </a:p>
        </p:txBody>
      </p:sp>
      <p:sp>
        <p:nvSpPr>
          <p:cNvPr id="39" name="Rectangle 3"/>
          <p:cNvSpPr/>
          <p:nvPr/>
        </p:nvSpPr>
        <p:spPr>
          <a:xfrm>
            <a:off x="442800" y="5580000"/>
            <a:ext cx="5400000" cy="97200"/>
          </a:xfrm>
          <a:prstGeom prst="rect">
            <a:avLst/>
          </a:prstGeom>
          <a:ln>
            <a:solidFill>
              <a:srgbClr val="808080"/>
            </a:solidFill>
          </a:ln>
        </p:spPr>
      </p:sp>
      <p:sp>
        <p:nvSpPr>
          <p:cNvPr id="40" name="Rectangle 4"/>
          <p:cNvSpPr/>
          <p:nvPr/>
        </p:nvSpPr>
        <p:spPr>
          <a:xfrm>
            <a:off x="5578920" y="482760"/>
            <a:ext cx="5400000" cy="39600"/>
          </a:xfrm>
          <a:prstGeom prst="rect">
            <a:avLst/>
          </a:prstGeom>
          <a:ln>
            <a:solidFill>
              <a:srgbClr val="808080"/>
            </a:solidFill>
          </a:ln>
        </p:spPr>
      </p:sp>
      <p:sp>
        <p:nvSpPr>
          <p:cNvPr id="41" name="Rectangle 5"/>
          <p:cNvSpPr/>
          <p:nvPr/>
        </p:nvSpPr>
        <p:spPr>
          <a:xfrm>
            <a:off x="442800" y="7381440"/>
            <a:ext cx="810000" cy="97200"/>
          </a:xfrm>
          <a:prstGeom prst="rect">
            <a:avLst/>
          </a:prstGeom>
          <a:ln>
            <a:solidFill>
              <a:srgbClr val="808080"/>
            </a:solidFill>
          </a:ln>
        </p:spPr>
      </p:sp>
      <p:sp>
        <p:nvSpPr>
          <p:cNvPr id="42" name="Rectangle 6"/>
          <p:cNvSpPr/>
          <p:nvPr/>
        </p:nvSpPr>
        <p:spPr>
          <a:xfrm>
            <a:off x="990360" y="7060320"/>
            <a:ext cx="810000" cy="39600"/>
          </a:xfrm>
          <a:prstGeom prst="rect">
            <a:avLst/>
          </a:prstGeom>
          <a:solidFill>
            <a:srgbClr val="000000"/>
          </a:solidFill>
          <a:ln>
            <a:solidFill>
              <a:srgbClr val="808080"/>
            </a:solidFill>
          </a:ln>
        </p:spPr>
      </p:sp>
      <p:sp>
        <p:nvSpPr>
          <p:cNvPr id="43" name="Rectangle 7"/>
          <p:cNvSpPr/>
          <p:nvPr/>
        </p:nvSpPr>
        <p:spPr>
          <a:xfrm>
            <a:off x="1981800" y="7007400"/>
            <a:ext cx="7920000" cy="39600"/>
          </a:xfrm>
          <a:prstGeom prst="rect">
            <a:avLst/>
          </a:prstGeom>
          <a:solidFill>
            <a:srgbClr val="000000"/>
          </a:solidFill>
          <a:ln>
            <a:solidFill>
              <a:srgbClr val="808080"/>
            </a:solidFill>
          </a:ln>
        </p:spPr>
      </p:sp>
      <p:sp>
        <p:nvSpPr>
          <p:cNvPr id="44" name="Rectangle 8"/>
          <p:cNvSpPr/>
          <p:nvPr/>
        </p:nvSpPr>
        <p:spPr>
          <a:xfrm>
            <a:off x="9540720" y="7381800"/>
            <a:ext cx="1800000" cy="97200"/>
          </a:xfrm>
          <a:prstGeom prst="rect">
            <a:avLst/>
          </a:prstGeom>
          <a:solidFill>
            <a:srgbClr val="000000"/>
          </a:solidFill>
          <a:ln>
            <a:solidFill>
              <a:srgbClr val="808080"/>
            </a:solidFill>
          </a:ln>
        </p:spPr>
      </p:sp>
      <p:sp>
        <p:nvSpPr>
          <p:cNvPr id="45" name="TextShape 9"/>
          <p:cNvSpPr txBox="1"/>
          <p:nvPr/>
        </p:nvSpPr>
        <p:spPr>
          <a:xfrm>
            <a:off x="9657360" y="7145280"/>
            <a:ext cx="240120" cy="284040"/>
          </a:xfrm>
          <a:prstGeom prst="rect">
            <a:avLst/>
          </a:prstGeom>
        </p:spPr>
        <p:txBody>
          <a:bodyPr bIns="45000" lIns="90000" rIns="90000" tIns="45000" wrap="none"/>
          <a:p>
            <a:pPr algn="ctr"/>
            <a:fld id="{D14141B1-31F1-41A1-8161-117131D111C1}" type="slidenum">
              <a:rPr lang="en-US" sz="1200">
                <a:latin typeface="Bitstream Vera Serif"/>
              </a:rPr>
              <a:t>&lt;number&gt;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0.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p:spPr>
        <p:txBody>
          <a:bodyPr anchor="ctr" bIns="0" lIns="0" rIns="0" tIns="0" wrap="none"/>
          <a:p>
            <a:pPr algn="ctr"/>
            <a:r>
              <a:rPr lang="en-US"/>
              <a:t>Coder Dojo: Java Intro</a:t>
            </a:r>
            <a:endParaRPr/>
          </a:p>
        </p:txBody>
      </p:sp>
      <p:pic>
        <p:nvPicPr>
          <p:cNvPr descr="" id="80" name=""/>
          <p:cNvPicPr/>
          <p:nvPr/>
        </p:nvPicPr>
        <p:blipFill>
          <a:blip r:embed="rId1"/>
          <a:stretch>
            <a:fillRect/>
          </a:stretch>
        </p:blipFill>
        <p:spPr>
          <a:xfrm>
            <a:off x="2194560" y="2560320"/>
            <a:ext cx="2539080" cy="2488320"/>
          </a:xfrm>
          <a:prstGeom prst="rect">
            <a:avLst/>
          </a:prstGeom>
        </p:spPr>
      </p:pic>
      <p:pic>
        <p:nvPicPr>
          <p:cNvPr descr="" id="81" name=""/>
          <p:cNvPicPr/>
          <p:nvPr/>
        </p:nvPicPr>
        <p:blipFill>
          <a:blip r:embed="rId2"/>
          <a:stretch>
            <a:fillRect/>
          </a:stretch>
        </p:blipFill>
        <p:spPr>
          <a:xfrm>
            <a:off x="4754880" y="2409120"/>
            <a:ext cx="4561920" cy="2802960"/>
          </a:xfrm>
          <a:prstGeom prst="rect">
            <a:avLst/>
          </a:prstGeom>
        </p:spPr>
      </p:pic>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740520" y="539640"/>
            <a:ext cx="8607600" cy="1076040"/>
          </a:xfrm>
          <a:prstGeom prst="rect">
            <a:avLst/>
          </a:prstGeom>
        </p:spPr>
        <p:txBody>
          <a:bodyPr anchor="ctr" bIns="0" lIns="0" rIns="0" tIns="0" wrap="none"/>
          <a:p>
            <a:pPr algn="ctr"/>
            <a:r>
              <a:rPr lang="en-US"/>
              <a:t>Dojo Site - fredxcoders.com</a:t>
            </a:r>
            <a:endParaRPr/>
          </a:p>
        </p:txBody>
      </p:sp>
      <p:sp>
        <p:nvSpPr>
          <p:cNvPr id="83" name="TextShape 2"/>
          <p:cNvSpPr txBox="1"/>
          <p:nvPr/>
        </p:nvSpPr>
        <p:spPr>
          <a:xfrm>
            <a:off x="740520" y="2066400"/>
            <a:ext cx="4200120" cy="4294440"/>
          </a:xfrm>
          <a:prstGeom prst="rect">
            <a:avLst/>
          </a:prstGeom>
        </p:spPr>
        <p:txBody>
          <a:bodyPr bIns="0" lIns="0" rIns="0" tIns="0" wrap="none"/>
          <a:p>
            <a:pPr>
              <a:buSzPct val="45000"/>
              <a:buFont typeface="StarSymbol"/>
              <a:buChar char=""/>
            </a:pPr>
            <a:r>
              <a:rPr lang="en-US"/>
              <a:t>Wiki</a:t>
            </a:r>
            <a:endParaRPr/>
          </a:p>
        </p:txBody>
      </p:sp>
      <p:sp>
        <p:nvSpPr>
          <p:cNvPr id="84" name="TextShape 3"/>
          <p:cNvSpPr txBox="1"/>
          <p:nvPr/>
        </p:nvSpPr>
        <p:spPr>
          <a:xfrm>
            <a:off x="5150880" y="2066400"/>
            <a:ext cx="4200120" cy="2000880"/>
          </a:xfrm>
          <a:prstGeom prst="rect">
            <a:avLst/>
          </a:prstGeom>
        </p:spPr>
        <p:txBody>
          <a:bodyPr bIns="0" lIns="0" rIns="0" tIns="0" wrap="none"/>
          <a:p>
            <a:pPr>
              <a:buSzPct val="45000"/>
              <a:buFont typeface="StarSymbol"/>
              <a:buChar char=""/>
            </a:pPr>
            <a:r>
              <a:rPr lang="en-US"/>
              <a:t>Blog</a:t>
            </a:r>
            <a:endParaRPr/>
          </a:p>
        </p:txBody>
      </p:sp>
      <p:sp>
        <p:nvSpPr>
          <p:cNvPr id="85" name="TextShape 4"/>
          <p:cNvSpPr txBox="1"/>
          <p:nvPr/>
        </p:nvSpPr>
        <p:spPr>
          <a:xfrm>
            <a:off x="5150880" y="4572000"/>
            <a:ext cx="4200120" cy="2000880"/>
          </a:xfrm>
          <a:prstGeom prst="rect">
            <a:avLst/>
          </a:prstGeom>
        </p:spPr>
        <p:txBody>
          <a:bodyPr bIns="0" lIns="0" rIns="0" tIns="0" wrap="none"/>
          <a:p>
            <a:pPr>
              <a:buSzPct val="45000"/>
              <a:buFont typeface="StarSymbol"/>
              <a:buChar char=""/>
            </a:pPr>
            <a:r>
              <a:rPr lang="en-US"/>
              <a:t>GitHub</a:t>
            </a:r>
            <a:endParaRPr/>
          </a:p>
        </p:txBody>
      </p:sp>
      <p:pic>
        <p:nvPicPr>
          <p:cNvPr descr="" id="86" name=""/>
          <p:cNvPicPr/>
          <p:nvPr/>
        </p:nvPicPr>
        <p:blipFill>
          <a:blip r:embed="rId1"/>
          <a:stretch>
            <a:fillRect/>
          </a:stretch>
        </p:blipFill>
        <p:spPr>
          <a:xfrm>
            <a:off x="241560" y="2595960"/>
            <a:ext cx="4696200" cy="2524680"/>
          </a:xfrm>
          <a:prstGeom prst="rect">
            <a:avLst/>
          </a:prstGeom>
        </p:spPr>
      </p:pic>
      <p:pic>
        <p:nvPicPr>
          <p:cNvPr descr="" id="87" name=""/>
          <p:cNvPicPr/>
          <p:nvPr/>
        </p:nvPicPr>
        <p:blipFill>
          <a:blip r:embed="rId2"/>
          <a:stretch>
            <a:fillRect/>
          </a:stretch>
        </p:blipFill>
        <p:spPr>
          <a:xfrm>
            <a:off x="6619680" y="1654560"/>
            <a:ext cx="3255840" cy="2205360"/>
          </a:xfrm>
          <a:prstGeom prst="rect">
            <a:avLst/>
          </a:prstGeom>
        </p:spPr>
      </p:pic>
      <p:pic>
        <p:nvPicPr>
          <p:cNvPr descr="" id="88" name=""/>
          <p:cNvPicPr/>
          <p:nvPr/>
        </p:nvPicPr>
        <p:blipFill>
          <a:blip r:embed="rId3"/>
          <a:stretch>
            <a:fillRect/>
          </a:stretch>
        </p:blipFill>
        <p:spPr>
          <a:xfrm>
            <a:off x="6138720" y="4480560"/>
            <a:ext cx="3279600" cy="2372040"/>
          </a:xfrm>
          <a:prstGeom prst="rect">
            <a:avLst/>
          </a:prstGeom>
        </p:spPr>
      </p:pic>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740520" y="539640"/>
            <a:ext cx="8607600" cy="1076040"/>
          </a:xfrm>
          <a:prstGeom prst="rect">
            <a:avLst/>
          </a:prstGeom>
        </p:spPr>
        <p:txBody>
          <a:bodyPr anchor="ctr" bIns="0" lIns="0" rIns="0" tIns="0" wrap="none"/>
          <a:p>
            <a:pPr algn="ctr"/>
            <a:r>
              <a:rPr lang="en-US"/>
              <a:t>Source Code</a:t>
            </a:r>
            <a:endParaRPr/>
          </a:p>
        </p:txBody>
      </p:sp>
      <p:pic>
        <p:nvPicPr>
          <p:cNvPr descr="" id="90" name=""/>
          <p:cNvPicPr/>
          <p:nvPr/>
        </p:nvPicPr>
        <p:blipFill>
          <a:blip r:embed="rId1"/>
          <a:stretch>
            <a:fillRect/>
          </a:stretch>
        </p:blipFill>
        <p:spPr>
          <a:xfrm>
            <a:off x="2556360" y="1463040"/>
            <a:ext cx="4393080" cy="4937760"/>
          </a:xfrm>
          <a:prstGeom prst="rect">
            <a:avLst/>
          </a:prstGeom>
        </p:spPr>
      </p:pic>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740520" y="539640"/>
            <a:ext cx="8607600" cy="1076040"/>
          </a:xfrm>
          <a:prstGeom prst="rect">
            <a:avLst/>
          </a:prstGeom>
        </p:spPr>
        <p:txBody>
          <a:bodyPr anchor="ctr" bIns="0" lIns="0" rIns="0" tIns="0" wrap="none"/>
          <a:p>
            <a:pPr algn="ctr"/>
            <a:r>
              <a:rPr lang="en-US"/>
              <a:t>APIs</a:t>
            </a:r>
            <a:endParaRPr/>
          </a:p>
        </p:txBody>
      </p:sp>
      <p:pic>
        <p:nvPicPr>
          <p:cNvPr descr="" id="92" name=""/>
          <p:cNvPicPr/>
          <p:nvPr/>
        </p:nvPicPr>
        <p:blipFill>
          <a:blip r:embed="rId1"/>
          <a:stretch>
            <a:fillRect/>
          </a:stretch>
        </p:blipFill>
        <p:spPr>
          <a:xfrm>
            <a:off x="914400" y="1371240"/>
            <a:ext cx="8193600" cy="4831560"/>
          </a:xfrm>
          <a:prstGeom prst="rect">
            <a:avLst/>
          </a:prstGeom>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740520" y="539640"/>
            <a:ext cx="8607600" cy="1076040"/>
          </a:xfrm>
          <a:prstGeom prst="rect">
            <a:avLst/>
          </a:prstGeom>
        </p:spPr>
        <p:txBody>
          <a:bodyPr anchor="ctr" bIns="0" lIns="0" rIns="0" tIns="0" wrap="none"/>
          <a:p>
            <a:pPr algn="ctr"/>
            <a:r>
              <a:rPr lang="en-US"/>
              <a:t>Code Compilation</a:t>
            </a:r>
            <a:endParaRPr/>
          </a:p>
        </p:txBody>
      </p:sp>
      <p:pic>
        <p:nvPicPr>
          <p:cNvPr descr="" id="94" name=""/>
          <p:cNvPicPr/>
          <p:nvPr/>
        </p:nvPicPr>
        <p:blipFill>
          <a:blip r:embed="rId1"/>
          <a:stretch>
            <a:fillRect/>
          </a:stretch>
        </p:blipFill>
        <p:spPr>
          <a:xfrm>
            <a:off x="270360" y="1554480"/>
            <a:ext cx="4393080" cy="4937760"/>
          </a:xfrm>
          <a:prstGeom prst="rect">
            <a:avLst/>
          </a:prstGeom>
          <a:ln>
            <a:solidFill>
              <a:srgbClr val="808080"/>
            </a:solidFill>
          </a:ln>
        </p:spPr>
      </p:pic>
      <p:pic>
        <p:nvPicPr>
          <p:cNvPr descr="" id="95" name=""/>
          <p:cNvPicPr/>
          <p:nvPr/>
        </p:nvPicPr>
        <p:blipFill>
          <a:blip r:embed="rId2"/>
          <a:stretch>
            <a:fillRect/>
          </a:stretch>
        </p:blipFill>
        <p:spPr>
          <a:xfrm>
            <a:off x="5655240" y="2286000"/>
            <a:ext cx="3945960" cy="2959200"/>
          </a:xfrm>
          <a:prstGeom prst="rect">
            <a:avLst/>
          </a:prstGeom>
        </p:spPr>
      </p:pic>
      <p:sp>
        <p:nvSpPr>
          <p:cNvPr id="96" name="CustomShape 2"/>
          <p:cNvSpPr/>
          <p:nvPr/>
        </p:nvSpPr>
        <p:spPr>
          <a:xfrm>
            <a:off x="4663440" y="3749040"/>
            <a:ext cx="914400" cy="548640"/>
          </a:xfrm>
          <a:prstGeom prst="rightArrow">
            <a:avLst>
              <a:gd fmla="val 16200" name="adj1"/>
              <a:gd fmla="val 5400" name="adj2"/>
            </a:avLst>
          </a:prstGeom>
          <a:solidFill>
            <a:srgbClr val="cfe7f5"/>
          </a:solidFill>
          <a:ln>
            <a:solidFill>
              <a:srgbClr val="808080"/>
            </a:solidFill>
          </a:ln>
        </p:spPr>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740520" y="539640"/>
            <a:ext cx="8607600" cy="1076040"/>
          </a:xfrm>
          <a:prstGeom prst="rect">
            <a:avLst/>
          </a:prstGeom>
        </p:spPr>
        <p:txBody>
          <a:bodyPr anchor="ctr" bIns="0" lIns="0" rIns="0" tIns="0" wrap="none"/>
          <a:p>
            <a:pPr algn="ctr"/>
            <a:r>
              <a:rPr lang="en-US"/>
              <a:t>Legality vs Ethics</a:t>
            </a:r>
            <a:endParaRPr/>
          </a:p>
        </p:txBody>
      </p:sp>
      <p:sp>
        <p:nvSpPr>
          <p:cNvPr id="98" name="CustomShape 2"/>
          <p:cNvSpPr/>
          <p:nvPr/>
        </p:nvSpPr>
        <p:spPr>
          <a:xfrm>
            <a:off x="1473840" y="1828800"/>
            <a:ext cx="4297680" cy="4297680"/>
          </a:xfrm>
          <a:prstGeom prst="ellipse">
            <a:avLst/>
          </a:prstGeom>
          <a:solidFill>
            <a:srgbClr val="00dcff"/>
          </a:solidFill>
          <a:ln>
            <a:solidFill>
              <a:srgbClr val="808080"/>
            </a:solidFill>
          </a:ln>
        </p:spPr>
      </p:sp>
      <p:sp>
        <p:nvSpPr>
          <p:cNvPr id="99" name="CustomShape 3"/>
          <p:cNvSpPr/>
          <p:nvPr/>
        </p:nvSpPr>
        <p:spPr>
          <a:xfrm>
            <a:off x="4308480" y="1920240"/>
            <a:ext cx="4297680" cy="4297680"/>
          </a:xfrm>
          <a:prstGeom prst="ellipse">
            <a:avLst/>
          </a:prstGeom>
          <a:solidFill>
            <a:srgbClr val="7da647"/>
          </a:solidFill>
          <a:ln>
            <a:solidFill>
              <a:srgbClr val="808080"/>
            </a:solidFill>
          </a:ln>
        </p:spPr>
      </p:sp>
      <p:sp>
        <p:nvSpPr>
          <p:cNvPr id="100" name="TextShape 4"/>
          <p:cNvSpPr txBox="1"/>
          <p:nvPr/>
        </p:nvSpPr>
        <p:spPr>
          <a:xfrm>
            <a:off x="3227760" y="6309360"/>
            <a:ext cx="736920" cy="346320"/>
          </a:xfrm>
          <a:prstGeom prst="rect">
            <a:avLst/>
          </a:prstGeom>
        </p:spPr>
        <p:txBody>
          <a:bodyPr bIns="45000" lIns="90000" rIns="90000" tIns="45000" wrap="none"/>
          <a:p>
            <a:r>
              <a:rPr lang="en-US"/>
              <a:t>Legal</a:t>
            </a:r>
            <a:endParaRPr/>
          </a:p>
        </p:txBody>
      </p:sp>
      <p:sp>
        <p:nvSpPr>
          <p:cNvPr id="101" name="TextShape 5"/>
          <p:cNvSpPr txBox="1"/>
          <p:nvPr/>
        </p:nvSpPr>
        <p:spPr>
          <a:xfrm>
            <a:off x="6018480" y="6309360"/>
            <a:ext cx="865080" cy="346320"/>
          </a:xfrm>
          <a:prstGeom prst="rect">
            <a:avLst/>
          </a:prstGeom>
        </p:spPr>
        <p:txBody>
          <a:bodyPr bIns="45000" lIns="90000" rIns="90000" tIns="45000" wrap="none"/>
          <a:p>
            <a:r>
              <a:rPr lang="en-US"/>
              <a:t>Ethical</a:t>
            </a:r>
            <a:endParaRPr/>
          </a:p>
        </p:txBody>
      </p:sp>
      <p:sp>
        <p:nvSpPr>
          <p:cNvPr id="102" name="TextShape 6"/>
          <p:cNvSpPr txBox="1"/>
          <p:nvPr/>
        </p:nvSpPr>
        <p:spPr>
          <a:xfrm>
            <a:off x="2377440" y="2926080"/>
            <a:ext cx="5216040" cy="1114200"/>
          </a:xfrm>
          <a:prstGeom prst="rect">
            <a:avLst/>
          </a:prstGeom>
        </p:spPr>
        <p:txBody>
          <a:bodyPr bIns="45000" lIns="90000" rIns="90000" tIns="45000" wrap="none"/>
          <a:p>
            <a:r>
              <a:rPr lang="en-US"/>
              <a:t>- Participating in Coder Dojo!</a:t>
            </a:r>
            <a:endParaRPr/>
          </a:p>
          <a:p>
            <a:r>
              <a:rPr lang="en-US"/>
              <a:t>- Pushing a random person to the ground</a:t>
            </a:r>
            <a:endParaRPr/>
          </a:p>
          <a:p>
            <a:r>
              <a:rPr lang="en-US"/>
              <a:t>- Saying you cleaned your room when you haven't</a:t>
            </a:r>
            <a:endParaRPr/>
          </a:p>
          <a:p>
            <a:r>
              <a:rPr lang="en-US"/>
              <a:t>- Steal a loaf of bread to feed your starving family</a:t>
            </a:r>
            <a:endParaRPr/>
          </a:p>
        </p:txBody>
      </p:sp>
    </p:spTree>
  </p:cSld>
  <p:timing>
    <p:tnLst>
      <p:par>
        <p:cTn dur="indefinite" id="7" nodeType="tmRoot" restart="never">
          <p:childTnLst>
            <p:seq>
              <p:cTn id="8" nodeType="mainSeq">
                <p:childTnLst>
                  <p:par>
                    <p:cTn fill="freeze" id="9">
                      <p:stCondLst>
                        <p:cond delay="indefinite"/>
                      </p:stCondLst>
                      <p:childTnLst>
                        <p:par>
                          <p:cTn fill="freeze" id="10">
                            <p:stCondLst>
                              <p:cond delay="0"/>
                            </p:stCondLst>
                            <p:childTnLst>
                              <p:par>
                                <p:cTn fill="hold" id="11" nodeType="clickEffect" presetClass="entr" presetID="1">
                                  <p:stCondLst>
                                    <p:cond delay="0"/>
                                  </p:stCondLst>
                                  <p:childTnLst>
                                    <p:set>
                                      <p:cBhvr>
                                        <p:cTn dur="1" fill="hold" id="12">
                                          <p:stCondLst>
                                            <p:cond delay="0"/>
                                          </p:stCondLst>
                                        </p:cTn>
                                        <p:tgtEl>
                                          <p:spTgt spid="10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740520" y="539640"/>
            <a:ext cx="8607600" cy="1076040"/>
          </a:xfrm>
          <a:prstGeom prst="rect">
            <a:avLst/>
          </a:prstGeom>
        </p:spPr>
        <p:txBody>
          <a:bodyPr anchor="ctr" bIns="0" lIns="0" rIns="0" tIns="0" wrap="none"/>
          <a:p>
            <a:pPr algn="ctr"/>
            <a:r>
              <a:rPr lang="en-US"/>
              <a:t>Java</a:t>
            </a:r>
            <a:endParaRPr/>
          </a:p>
        </p:txBody>
      </p:sp>
      <p:sp>
        <p:nvSpPr>
          <p:cNvPr id="104" name="TextShape 2"/>
          <p:cNvSpPr txBox="1"/>
          <p:nvPr/>
        </p:nvSpPr>
        <p:spPr>
          <a:xfrm>
            <a:off x="740520" y="2066400"/>
            <a:ext cx="8607600" cy="4797720"/>
          </a:xfrm>
          <a:prstGeom prst="rect">
            <a:avLst/>
          </a:prstGeom>
        </p:spPr>
        <p:txBody>
          <a:bodyPr bIns="0" lIns="0" rIns="0" tIns="0" wrap="none"/>
          <a:p>
            <a:pPr>
              <a:buSzPct val="45000"/>
              <a:buFont typeface="StarSymbol"/>
              <a:buChar char=""/>
            </a:pPr>
            <a:r>
              <a:rPr lang="en-US"/>
              <a:t>In Java we create objects(classes) to do things.</a:t>
            </a:r>
            <a:endParaRPr/>
          </a:p>
          <a:p>
            <a:pPr>
              <a:buSzPct val="45000"/>
              <a:buFont typeface="StarSymbol"/>
              <a:buChar char=""/>
            </a:pPr>
            <a:r>
              <a:rPr lang="en-US"/>
              <a:t>Objects have “methods” and “variables”</a:t>
            </a:r>
            <a:endParaRPr/>
          </a:p>
          <a:p>
            <a:pPr>
              <a:buSzPct val="45000"/>
              <a:buFont typeface="StarSymbol"/>
              <a:buChar char=""/>
            </a:pPr>
            <a:r>
              <a:rPr lang="en-US"/>
              <a:t>Variables hold information</a:t>
            </a:r>
            <a:endParaRPr/>
          </a:p>
          <a:p>
            <a:pPr>
              <a:buSzPct val="45000"/>
              <a:buFont typeface="StarSymbol"/>
              <a:buChar char=""/>
            </a:pPr>
            <a:r>
              <a:rPr lang="en-US"/>
              <a:t>Methods do things</a:t>
            </a:r>
            <a:endParaRPr/>
          </a:p>
        </p:txBody>
      </p:sp>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