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6" r:id="rId7"/>
    <p:sldId id="265" r:id="rId8"/>
    <p:sldId id="267" r:id="rId9"/>
    <p:sldId id="268" r:id="rId10"/>
    <p:sldId id="269" r:id="rId11"/>
    <p:sldId id="277" r:id="rId12"/>
    <p:sldId id="276" r:id="rId13"/>
    <p:sldId id="278" r:id="rId14"/>
    <p:sldId id="279" r:id="rId15"/>
    <p:sldId id="280" r:id="rId16"/>
    <p:sldId id="281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2019/6/19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2019/6/19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虚拟助手和数据</a:t>
            </a:r>
            <a:r>
              <a:rPr lang="ja-JP" altLang="en-US" sz="4400" dirty="0">
                <a:solidFill>
                  <a:schemeClr val="accent1"/>
                </a:solidFill>
                <a:sym typeface="+mn-lt"/>
              </a:rPr>
              <a:t>访问</a:t>
            </a:r>
            <a:endParaRPr lang="zh-CN" altLang="en-US" sz="4400" dirty="0">
              <a:solidFill>
                <a:schemeClr val="accent1"/>
              </a:solidFill>
              <a:sym typeface="+mn-lt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755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132" y="1690688"/>
            <a:ext cx="96790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[1]: responses = [</a:t>
            </a:r>
          </a:p>
          <a:p>
            <a:r>
              <a:rPr lang="en-US" sz="2400" dirty="0"/>
              <a:t>"I'm sorry :( I couldn't find anything like that",  </a:t>
            </a:r>
          </a:p>
          <a:p>
            <a:r>
              <a:rPr lang="en-US" sz="2400" dirty="0"/>
              <a:t>"what about {}?",</a:t>
            </a:r>
          </a:p>
          <a:p>
            <a:r>
              <a:rPr lang="en-US" sz="2400" dirty="0"/>
              <a:t>"{} is one option, but I know others too :)"</a:t>
            </a:r>
          </a:p>
          <a:p>
            <a:r>
              <a:rPr lang="en-US" sz="2400" dirty="0"/>
              <a:t>]</a:t>
            </a:r>
          </a:p>
          <a:p>
            <a:r>
              <a:rPr lang="en-US" sz="2400" dirty="0"/>
              <a:t>In [2]: results = </a:t>
            </a:r>
            <a:r>
              <a:rPr lang="en-US" sz="2400" dirty="0" err="1"/>
              <a:t>c.fetchall</a:t>
            </a:r>
            <a:r>
              <a:rPr lang="en-US" sz="2400" dirty="0"/>
              <a:t>()  </a:t>
            </a:r>
          </a:p>
          <a:p>
            <a:r>
              <a:rPr lang="en-US" sz="2400" dirty="0"/>
              <a:t>In [3]: </a:t>
            </a:r>
            <a:r>
              <a:rPr lang="en-US" sz="2400" dirty="0" err="1"/>
              <a:t>len</a:t>
            </a:r>
            <a:r>
              <a:rPr lang="en-US" sz="2400" dirty="0"/>
              <a:t>(results)</a:t>
            </a:r>
          </a:p>
          <a:p>
            <a:r>
              <a:rPr lang="en-US" sz="2400" dirty="0"/>
              <a:t>Out[3]: 4</a:t>
            </a:r>
          </a:p>
          <a:p>
            <a:endParaRPr lang="en-US" sz="2400" dirty="0"/>
          </a:p>
          <a:p>
            <a:r>
              <a:rPr lang="en-US" sz="2400" dirty="0"/>
              <a:t>In [4]: index = min(</a:t>
            </a:r>
            <a:r>
              <a:rPr lang="en-US" sz="2400" dirty="0" err="1"/>
              <a:t>len</a:t>
            </a:r>
            <a:r>
              <a:rPr lang="en-US" sz="2400" dirty="0"/>
              <a:t>(results), </a:t>
            </a:r>
            <a:r>
              <a:rPr lang="en-US" sz="2400" dirty="0" err="1">
                <a:highlight>
                  <a:srgbClr val="FFFF00"/>
                </a:highlight>
              </a:rPr>
              <a:t>len</a:t>
            </a:r>
            <a:r>
              <a:rPr lang="en-US" sz="2400" dirty="0">
                <a:highlight>
                  <a:srgbClr val="FFFF00"/>
                </a:highlight>
              </a:rPr>
              <a:t>(responses)-1</a:t>
            </a:r>
            <a:r>
              <a:rPr lang="en-US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 </a:t>
            </a:r>
          </a:p>
          <a:p>
            <a:r>
              <a:rPr lang="en-US" sz="2400" dirty="0"/>
              <a:t>In [5]: responses[index]</a:t>
            </a:r>
          </a:p>
          <a:p>
            <a:r>
              <a:rPr lang="en-US" sz="2400" dirty="0"/>
              <a:t>Out[5]: '{} is one option, but I know others too :)'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增量槽填充和否定</a:t>
            </a:r>
            <a:endParaRPr lang="en-US" altLang="zh-CN" sz="4400" dirty="0">
              <a:solidFill>
                <a:schemeClr val="accent1"/>
              </a:solidFill>
              <a:sym typeface="+mn-lt"/>
            </a:endParaRPr>
          </a:p>
          <a:p>
            <a:r>
              <a:rPr lang="en-US" altLang="zh-CN" sz="4400" dirty="0">
                <a:solidFill>
                  <a:schemeClr val="accent1"/>
                </a:solidFill>
                <a:sym typeface="+mn-lt"/>
              </a:rPr>
              <a:t>(Incremental Slot filling and Negation)</a:t>
            </a:r>
            <a:endParaRPr lang="zh-CN" altLang="en-US" sz="4400" dirty="0">
              <a:solidFill>
                <a:schemeClr val="accent1"/>
              </a:solidFill>
              <a:sym typeface="+mn-lt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增量过滤器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60700" y="1691005"/>
            <a:ext cx="4680585" cy="4170680"/>
            <a:chOff x="4820" y="2663"/>
            <a:chExt cx="7371" cy="6568"/>
          </a:xfrm>
        </p:grpSpPr>
        <p:sp>
          <p:nvSpPr>
            <p:cNvPr id="4" name="圆角矩形标注 3"/>
            <p:cNvSpPr/>
            <p:nvPr/>
          </p:nvSpPr>
          <p:spPr>
            <a:xfrm>
              <a:off x="4820" y="2663"/>
              <a:ext cx="3945" cy="1453"/>
            </a:xfrm>
            <a:prstGeom prst="wedgeRound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我想在新街口寻找一个便宜的旅馆</a:t>
              </a:r>
            </a:p>
          </p:txBody>
        </p:sp>
        <p:sp>
          <p:nvSpPr>
            <p:cNvPr id="6" name="圆角矩形标注 5"/>
            <p:cNvSpPr/>
            <p:nvPr/>
          </p:nvSpPr>
          <p:spPr>
            <a:xfrm flipH="1">
              <a:off x="8089" y="4399"/>
              <a:ext cx="4084" cy="1454"/>
            </a:xfrm>
            <a:prstGeom prst="wedgeRoundRect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对不起，我不能找到合适的旅馆</a:t>
              </a:r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4820" y="6135"/>
              <a:ext cx="3634" cy="1332"/>
            </a:xfrm>
            <a:prstGeom prst="wedgeRoundRectCallou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那中档的呢？</a:t>
              </a:r>
            </a:p>
          </p:txBody>
        </p:sp>
        <p:sp>
          <p:nvSpPr>
            <p:cNvPr id="8" name="圆角矩形标注 7"/>
            <p:cNvSpPr/>
            <p:nvPr/>
          </p:nvSpPr>
          <p:spPr>
            <a:xfrm flipH="1">
              <a:off x="8089" y="7707"/>
              <a:ext cx="4103" cy="1524"/>
            </a:xfrm>
            <a:prstGeom prst="wedgeRoundRect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汉庭是新街口中等价位的酒店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简单的</a:t>
            </a:r>
            <a:r>
              <a:rPr lang="zh-CN" altLang="en-US" dirty="0"/>
              <a:t>记忆</a:t>
            </a:r>
            <a:r>
              <a:rPr lang="ja-JP" altLang="en-US" dirty="0"/>
              <a:t>方法</a:t>
            </a:r>
            <a:r>
              <a:rPr lang="en-US" altLang="en-US" dirty="0"/>
              <a:t>-</a:t>
            </a:r>
            <a:r>
              <a:rPr lang="en-US" altLang="en-US" dirty="0" err="1"/>
              <a:t>params</a:t>
            </a:r>
            <a:r>
              <a:rPr lang="ja-JP" altLang="en-US" dirty="0"/>
              <a:t>参数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45515" y="1691005"/>
            <a:ext cx="8924925" cy="3387725"/>
            <a:chOff x="210" y="3633"/>
            <a:chExt cx="11113" cy="3243"/>
          </a:xfrm>
        </p:grpSpPr>
        <p:sp>
          <p:nvSpPr>
            <p:cNvPr id="12" name="object 5"/>
            <p:cNvSpPr/>
            <p:nvPr/>
          </p:nvSpPr>
          <p:spPr>
            <a:xfrm>
              <a:off x="210" y="3633"/>
              <a:ext cx="11113" cy="3243"/>
            </a:xfrm>
            <a:custGeom>
              <a:avLst/>
              <a:gdLst/>
              <a:ahLst/>
              <a:cxnLst/>
              <a:rect l="l" t="t" r="r" b="b"/>
              <a:pathLst>
                <a:path w="7056755" h="2059304">
                  <a:moveTo>
                    <a:pt x="0" y="1"/>
                  </a:moveTo>
                  <a:lnTo>
                    <a:pt x="7056597" y="0"/>
                  </a:lnTo>
                  <a:lnTo>
                    <a:pt x="7056597" y="2058828"/>
                  </a:lnTo>
                  <a:lnTo>
                    <a:pt x="0" y="2058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210" y="3633"/>
              <a:ext cx="0" cy="3243"/>
            </a:xfrm>
            <a:custGeom>
              <a:avLst/>
              <a:gdLst/>
              <a:ahLst/>
              <a:cxnLst/>
              <a:rect l="l" t="t" r="r" b="b"/>
              <a:pathLst>
                <a:path h="2059304">
                  <a:moveTo>
                    <a:pt x="0" y="0"/>
                  </a:moveTo>
                  <a:lnTo>
                    <a:pt x="0" y="2058828"/>
                  </a:lnTo>
                </a:path>
              </a:pathLst>
            </a:custGeom>
            <a:ln w="31432">
              <a:solidFill>
                <a:srgbClr val="42AA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 txBox="1"/>
            <p:nvPr/>
          </p:nvSpPr>
          <p:spPr>
            <a:xfrm>
              <a:off x="339" y="3724"/>
              <a:ext cx="8787" cy="28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pc="-5" dirty="0">
                  <a:latin typeface="Lucida Console" panose="020B0609040504020204"/>
                  <a:cs typeface="Lucida Console" panose="020B0609040504020204"/>
                </a:rPr>
                <a:t>In </a:t>
              </a:r>
              <a:r>
                <a:rPr spc="-10" dirty="0">
                  <a:latin typeface="Lucida Console" panose="020B0609040504020204"/>
                  <a:cs typeface="Lucida Console" panose="020B0609040504020204"/>
                </a:rPr>
                <a:t>[1]: </a:t>
              </a:r>
              <a:r>
                <a:rPr spc="-10" dirty="0">
                  <a:solidFill>
                    <a:srgbClr val="008000"/>
                  </a:solidFill>
                  <a:latin typeface="Lucida Console" panose="020B0609040504020204"/>
                  <a:cs typeface="Lucida Console" panose="020B0609040504020204"/>
                </a:rPr>
                <a:t>def </a:t>
              </a:r>
              <a:r>
                <a:rPr spc="-15" dirty="0">
                  <a:solidFill>
                    <a:srgbClr val="880000"/>
                  </a:solidFill>
                  <a:latin typeface="Lucida Console" panose="020B0609040504020204"/>
                  <a:cs typeface="Lucida Console" panose="020B0609040504020204"/>
                </a:rPr>
                <a:t>respond</a:t>
              </a:r>
              <a:r>
                <a:rPr spc="-1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(message,</a:t>
              </a:r>
              <a:r>
                <a:rPr spc="-14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 </a:t>
              </a:r>
              <a:r>
                <a:rPr spc="-1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params):</a:t>
              </a:r>
              <a:endParaRPr dirty="0">
                <a:latin typeface="Lucida Console" panose="020B0609040504020204"/>
                <a:cs typeface="Lucida Console" panose="020B0609040504020204"/>
              </a:endParaRPr>
            </a:p>
          </p:txBody>
        </p:sp>
        <p:sp>
          <p:nvSpPr>
            <p:cNvPr id="16" name="object 9"/>
            <p:cNvSpPr txBox="1"/>
            <p:nvPr/>
          </p:nvSpPr>
          <p:spPr>
            <a:xfrm>
              <a:off x="1836" y="4040"/>
              <a:ext cx="7719" cy="1277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2700" marR="5080">
                <a:lnSpc>
                  <a:spcPts val="1360"/>
                </a:lnSpc>
                <a:spcBef>
                  <a:spcPts val="185"/>
                </a:spcBef>
              </a:pPr>
              <a:r>
                <a:rPr spc="10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# </a:t>
              </a:r>
              <a:r>
                <a:rPr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更新与消息中的实体的参数</a:t>
              </a:r>
            </a:p>
            <a:p>
              <a:pPr marL="12700" marR="5080">
                <a:lnSpc>
                  <a:spcPts val="1360"/>
                </a:lnSpc>
                <a:spcBef>
                  <a:spcPts val="185"/>
                </a:spcBef>
              </a:pPr>
              <a:r>
                <a:rPr spc="-15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 </a:t>
              </a:r>
            </a:p>
            <a:p>
              <a:pPr marL="12700" marR="5080">
                <a:lnSpc>
                  <a:spcPts val="1360"/>
                </a:lnSpc>
                <a:spcBef>
                  <a:spcPts val="185"/>
                </a:spcBef>
              </a:pPr>
              <a:r>
                <a:rPr spc="10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# </a:t>
              </a:r>
              <a:r>
                <a:rPr lang="zh-CN" spc="-10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运行查询</a:t>
              </a:r>
              <a:endParaRPr spc="-10" dirty="0">
                <a:solidFill>
                  <a:srgbClr val="5C5C5C"/>
                </a:solidFill>
                <a:latin typeface="Lucida Console" panose="020B0609040504020204"/>
                <a:cs typeface="Lucida Console" panose="020B0609040504020204"/>
              </a:endParaRPr>
            </a:p>
            <a:p>
              <a:pPr marL="12700" marR="5080">
                <a:lnSpc>
                  <a:spcPts val="1360"/>
                </a:lnSpc>
                <a:spcBef>
                  <a:spcPts val="185"/>
                </a:spcBef>
              </a:pPr>
              <a:endParaRPr spc="-10" dirty="0">
                <a:solidFill>
                  <a:srgbClr val="5C5C5C"/>
                </a:solidFill>
                <a:latin typeface="Lucida Console" panose="020B0609040504020204"/>
                <a:cs typeface="Lucida Console" panose="020B0609040504020204"/>
              </a:endParaRPr>
            </a:p>
            <a:p>
              <a:pPr marL="12700" marR="5080">
                <a:lnSpc>
                  <a:spcPts val="1360"/>
                </a:lnSpc>
                <a:spcBef>
                  <a:spcPts val="185"/>
                </a:spcBef>
              </a:pPr>
              <a:r>
                <a:rPr spc="10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# </a:t>
              </a:r>
              <a:r>
                <a:rPr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挑选回应</a:t>
              </a:r>
            </a:p>
            <a:p>
              <a:pPr marL="12700">
                <a:lnSpc>
                  <a:spcPts val="1310"/>
                </a:lnSpc>
              </a:pPr>
              <a:endParaRPr>
                <a:latin typeface="Lucida Console" panose="020B0609040504020204"/>
                <a:cs typeface="Lucida Console" panose="020B0609040504020204"/>
              </a:endParaRPr>
            </a:p>
            <a:p>
              <a:pPr marL="12700">
                <a:lnSpc>
                  <a:spcPts val="1370"/>
                </a:lnSpc>
              </a:pPr>
              <a:r>
                <a:rPr spc="-15" dirty="0">
                  <a:solidFill>
                    <a:srgbClr val="008000"/>
                  </a:solidFill>
                  <a:latin typeface="Lucida Console" panose="020B0609040504020204"/>
                  <a:cs typeface="Lucida Console" panose="020B0609040504020204"/>
                </a:rPr>
                <a:t>return </a:t>
              </a:r>
              <a:r>
                <a:rPr spc="-1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response,</a:t>
              </a:r>
              <a:r>
                <a:rPr spc="-70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 </a:t>
              </a:r>
              <a:r>
                <a:rPr spc="-1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params</a:t>
              </a:r>
              <a:endParaRPr>
                <a:latin typeface="Lucida Console" panose="020B0609040504020204"/>
                <a:cs typeface="Lucida Console" panose="020B0609040504020204"/>
              </a:endParaRPr>
            </a:p>
          </p:txBody>
        </p:sp>
        <p:sp>
          <p:nvSpPr>
            <p:cNvPr id="17" name="object 10"/>
            <p:cNvSpPr txBox="1"/>
            <p:nvPr/>
          </p:nvSpPr>
          <p:spPr>
            <a:xfrm>
              <a:off x="339" y="5479"/>
              <a:ext cx="10983" cy="1344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2700" marR="2771140">
                <a:lnSpc>
                  <a:spcPts val="1360"/>
                </a:lnSpc>
                <a:spcBef>
                  <a:spcPts val="185"/>
                </a:spcBef>
              </a:pPr>
              <a:r>
                <a:rPr spc="10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# </a:t>
              </a:r>
              <a:r>
                <a:rPr lang="zh-CN" spc="-15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初始化参数</a:t>
              </a:r>
              <a:r>
                <a:rPr spc="-15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 </a:t>
              </a:r>
            </a:p>
            <a:p>
              <a:pPr marL="12700" marR="2771140">
                <a:lnSpc>
                  <a:spcPts val="1360"/>
                </a:lnSpc>
                <a:spcBef>
                  <a:spcPts val="185"/>
                </a:spcBef>
              </a:pPr>
              <a:r>
                <a:rPr spc="-15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 </a:t>
              </a:r>
            </a:p>
            <a:p>
              <a:pPr marL="12700" marR="2771140">
                <a:lnSpc>
                  <a:spcPts val="1360"/>
                </a:lnSpc>
                <a:spcBef>
                  <a:spcPts val="185"/>
                </a:spcBef>
              </a:pPr>
              <a:r>
                <a:rPr spc="-5" dirty="0">
                  <a:latin typeface="Lucida Console" panose="020B0609040504020204"/>
                  <a:cs typeface="Lucida Console" panose="020B0609040504020204"/>
                </a:rPr>
                <a:t>In </a:t>
              </a:r>
              <a:r>
                <a:rPr spc="-10" dirty="0">
                  <a:latin typeface="Lucida Console" panose="020B0609040504020204"/>
                  <a:cs typeface="Lucida Console" panose="020B0609040504020204"/>
                </a:rPr>
                <a:t>[2]: </a:t>
              </a:r>
              <a:r>
                <a:rPr spc="-1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params </a:t>
              </a:r>
              <a:r>
                <a:rPr spc="10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=</a:t>
              </a:r>
              <a:r>
                <a:rPr spc="-170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 </a:t>
              </a:r>
              <a:r>
                <a:rPr spc="-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{}</a:t>
              </a:r>
              <a:endParaRPr>
                <a:latin typeface="Lucida Console" panose="020B0609040504020204"/>
                <a:cs typeface="Lucida Console" panose="020B0609040504020204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ts val="1370"/>
                </a:lnSpc>
                <a:spcBef>
                  <a:spcPts val="5"/>
                </a:spcBef>
              </a:pPr>
              <a:r>
                <a:rPr spc="10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# </a:t>
              </a:r>
              <a:r>
                <a:rPr lang="zh-CN" spc="-15" dirty="0">
                  <a:solidFill>
                    <a:srgbClr val="5C5C5C"/>
                  </a:solidFill>
                  <a:latin typeface="Lucida Console" panose="020B0609040504020204"/>
                  <a:cs typeface="Lucida Console" panose="020B0609040504020204"/>
                </a:rPr>
                <a:t>消息传进来</a:t>
              </a:r>
            </a:p>
            <a:p>
              <a:pPr marL="12700">
                <a:lnSpc>
                  <a:spcPts val="1370"/>
                </a:lnSpc>
                <a:spcBef>
                  <a:spcPts val="5"/>
                </a:spcBef>
              </a:pPr>
              <a:endParaRPr>
                <a:latin typeface="Lucida Console" panose="020B0609040504020204"/>
                <a:cs typeface="Lucida Console" panose="020B0609040504020204"/>
              </a:endParaRPr>
            </a:p>
            <a:p>
              <a:pPr marL="12700">
                <a:lnSpc>
                  <a:spcPts val="1370"/>
                </a:lnSpc>
              </a:pPr>
              <a:r>
                <a:rPr spc="-5" dirty="0">
                  <a:latin typeface="Lucida Console" panose="020B0609040504020204"/>
                  <a:cs typeface="Lucida Console" panose="020B0609040504020204"/>
                </a:rPr>
                <a:t>In </a:t>
              </a:r>
              <a:r>
                <a:rPr spc="-10" dirty="0">
                  <a:latin typeface="Lucida Console" panose="020B0609040504020204"/>
                  <a:cs typeface="Lucida Console" panose="020B0609040504020204"/>
                </a:rPr>
                <a:t>[3]: </a:t>
              </a:r>
              <a:r>
                <a:rPr spc="-1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response, params </a:t>
              </a:r>
              <a:r>
                <a:rPr spc="10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= </a:t>
              </a:r>
              <a:r>
                <a:rPr spc="-1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respond(message,</a:t>
              </a:r>
              <a:r>
                <a:rPr spc="-170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 </a:t>
              </a:r>
              <a:r>
                <a:rPr spc="-15" dirty="0">
                  <a:solidFill>
                    <a:srgbClr val="444444"/>
                  </a:solidFill>
                  <a:latin typeface="Lucida Console" panose="020B0609040504020204"/>
                  <a:cs typeface="Lucida Console" panose="020B0609040504020204"/>
                </a:rPr>
                <a:t>params)</a:t>
              </a:r>
              <a:endParaRPr>
                <a:latin typeface="Lucida Console" panose="020B0609040504020204"/>
                <a:cs typeface="Lucida Console" panose="020B0609040504020204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我们去哪里吃晚饭？“</a:t>
            </a:r>
          </a:p>
          <a:p>
            <a:r>
              <a:rPr lang="zh-CN" altLang="en-US" dirty="0"/>
              <a:t>新街口的烧烤店怎么样？“</a:t>
            </a:r>
          </a:p>
          <a:p>
            <a:r>
              <a:rPr lang="zh-CN" altLang="en-US" dirty="0"/>
              <a:t>“不，我不喜欢吃烧烤”</a:t>
            </a:r>
          </a:p>
          <a:p>
            <a:r>
              <a:rPr lang="zh-CN" altLang="en-US" dirty="0"/>
              <a:t>“好吧，那火锅怎么样？”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否定实体</a:t>
            </a:r>
          </a:p>
        </p:txBody>
      </p:sp>
      <p:sp>
        <p:nvSpPr>
          <p:cNvPr id="5" name="object 5"/>
          <p:cNvSpPr/>
          <p:nvPr/>
        </p:nvSpPr>
        <p:spPr>
          <a:xfrm>
            <a:off x="1627742" y="1690845"/>
            <a:ext cx="2750343" cy="1823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838200" y="3809365"/>
            <a:ext cx="101873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假设在实体之前</a:t>
            </a:r>
            <a:r>
              <a:rPr lang="ja-JP" altLang="en-US"/>
              <a:t>有</a:t>
            </a:r>
            <a:r>
              <a:rPr lang="zh-CN" altLang="en-US" dirty="0"/>
              <a:t>“</a:t>
            </a:r>
            <a:r>
              <a:rPr spc="75" dirty="0">
                <a:solidFill>
                  <a:srgbClr val="222222"/>
                </a:solidFill>
                <a:latin typeface="Lucida Sans" panose="020B0602030504020204"/>
                <a:cs typeface="Lucida Sans" panose="020B0602030504020204"/>
                <a:sym typeface="+mn-ea"/>
              </a:rPr>
              <a:t>not</a:t>
            </a:r>
            <a:r>
              <a:rPr lang="zh-CN" altLang="en-US" dirty="0"/>
              <a:t>”或“</a:t>
            </a:r>
            <a:r>
              <a:rPr spc="80" dirty="0" err="1">
                <a:solidFill>
                  <a:srgbClr val="222222"/>
                </a:solidFill>
                <a:latin typeface="Lucida Sans" panose="020B0602030504020204"/>
                <a:cs typeface="Lucida Sans" panose="020B0602030504020204"/>
                <a:sym typeface="+mn-ea"/>
              </a:rPr>
              <a:t>n't</a:t>
            </a:r>
            <a:r>
              <a:rPr lang="zh-CN" altLang="en-US" dirty="0"/>
              <a:t>”意味着用户想要排除这个</a:t>
            </a:r>
          </a:p>
          <a:p>
            <a:endParaRPr lang="zh-CN" altLang="en-US" dirty="0"/>
          </a:p>
          <a:p>
            <a:r>
              <a:rPr lang="zh-CN" altLang="en-US" dirty="0"/>
              <a:t>绿色的正常实体，紫色的否定实体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甄别</a:t>
            </a:r>
            <a:r>
              <a:rPr lang="zh-CN" altLang="en-US" dirty="0"/>
              <a:t>否定</a:t>
            </a:r>
            <a:r>
              <a:rPr lang="ja-JP" altLang="en-US"/>
              <a:t>实体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7991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 = </a:t>
            </a:r>
            <a:r>
              <a:rPr lang="en-US" dirty="0" err="1"/>
              <a:t>nlp</a:t>
            </a:r>
            <a:r>
              <a:rPr lang="en-US" dirty="0"/>
              <a:t>('not sushi, maybe pizza?')</a:t>
            </a:r>
          </a:p>
          <a:p>
            <a:endParaRPr lang="en-US" dirty="0"/>
          </a:p>
          <a:p>
            <a:r>
              <a:rPr lang="en-US" dirty="0"/>
              <a:t>indices = [1, 4]</a:t>
            </a:r>
          </a:p>
          <a:p>
            <a:r>
              <a:rPr lang="en-US" dirty="0" err="1"/>
              <a:t>ents</a:t>
            </a:r>
            <a:r>
              <a:rPr lang="en-US" dirty="0"/>
              <a:t>, </a:t>
            </a:r>
            <a:r>
              <a:rPr lang="en-US" dirty="0" err="1"/>
              <a:t>negated_ents</a:t>
            </a:r>
            <a:r>
              <a:rPr lang="en-US" dirty="0"/>
              <a:t> = [], []</a:t>
            </a:r>
          </a:p>
          <a:p>
            <a:endParaRPr lang="en-US" dirty="0"/>
          </a:p>
          <a:p>
            <a:r>
              <a:rPr lang="en-US" dirty="0"/>
              <a:t>start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indices:</a:t>
            </a:r>
          </a:p>
          <a:p>
            <a:r>
              <a:rPr lang="en-US" dirty="0"/>
              <a:t>	phrase = "{}".format(doc[</a:t>
            </a:r>
            <a:r>
              <a:rPr lang="en-US" dirty="0" err="1"/>
              <a:t>start:i</a:t>
            </a:r>
            <a:r>
              <a:rPr lang="en-US" dirty="0"/>
              <a:t>])</a:t>
            </a:r>
          </a:p>
          <a:p>
            <a:r>
              <a:rPr lang="en-US" dirty="0"/>
              <a:t>	if "not" in phrase or "</a:t>
            </a:r>
            <a:r>
              <a:rPr lang="en-US" dirty="0" err="1"/>
              <a:t>n't</a:t>
            </a:r>
            <a:r>
              <a:rPr lang="en-US" dirty="0"/>
              <a:t>" in phrase:  </a:t>
            </a:r>
          </a:p>
          <a:p>
            <a:r>
              <a:rPr lang="en-US" dirty="0"/>
              <a:t>		</a:t>
            </a:r>
            <a:r>
              <a:rPr lang="en-US" dirty="0" err="1"/>
              <a:t>negated_ents.append</a:t>
            </a:r>
            <a:r>
              <a:rPr lang="en-US" dirty="0"/>
              <a:t>(doc[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</a:t>
            </a:r>
            <a:r>
              <a:rPr lang="en-US" dirty="0" err="1"/>
              <a:t>ents.append</a:t>
            </a:r>
            <a:r>
              <a:rPr lang="en-US" dirty="0"/>
              <a:t>(doc[</a:t>
            </a:r>
            <a:r>
              <a:rPr lang="en-US" dirty="0" err="1"/>
              <a:t>i</a:t>
            </a:r>
            <a:r>
              <a:rPr lang="en-US" dirty="0"/>
              <a:t>])  </a:t>
            </a:r>
          </a:p>
          <a:p>
            <a:r>
              <a:rPr lang="en-US" dirty="0"/>
              <a:t>		start 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虚拟助手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常见的聊天机器人用例：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ym typeface="+mn-lt"/>
              </a:rPr>
              <a:t>         安排会议、预订酒店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ym typeface="+mn-lt"/>
              </a:rPr>
              <a:t>         搜索餐馆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需要有关外部世界的信息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需要与数据库或API进行交互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77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基本</a:t>
            </a:r>
            <a:r>
              <a:rPr lang="en-US" altLang="en-US" dirty="0"/>
              <a:t> </a:t>
            </a:r>
            <a:r>
              <a:rPr lang="en-US" altLang="zh-CN" dirty="0"/>
              <a:t>SQL</a:t>
            </a:r>
            <a:r>
              <a:rPr lang="ja-JP" altLang="en-US" dirty="0"/>
              <a:t>语句</a:t>
            </a:r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36618"/>
              </p:ext>
            </p:extLst>
          </p:nvPr>
        </p:nvGraphicFramePr>
        <p:xfrm>
          <a:off x="2160605" y="3954158"/>
          <a:ext cx="6523990" cy="1503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409"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55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name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B w="9525">
                      <a:solidFill>
                        <a:srgbClr val="2C85A1"/>
                      </a:solidFill>
                      <a:prstDash val="solid"/>
                    </a:lnB>
                    <a:solidFill>
                      <a:srgbClr val="C9E8F0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25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price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  <a:solidFill>
                      <a:srgbClr val="C9E8F0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US" altLang="zh-CN" sz="1600" spc="65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location</a:t>
                      </a:r>
                      <a:endParaRPr sz="1600" spc="65" dirty="0">
                        <a:solidFill>
                          <a:srgbClr val="222222"/>
                        </a:solidFill>
                        <a:latin typeface="Lucida Sans" panose="020B0602030504020204"/>
                        <a:cs typeface="Lucida Sans" panose="020B0602030504020204"/>
                      </a:endParaRP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  <a:solidFill>
                      <a:srgbClr val="C9E8F0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25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stars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  <a:solidFill>
                      <a:srgbClr val="C9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3346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3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Bill's</a:t>
                      </a:r>
                      <a:r>
                        <a:rPr sz="1600" spc="-5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 </a:t>
                      </a:r>
                      <a:r>
                        <a:rPr sz="1600" spc="4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Burgers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1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hi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5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east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3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31">
                <a:tc>
                  <a:txBody>
                    <a:bodyPr/>
                    <a:lstStyle/>
                    <a:p>
                      <a:pPr marL="3333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3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Moe's</a:t>
                      </a:r>
                      <a:r>
                        <a:rPr sz="1600" spc="15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 </a:t>
                      </a:r>
                      <a:r>
                        <a:rPr sz="1600" spc="5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Plaice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lo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2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north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3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marR="35242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3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Sushi</a:t>
                      </a:r>
                      <a:r>
                        <a:rPr sz="1600" spc="-55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 </a:t>
                      </a:r>
                      <a:r>
                        <a:rPr sz="1600" spc="3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Corner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5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mid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5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center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solidFill>
                            <a:srgbClr val="222222"/>
                          </a:solidFill>
                          <a:latin typeface="Lucida Sans" panose="020B0602030504020204"/>
                          <a:cs typeface="Lucida Sans" panose="020B0602030504020204"/>
                        </a:rPr>
                        <a:t>3</a:t>
                      </a:r>
                    </a:p>
                  </a:txBody>
                  <a:tcPr marL="0" marR="0" marT="74295" marB="0">
                    <a:lnL w="9525">
                      <a:solidFill>
                        <a:srgbClr val="2C85A1"/>
                      </a:solidFill>
                      <a:prstDash val="solid"/>
                    </a:lnL>
                    <a:lnR w="9525">
                      <a:solidFill>
                        <a:srgbClr val="2C85A1"/>
                      </a:solidFill>
                      <a:prstDash val="solid"/>
                    </a:lnR>
                    <a:lnT w="9525">
                      <a:solidFill>
                        <a:srgbClr val="2C85A1"/>
                      </a:solidFill>
                      <a:prstDash val="solid"/>
                    </a:lnT>
                    <a:lnB w="9525">
                      <a:solidFill>
                        <a:srgbClr val="2C85A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92442" y="2032853"/>
            <a:ext cx="8651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restaurants;</a:t>
            </a:r>
          </a:p>
          <a:p>
            <a:endParaRPr lang="en-US" dirty="0"/>
          </a:p>
          <a:p>
            <a:r>
              <a:rPr lang="en-US" dirty="0"/>
              <a:t>SELECT name, </a:t>
            </a:r>
            <a:r>
              <a:rPr lang="en-US" spc="25" dirty="0">
                <a:solidFill>
                  <a:srgbClr val="222222"/>
                </a:solidFill>
                <a:latin typeface="Lucida Sans" panose="020B0602030504020204"/>
                <a:cs typeface="Lucida Sans" panose="020B0602030504020204"/>
              </a:rPr>
              <a:t>stars</a:t>
            </a:r>
            <a:r>
              <a:rPr lang="en-US" dirty="0"/>
              <a:t> from restaurants;</a:t>
            </a:r>
          </a:p>
          <a:p>
            <a:endParaRPr lang="en-US" dirty="0"/>
          </a:p>
          <a:p>
            <a:r>
              <a:rPr lang="en-US" dirty="0"/>
              <a:t>SELECT name from restaurants WHERE </a:t>
            </a:r>
            <a:r>
              <a:rPr lang="en-US" altLang="zh-CN" dirty="0"/>
              <a:t>location</a:t>
            </a:r>
            <a:r>
              <a:rPr lang="en-US" dirty="0"/>
              <a:t> = 'center' AND price = 'hi';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SQLite与Python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648" y="2200698"/>
            <a:ext cx="95311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[1]: import sqlite3</a:t>
            </a:r>
          </a:p>
          <a:p>
            <a:r>
              <a:rPr lang="en-US" dirty="0"/>
              <a:t>In [2]: conn = sqlite3.connect('</a:t>
            </a:r>
            <a:r>
              <a:rPr lang="en-US" dirty="0" err="1"/>
              <a:t>hotels.db</a:t>
            </a:r>
            <a:r>
              <a:rPr lang="en-US" dirty="0"/>
              <a:t>’)</a:t>
            </a:r>
          </a:p>
          <a:p>
            <a:r>
              <a:rPr lang="en-US" dirty="0"/>
              <a:t>In [3]: c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In [4]: </a:t>
            </a:r>
            <a:r>
              <a:rPr lang="en-US" dirty="0" err="1"/>
              <a:t>c.execute</a:t>
            </a:r>
            <a:r>
              <a:rPr lang="en-US" dirty="0"/>
              <a:t>("SELECT * FROM hotels WHERE </a:t>
            </a:r>
            <a:r>
              <a:rPr lang="en-US" altLang="zh-CN" dirty="0"/>
              <a:t>location</a:t>
            </a:r>
            <a:r>
              <a:rPr lang="en-US" dirty="0"/>
              <a:t>='south' and price='hi’”) </a:t>
            </a:r>
          </a:p>
          <a:p>
            <a:r>
              <a:rPr lang="en-US" dirty="0"/>
              <a:t>Out[4]: &lt;sqlite3.Cursor at 0x10cd5a960&gt;</a:t>
            </a:r>
          </a:p>
          <a:p>
            <a:endParaRPr lang="en-US" dirty="0"/>
          </a:p>
          <a:p>
            <a:r>
              <a:rPr lang="en-US" dirty="0"/>
              <a:t>In [5]: </a:t>
            </a:r>
            <a:r>
              <a:rPr lang="en-US" dirty="0" err="1"/>
              <a:t>c.fetchall</a:t>
            </a:r>
            <a:r>
              <a:rPr lang="en-US" dirty="0"/>
              <a:t>()</a:t>
            </a:r>
          </a:p>
          <a:p>
            <a:r>
              <a:rPr lang="en-US" dirty="0"/>
              <a:t>Out[5]: [('Grand Hotel', 'hi', 'south', 5)]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SQL注入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8395" y="2234673"/>
            <a:ext cx="81822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优化前</a:t>
            </a:r>
            <a:endParaRPr lang="en-US" dirty="0"/>
          </a:p>
          <a:p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“south”</a:t>
            </a:r>
          </a:p>
          <a:p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“hi”</a:t>
            </a:r>
            <a:endParaRPr lang="en-US" dirty="0"/>
          </a:p>
          <a:p>
            <a:r>
              <a:rPr lang="en-US" dirty="0"/>
              <a:t>query = </a:t>
            </a:r>
            <a:r>
              <a:rPr lang="en-US" dirty="0" smtClean="0"/>
              <a:t>“SELECT </a:t>
            </a:r>
            <a:r>
              <a:rPr lang="zh-CN" altLang="en-US" dirty="0" smtClean="0"/>
              <a:t>* </a:t>
            </a:r>
            <a:r>
              <a:rPr lang="en-US" dirty="0" smtClean="0"/>
              <a:t>from </a:t>
            </a:r>
            <a:r>
              <a:rPr lang="en-US" dirty="0"/>
              <a:t>restaurant</a:t>
            </a:r>
            <a:r>
              <a:rPr lang="en-US" altLang="zh-CN" dirty="0"/>
              <a:t>s</a:t>
            </a:r>
            <a:r>
              <a:rPr lang="en-US" dirty="0"/>
              <a:t> where </a:t>
            </a:r>
            <a:r>
              <a:rPr lang="en-US" altLang="zh-CN" dirty="0" smtClean="0"/>
              <a:t>location</a:t>
            </a:r>
            <a:r>
              <a:rPr lang="en-US" dirty="0" smtClean="0"/>
              <a:t>='{}'".</a:t>
            </a:r>
            <a:r>
              <a:rPr lang="en-US" dirty="0"/>
              <a:t>format(</a:t>
            </a:r>
            <a:r>
              <a:rPr lang="en-US" altLang="zh-CN" dirty="0"/>
              <a:t>location</a:t>
            </a:r>
            <a:r>
              <a:rPr lang="en-US" dirty="0"/>
              <a:t>)</a:t>
            </a:r>
          </a:p>
          <a:p>
            <a:r>
              <a:rPr lang="en-US" dirty="0" err="1"/>
              <a:t>c.execute</a:t>
            </a:r>
            <a:r>
              <a:rPr lang="en-US" dirty="0"/>
              <a:t>(query)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优化后</a:t>
            </a:r>
            <a:endParaRPr lang="en-US" dirty="0"/>
          </a:p>
          <a:p>
            <a:r>
              <a:rPr lang="en-US" dirty="0"/>
              <a:t>t = (</a:t>
            </a:r>
            <a:r>
              <a:rPr lang="en-US" altLang="zh-CN" dirty="0"/>
              <a:t>location</a:t>
            </a:r>
            <a:r>
              <a:rPr lang="en-US" dirty="0"/>
              <a:t>, price)</a:t>
            </a:r>
          </a:p>
          <a:p>
            <a:r>
              <a:rPr lang="en-US" dirty="0" err="1"/>
              <a:t>c.execute</a:t>
            </a:r>
            <a:r>
              <a:rPr lang="en-US" dirty="0"/>
              <a:t>('SELECT * FROM hotels WHERE </a:t>
            </a:r>
            <a:r>
              <a:rPr lang="en-US" altLang="zh-CN" dirty="0"/>
              <a:t>location</a:t>
            </a:r>
            <a:r>
              <a:rPr lang="en-US" dirty="0"/>
              <a:t>=? and price=?', t)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使用自然语言探索数据库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“给我找一个个性化的酒店”</a:t>
            </a:r>
          </a:p>
          <a:p>
            <a:r>
              <a:rPr lang="zh-CN" altLang="en-US" dirty="0"/>
              <a:t>“我正在寻找一个位于</a:t>
            </a:r>
            <a:r>
              <a:rPr lang="ja-JP" altLang="en-US" dirty="0"/>
              <a:t>南区</a:t>
            </a:r>
            <a:r>
              <a:rPr lang="zh-CN" altLang="en-US" dirty="0"/>
              <a:t>的廉价酒店”</a:t>
            </a:r>
          </a:p>
          <a:p>
            <a:r>
              <a:rPr lang="zh-CN" altLang="en-US" dirty="0"/>
              <a:t>“任何地方都可以，只要它在市中心”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来自文本的参数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2572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[1]: message = "a cheap hotel in the north"</a:t>
            </a:r>
          </a:p>
          <a:p>
            <a:r>
              <a:rPr lang="en-US" dirty="0"/>
              <a:t>In [2]: data = </a:t>
            </a:r>
            <a:r>
              <a:rPr lang="en-US" dirty="0" err="1"/>
              <a:t>interpreter.parse</a:t>
            </a:r>
            <a:r>
              <a:rPr lang="en-US" dirty="0"/>
              <a:t>(message)  </a:t>
            </a:r>
          </a:p>
          <a:p>
            <a:r>
              <a:rPr lang="en-US" dirty="0"/>
              <a:t>In [3]: data</a:t>
            </a:r>
          </a:p>
          <a:p>
            <a:r>
              <a:rPr lang="en-US" dirty="0"/>
              <a:t>Out[3]: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'entities’: [</a:t>
            </a:r>
          </a:p>
          <a:p>
            <a:r>
              <a:rPr lang="en-US" dirty="0"/>
              <a:t>			{'end': '7’, 'entity': 'price’, 'start': 2, 'value': 'lo’},</a:t>
            </a:r>
          </a:p>
          <a:p>
            <a:r>
              <a:rPr lang="en-US" dirty="0"/>
              <a:t>			{'end': 26, 'entity': 'location', 'start': 21, 'value': 'north’}</a:t>
            </a:r>
          </a:p>
          <a:p>
            <a:r>
              <a:rPr lang="en-US" dirty="0"/>
              <a:t>		], </a:t>
            </a:r>
          </a:p>
          <a:p>
            <a:r>
              <a:rPr lang="en-US" dirty="0"/>
              <a:t>	'intent': {'confidence': 0.9, 'name': '</a:t>
            </a:r>
            <a:r>
              <a:rPr lang="en-US" dirty="0" err="1"/>
              <a:t>hotel_search</a:t>
            </a:r>
            <a:r>
              <a:rPr lang="en-US" dirty="0"/>
              <a:t>’}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 [4]: </a:t>
            </a:r>
            <a:r>
              <a:rPr lang="en-US" dirty="0" err="1"/>
              <a:t>params</a:t>
            </a:r>
            <a:r>
              <a:rPr lang="en-US" dirty="0"/>
              <a:t> = {}</a:t>
            </a:r>
          </a:p>
          <a:p>
            <a:r>
              <a:rPr lang="en-US" dirty="0"/>
              <a:t>In [5]: for </a:t>
            </a:r>
            <a:r>
              <a:rPr lang="en-US" dirty="0" err="1"/>
              <a:t>ent</a:t>
            </a:r>
            <a:r>
              <a:rPr lang="en-US" dirty="0"/>
              <a:t> in data["entities"]:</a:t>
            </a:r>
          </a:p>
          <a:p>
            <a:r>
              <a:rPr lang="en-US" dirty="0"/>
              <a:t>...:	</a:t>
            </a:r>
            <a:r>
              <a:rPr lang="en-US" dirty="0" err="1"/>
              <a:t>params</a:t>
            </a:r>
            <a:r>
              <a:rPr lang="en-US" dirty="0"/>
              <a:t>[</a:t>
            </a:r>
            <a:r>
              <a:rPr lang="en-US" dirty="0" err="1"/>
              <a:t>ent</a:t>
            </a:r>
            <a:r>
              <a:rPr lang="en-US" dirty="0"/>
              <a:t>["entity"]] = </a:t>
            </a:r>
            <a:r>
              <a:rPr lang="en-US" dirty="0" err="1"/>
              <a:t>ent</a:t>
            </a:r>
            <a:r>
              <a:rPr lang="en-US" dirty="0"/>
              <a:t>["value"]</a:t>
            </a:r>
          </a:p>
          <a:p>
            <a:endParaRPr lang="en-US" dirty="0"/>
          </a:p>
          <a:p>
            <a:r>
              <a:rPr lang="en-US" dirty="0"/>
              <a:t>In [6]: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Out[6]: {'location': 'north', 'price': 'lo'}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从参数创建查询</a:t>
            </a:r>
          </a:p>
        </p:txBody>
      </p:sp>
      <p:sp>
        <p:nvSpPr>
          <p:cNvPr id="3" name="Rectangle 2"/>
          <p:cNvSpPr/>
          <p:nvPr/>
        </p:nvSpPr>
        <p:spPr>
          <a:xfrm>
            <a:off x="995863" y="1690688"/>
            <a:ext cx="102002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[7]: query = “select </a:t>
            </a:r>
            <a:r>
              <a:rPr lang="zh-CN" altLang="en-US" sz="2400" dirty="0" smtClean="0"/>
              <a:t>* </a:t>
            </a:r>
            <a:r>
              <a:rPr lang="en-US" sz="2400" dirty="0" smtClean="0"/>
              <a:t>FROM </a:t>
            </a:r>
            <a:r>
              <a:rPr lang="en-US" sz="2400" dirty="0"/>
              <a:t>hotels"</a:t>
            </a:r>
          </a:p>
          <a:p>
            <a:r>
              <a:rPr lang="en-US" sz="2400" dirty="0"/>
              <a:t>In [8]: filters = ["{}=?".format(k) for k in </a:t>
            </a:r>
            <a:r>
              <a:rPr lang="en-US" sz="2400" dirty="0" err="1"/>
              <a:t>params.keys</a:t>
            </a:r>
            <a:r>
              <a:rPr lang="en-US" sz="2400" dirty="0"/>
              <a:t>()]  </a:t>
            </a:r>
          </a:p>
          <a:p>
            <a:r>
              <a:rPr lang="en-US" sz="2400" dirty="0"/>
              <a:t>In [9]: filters</a:t>
            </a:r>
          </a:p>
          <a:p>
            <a:r>
              <a:rPr lang="en-US" sz="2400" dirty="0"/>
              <a:t>Out[9]: ['price=?', 'location=?’]</a:t>
            </a:r>
          </a:p>
          <a:p>
            <a:endParaRPr lang="en-US" sz="2400" dirty="0"/>
          </a:p>
          <a:p>
            <a:r>
              <a:rPr lang="en-US" sz="2400" dirty="0"/>
              <a:t>In [10]: conditions = " and ".join(filters)  </a:t>
            </a:r>
          </a:p>
          <a:p>
            <a:r>
              <a:rPr lang="en-US" sz="2400" dirty="0"/>
              <a:t>In [11]: conditions</a:t>
            </a:r>
          </a:p>
          <a:p>
            <a:r>
              <a:rPr lang="en-US" sz="2400" dirty="0"/>
              <a:t>Out[11]: 'price=? and location=?’</a:t>
            </a:r>
          </a:p>
          <a:p>
            <a:endParaRPr lang="en-US" sz="2400" dirty="0"/>
          </a:p>
          <a:p>
            <a:r>
              <a:rPr lang="en-US" sz="2400" dirty="0"/>
              <a:t>In [12]: </a:t>
            </a:r>
            <a:r>
              <a:rPr lang="en-US" sz="2400" dirty="0" err="1"/>
              <a:t>final_q</a:t>
            </a:r>
            <a:r>
              <a:rPr lang="en-US" sz="2400" dirty="0"/>
              <a:t> = " WHERE ".join([query, conditions])  </a:t>
            </a:r>
          </a:p>
          <a:p>
            <a:r>
              <a:rPr lang="en-US" sz="2400" dirty="0"/>
              <a:t>In [13]: </a:t>
            </a:r>
            <a:r>
              <a:rPr lang="en-US" sz="2400" dirty="0" err="1"/>
              <a:t>final_q</a:t>
            </a:r>
            <a:endParaRPr lang="en-US" sz="2400" dirty="0"/>
          </a:p>
          <a:p>
            <a:r>
              <a:rPr lang="en-US" sz="2400" dirty="0"/>
              <a:t>Out[13]: </a:t>
            </a:r>
            <a:r>
              <a:rPr lang="en-US" sz="2400" dirty="0" smtClean="0"/>
              <a:t>‘SELECT </a:t>
            </a:r>
            <a:r>
              <a:rPr lang="zh-CN" altLang="en-US" sz="2400" dirty="0" smtClean="0"/>
              <a:t>* </a:t>
            </a:r>
            <a:r>
              <a:rPr lang="en-US" sz="2400" dirty="0" smtClean="0"/>
              <a:t>FROM </a:t>
            </a:r>
            <a:r>
              <a:rPr lang="en-US" sz="2400" dirty="0"/>
              <a:t>hotels WHERE price=? and location=?'</a:t>
            </a:r>
          </a:p>
          <a:p>
            <a:endParaRPr lang="en-US" sz="2400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11203</TotalTime>
  <Words>665</Words>
  <Application>Microsoft Office PowerPoint</Application>
  <PresentationFormat>宽屏</PresentationFormat>
  <Paragraphs>149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宋体</vt:lpstr>
      <vt:lpstr>Microsoft YaHei</vt:lpstr>
      <vt:lpstr>Microsoft YaHei</vt:lpstr>
      <vt:lpstr>Arial</vt:lpstr>
      <vt:lpstr>Calibri</vt:lpstr>
      <vt:lpstr>Lucida Console</vt:lpstr>
      <vt:lpstr>Lucida Sans</vt:lpstr>
      <vt:lpstr>Times New Roman</vt:lpstr>
      <vt:lpstr>1_Office 主题</vt:lpstr>
      <vt:lpstr>PowerPoint 演示文稿</vt:lpstr>
      <vt:lpstr>虚拟助手</vt:lpstr>
      <vt:lpstr>PowerPoint 演示文稿</vt:lpstr>
      <vt:lpstr>SQLite与Python</vt:lpstr>
      <vt:lpstr>SQL注入</vt:lpstr>
      <vt:lpstr>PowerPoint 演示文稿</vt:lpstr>
      <vt:lpstr>示例消息</vt:lpstr>
      <vt:lpstr>来自文本的参数</vt:lpstr>
      <vt:lpstr>从参数创建查询</vt:lpstr>
      <vt:lpstr>响应</vt:lpstr>
      <vt:lpstr>PowerPoint 演示文稿</vt:lpstr>
      <vt:lpstr>增量过滤器</vt:lpstr>
      <vt:lpstr>简单的记忆方法-params参数</vt:lpstr>
      <vt:lpstr>否定</vt:lpstr>
      <vt:lpstr>否定实体</vt:lpstr>
      <vt:lpstr>甄别否定实体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Zhang Chenyu</cp:lastModifiedBy>
  <cp:revision>81</cp:revision>
  <cp:lastPrinted>2018-08-21T04:07:26Z</cp:lastPrinted>
  <dcterms:created xsi:type="dcterms:W3CDTF">2018-07-16T07:22:00Z</dcterms:created>
  <dcterms:modified xsi:type="dcterms:W3CDTF">2019-06-19T13:51:08Z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