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8.xml" ContentType="application/vnd.openxmlformats-officedocument.presentationml.notesSlide+xml"/>
  <Override PartName="/ppt/tags/tag7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8" r:id="rId9"/>
    <p:sldId id="269" r:id="rId10"/>
    <p:sldId id="271" r:id="rId11"/>
    <p:sldId id="272" r:id="rId12"/>
    <p:sldId id="275" r:id="rId13"/>
    <p:sldId id="283" r:id="rId14"/>
    <p:sldId id="285" r:id="rId15"/>
    <p:sldId id="286" r:id="rId16"/>
    <p:sldId id="288" r:id="rId17"/>
    <p:sldId id="289" r:id="rId18"/>
    <p:sldId id="290" r:id="rId19"/>
    <p:sldId id="291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2019/6/10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2019/6/10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notesSlide" Target="../notesSlides/notesSlide1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2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sz="4000" dirty="0">
                <a:latin typeface="DejaVu Sans"/>
                <a:cs typeface="DejaVu Sans"/>
              </a:rPr>
              <a:t/>
            </a:r>
            <a:br>
              <a:rPr lang="zh-CN" sz="4000" dirty="0">
                <a:latin typeface="DejaVu Sans"/>
                <a:cs typeface="DejaVu Sans"/>
              </a:rPr>
            </a:br>
            <a:r>
              <a:rPr lang="zh-CN" sz="4000" dirty="0">
                <a:latin typeface="DejaVu Sans"/>
                <a:cs typeface="DejaVu Sans"/>
                <a:sym typeface="+mn-ea"/>
              </a:rPr>
              <a:t>会话软件的简介</a:t>
            </a:r>
            <a:endParaRPr lang="en-US" altLang="zh-CN" sz="400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涉及变量</a:t>
            </a:r>
            <a:endParaRPr lang="zh-CN" altLang="en-US" sz="3600" dirty="0">
              <a:sym typeface="+mn-ea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38200" y="4571365"/>
            <a:ext cx="1051496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444444"/>
                </a:solidFill>
                <a:latin typeface="DejaVu Sans Mono"/>
                <a:cs typeface="DejaVu Sans Mono"/>
              </a:rPr>
              <a:t>Out  </a:t>
            </a:r>
            <a:r>
              <a:rPr sz="2400" spc="-40" dirty="0">
                <a:solidFill>
                  <a:srgbClr val="444444"/>
                </a:solidFill>
                <a:latin typeface="DejaVu Sans Mono"/>
                <a:cs typeface="DejaVu Sans Mono"/>
              </a:rPr>
              <a:t>[</a:t>
            </a:r>
            <a:r>
              <a:rPr sz="2400" spc="-40" dirty="0">
                <a:solidFill>
                  <a:srgbClr val="2A9A0B"/>
                </a:solidFill>
                <a:latin typeface="DejaVu Sans Mono"/>
                <a:cs typeface="DejaVu Sans Mono"/>
              </a:rPr>
              <a:t>3</a:t>
            </a:r>
            <a:r>
              <a:rPr sz="2400" spc="-40" dirty="0">
                <a:solidFill>
                  <a:srgbClr val="444444"/>
                </a:solidFill>
                <a:latin typeface="DejaVu Sans Mono"/>
                <a:cs typeface="DejaVu Sans Mono"/>
              </a:rPr>
              <a:t>]: </a:t>
            </a:r>
            <a:r>
              <a:rPr sz="2400" spc="-30" dirty="0">
                <a:solidFill>
                  <a:srgbClr val="FF2A1A"/>
                </a:solidFill>
                <a:latin typeface="DejaVu Sans Mono"/>
                <a:cs typeface="DejaVu Sans Mono"/>
              </a:rPr>
              <a:t>'</a:t>
            </a:r>
            <a:r>
              <a:rPr lang="zh-CN" sz="2400" spc="-30" dirty="0">
                <a:solidFill>
                  <a:srgbClr val="FF2A1A"/>
                </a:solidFill>
                <a:latin typeface="DejaVu Sans Mono"/>
                <a:cs typeface="DejaVu Sans Mono"/>
              </a:rPr>
              <a:t>我的名字是回音机器人</a:t>
            </a:r>
            <a:r>
              <a:rPr sz="2400" spc="-40" dirty="0">
                <a:solidFill>
                  <a:srgbClr val="FF2A1A"/>
                </a:solidFill>
                <a:latin typeface="DejaVu Sans Mono"/>
                <a:cs typeface="DejaVu Sans Mono"/>
              </a:rPr>
              <a:t>'</a:t>
            </a:r>
            <a:endParaRPr sz="2400" dirty="0">
              <a:latin typeface="DejaVu Sans Mono"/>
              <a:cs typeface="DejaVu Sans Mon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2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66675">
                        <a:lnSpc>
                          <a:spcPts val="2105"/>
                        </a:lnSpc>
                      </a:pP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000" spc="-1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626110">
                        <a:lnSpc>
                          <a:spcPts val="2200"/>
                        </a:lnSpc>
                      </a:pP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今天心情怎么样？</a:t>
                      </a:r>
                      <a:r>
                        <a:rPr sz="2000" spc="-4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 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"i </a:t>
                      </a:r>
                      <a:r>
                        <a:rPr lang="en-US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am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lang="en-US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very </a:t>
                      </a:r>
                      <a:r>
                        <a:rPr sz="2000" spc="-2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{}</a:t>
                      </a:r>
                      <a:r>
                        <a:rPr sz="2000" spc="-28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today"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66675">
                        <a:lnSpc>
                          <a:spcPts val="214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}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mood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_today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000" spc="-1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开心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</a:p>
                  </a:txBody>
                  <a:tcPr marL="0" marR="0" marT="10858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66675">
                        <a:lnSpc>
                          <a:spcPts val="2240"/>
                        </a:lnSpc>
                        <a:spcBef>
                          <a:spcPts val="955"/>
                        </a:spcBef>
                      </a:pPr>
                      <a:r>
                        <a:rPr sz="2000" spc="-3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def</a:t>
                      </a:r>
                      <a:r>
                        <a:rPr sz="20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870000"/>
                          </a:solidFill>
                          <a:latin typeface="DejaVu Sans Mono"/>
                          <a:cs typeface="DejaVu Sans Mono"/>
                        </a:rPr>
                        <a:t>respond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(message):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626110">
                        <a:lnSpc>
                          <a:spcPts val="2200"/>
                        </a:lnSpc>
                      </a:pPr>
                      <a:r>
                        <a:rPr sz="2000" spc="-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if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message </a:t>
                      </a:r>
                      <a:r>
                        <a:rPr sz="2000" spc="-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in</a:t>
                      </a:r>
                      <a:r>
                        <a:rPr sz="2000" spc="-21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responses: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1184910">
                        <a:lnSpc>
                          <a:spcPts val="2240"/>
                        </a:lnSpc>
                      </a:pPr>
                      <a:r>
                        <a:rPr sz="2000" spc="-4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return</a:t>
                      </a:r>
                      <a:r>
                        <a:rPr sz="2000" spc="-1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responses[message].format(</a:t>
                      </a:r>
                      <a:r>
                        <a:rPr lang="en-US"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mood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_today)</a:t>
                      </a:r>
                    </a:p>
                  </a:txBody>
                  <a:tcPr marL="0" marR="0" marT="12128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66675">
                        <a:lnSpc>
                          <a:spcPts val="2250"/>
                        </a:lnSpc>
                        <a:spcBef>
                          <a:spcPts val="955"/>
                        </a:spcBef>
                      </a:pP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respond(</a:t>
                      </a:r>
                      <a:r>
                        <a:rPr sz="2000" spc="-4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今天心情怎样？</a:t>
                      </a:r>
                      <a:r>
                        <a:rPr sz="2000" spc="-4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</a:p>
                  </a:txBody>
                  <a:tcPr marL="0" marR="0" marT="12128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38200" y="5257800"/>
            <a:ext cx="10514965" cy="32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Out</a:t>
            </a:r>
            <a:r>
              <a:rPr lang="en-US" altLang="en-US"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 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[</a:t>
            </a:r>
            <a:r>
              <a:rPr sz="2000" spc="-40" dirty="0">
                <a:solidFill>
                  <a:srgbClr val="2A9A0B"/>
                </a:solidFill>
                <a:latin typeface="DejaVu Sans Mono"/>
                <a:cs typeface="DejaVu Sans Mono"/>
              </a:rPr>
              <a:t>4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]: </a:t>
            </a:r>
            <a:r>
              <a:rPr sz="2000" spc="-40" dirty="0">
                <a:solidFill>
                  <a:srgbClr val="FF2A1A"/>
                </a:solidFill>
                <a:latin typeface="DejaVu Sans Mono"/>
                <a:cs typeface="DejaVu Sans Mono"/>
              </a:rPr>
              <a:t>"</a:t>
            </a:r>
            <a:r>
              <a:rPr lang="zh-CN" sz="2000" spc="-40" dirty="0">
                <a:solidFill>
                  <a:srgbClr val="FF2A1A"/>
                </a:solidFill>
                <a:latin typeface="DejaVu Sans Mono"/>
                <a:cs typeface="DejaVu Sans Mono"/>
              </a:rPr>
              <a:t>今天我很开心</a:t>
            </a:r>
            <a:r>
              <a:rPr sz="2000" spc="-40" dirty="0">
                <a:solidFill>
                  <a:srgbClr val="FF2A1A"/>
                </a:solidFill>
                <a:latin typeface="DejaVu Sans Mono"/>
                <a:cs typeface="DejaVu Sans Mono"/>
              </a:rPr>
              <a:t>"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选择性回答</a:t>
            </a:r>
            <a:endParaRPr lang="zh-CN" altLang="en-US" sz="3600" dirty="0">
              <a:sym typeface="+mn-e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9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3435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105"/>
                        </a:lnSpc>
                      </a:pP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[1]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R="59055" algn="r">
                        <a:lnSpc>
                          <a:spcPts val="220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R="59055" algn="r">
                        <a:lnSpc>
                          <a:spcPts val="220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R="59055" algn="r">
                        <a:lnSpc>
                          <a:spcPts val="220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R="59055" algn="r">
                        <a:lnSpc>
                          <a:spcPts val="220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R="59055" algn="r">
                        <a:lnSpc>
                          <a:spcPts val="220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R="59055" algn="r">
                        <a:lnSpc>
                          <a:spcPts val="224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05"/>
                        </a:lnSpc>
                      </a:pP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000" spc="-15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905510" marR="2677795" indent="-279400">
                        <a:lnSpc>
                          <a:spcPts val="2200"/>
                        </a:lnSpc>
                        <a:spcBef>
                          <a:spcPts val="100"/>
                        </a:spcBef>
                      </a:pP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你叫什么名字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?"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[</a:t>
                      </a:r>
                      <a:endParaRPr lang="en-US" sz="2000" dirty="0">
                        <a:solidFill>
                          <a:srgbClr val="444444"/>
                        </a:solidFill>
                        <a:latin typeface="DejaVu Sans Mono"/>
                        <a:cs typeface="DejaVu Sans Mono"/>
                      </a:endParaRPr>
                    </a:p>
                    <a:p>
                      <a:pPr marL="905510" marR="2677795" indent="-279400">
                        <a:lnSpc>
                          <a:spcPts val="2200"/>
                        </a:lnSpc>
                        <a:spcBef>
                          <a:spcPts val="100"/>
                        </a:spcBef>
                      </a:pPr>
                      <a:r>
                        <a:rPr lang="en-US" sz="2000" spc="-3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3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我的名字叫回音机器人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,  </a:t>
                      </a:r>
                      <a:endParaRPr lang="en-US" sz="2000" spc="-40" dirty="0">
                        <a:solidFill>
                          <a:srgbClr val="444444"/>
                        </a:solidFill>
                        <a:latin typeface="DejaVu Sans Mono"/>
                        <a:cs typeface="DejaVu Sans Mono"/>
                      </a:endParaRPr>
                    </a:p>
                    <a:p>
                      <a:pPr marL="905510" marR="2677795" indent="-279400">
                        <a:lnSpc>
                          <a:spcPts val="2200"/>
                        </a:lnSpc>
                        <a:spcBef>
                          <a:spcPts val="100"/>
                        </a:spcBef>
                      </a:pP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他们都叫我回音机器人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,</a:t>
                      </a:r>
                      <a:endParaRPr lang="en-US" sz="2000" spc="0" dirty="0">
                        <a:solidFill>
                          <a:schemeClr val="tx1"/>
                        </a:solidFill>
                        <a:latin typeface="DejaVu Sans Mono"/>
                        <a:cs typeface="DejaVu Sans Mono"/>
                      </a:endParaRPr>
                    </a:p>
                    <a:p>
                      <a:pPr marL="905510" marR="2677795" indent="-279400">
                        <a:lnSpc>
                          <a:spcPts val="2200"/>
                        </a:lnSpc>
                        <a:spcBef>
                          <a:spcPts val="100"/>
                        </a:spcBef>
                      </a:pPr>
                      <a:r>
                        <a:rPr sz="2000" spc="-3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3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名字叫机器人，回音机器人</a:t>
                      </a:r>
                      <a:r>
                        <a:rPr sz="2000" spc="-3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626110">
                        <a:lnSpc>
                          <a:spcPts val="220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]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66675">
                        <a:lnSpc>
                          <a:spcPts val="224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}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10858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[2]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0858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import</a:t>
                      </a:r>
                      <a:r>
                        <a:rPr sz="20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random</a:t>
                      </a:r>
                    </a:p>
                  </a:txBody>
                  <a:tcPr marL="0" marR="0" marT="10858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10223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40"/>
                        </a:lnSpc>
                        <a:spcBef>
                          <a:spcPts val="805"/>
                        </a:spcBef>
                      </a:pP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[3]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R="59055" algn="r">
                        <a:lnSpc>
                          <a:spcPts val="220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R="59055" algn="r">
                        <a:lnSpc>
                          <a:spcPts val="224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0223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40"/>
                        </a:lnSpc>
                        <a:spcBef>
                          <a:spcPts val="805"/>
                        </a:spcBef>
                      </a:pPr>
                      <a:r>
                        <a:rPr sz="2000" spc="-3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def</a:t>
                      </a:r>
                      <a:r>
                        <a:rPr sz="20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870000"/>
                          </a:solidFill>
                          <a:latin typeface="DejaVu Sans Mono"/>
                          <a:cs typeface="DejaVu Sans Mono"/>
                        </a:rPr>
                        <a:t>respond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(message):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626110">
                        <a:lnSpc>
                          <a:spcPts val="2200"/>
                        </a:lnSpc>
                      </a:pPr>
                      <a:r>
                        <a:rPr sz="2000" spc="-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if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message </a:t>
                      </a:r>
                      <a:r>
                        <a:rPr sz="2000" spc="-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in</a:t>
                      </a:r>
                      <a:r>
                        <a:rPr sz="2000" spc="-21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responses: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1184910">
                        <a:lnSpc>
                          <a:spcPts val="2240"/>
                        </a:lnSpc>
                      </a:pPr>
                      <a:r>
                        <a:rPr sz="2000" spc="-4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return</a:t>
                      </a:r>
                      <a:r>
                        <a:rPr sz="2000" spc="-1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random.choice(responses[message])</a:t>
                      </a:r>
                    </a:p>
                  </a:txBody>
                  <a:tcPr marL="0" marR="0" marT="10223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31750">
                        <a:lnSpc>
                          <a:spcPts val="2250"/>
                        </a:lnSpc>
                        <a:spcBef>
                          <a:spcPts val="805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10223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50"/>
                        </a:lnSpc>
                        <a:spcBef>
                          <a:spcPts val="805"/>
                        </a:spcBef>
                      </a:pP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[4]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0223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50"/>
                        </a:lnSpc>
                        <a:spcBef>
                          <a:spcPts val="805"/>
                        </a:spcBef>
                      </a:pP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respond(</a:t>
                      </a:r>
                      <a:r>
                        <a:rPr sz="2000" spc="-4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你叫什么名字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?"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</a:p>
                  </a:txBody>
                  <a:tcPr marL="0" marR="0" marT="10223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37565" y="6042660"/>
            <a:ext cx="10516235" cy="32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Out</a:t>
            </a:r>
            <a:r>
              <a:rPr lang="en-US" altLang="en-US"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  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[</a:t>
            </a:r>
            <a:r>
              <a:rPr sz="2000" spc="-40" dirty="0">
                <a:solidFill>
                  <a:srgbClr val="2A9A0B"/>
                </a:solidFill>
                <a:latin typeface="DejaVu Sans Mono"/>
                <a:cs typeface="DejaVu Sans Mono"/>
              </a:rPr>
              <a:t>4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]: </a:t>
            </a:r>
            <a:r>
              <a:rPr sz="2000" spc="-35" dirty="0">
                <a:solidFill>
                  <a:srgbClr val="FF2A1A"/>
                </a:solidFill>
                <a:latin typeface="DejaVu Sans Mono"/>
                <a:cs typeface="DejaVu Sans Mono"/>
              </a:rPr>
              <a:t>"</a:t>
            </a:r>
            <a:r>
              <a:rPr lang="zh-CN" sz="2000" spc="-35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名字叫机器人，回音机器人</a:t>
            </a:r>
            <a:r>
              <a:rPr sz="2000" spc="-35" dirty="0">
                <a:solidFill>
                  <a:srgbClr val="FF2A1A"/>
                </a:solidFill>
                <a:latin typeface="DejaVu Sans Mono"/>
                <a:cs typeface="DejaVu Sans Mono"/>
              </a:rPr>
              <a:t>"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3223895"/>
            <a:ext cx="10514965" cy="1473200"/>
          </a:xfrm>
          <a:custGeom>
            <a:avLst/>
            <a:gdLst/>
            <a:ahLst/>
            <a:cxnLst/>
            <a:rect l="l" t="t" r="r" b="b"/>
            <a:pathLst>
              <a:path w="11404600" h="2768600">
                <a:moveTo>
                  <a:pt x="0" y="0"/>
                </a:moveTo>
                <a:lnTo>
                  <a:pt x="11404600" y="0"/>
                </a:lnTo>
                <a:lnTo>
                  <a:pt x="11404600" y="2768600"/>
                </a:lnTo>
                <a:lnTo>
                  <a:pt x="0" y="2768600"/>
                </a:lnTo>
                <a:lnTo>
                  <a:pt x="0" y="0"/>
                </a:lnTo>
                <a:close/>
              </a:path>
            </a:pathLst>
          </a:custGeom>
          <a:solidFill>
            <a:srgbClr val="E9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zh-CN" altLang="en-US" sz="3600" dirty="0">
                <a:sym typeface="+mn-ea"/>
              </a:rPr>
              <a:t>提问问题</a:t>
            </a:r>
          </a:p>
        </p:txBody>
      </p:sp>
      <p:graphicFrame>
        <p:nvGraphicFramePr>
          <p:cNvPr id="4" name="object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040992"/>
              </p:ext>
            </p:extLst>
          </p:nvPr>
        </p:nvGraphicFramePr>
        <p:xfrm>
          <a:off x="838200" y="1825625"/>
          <a:ext cx="10514965" cy="1398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145"/>
                        </a:lnSpc>
                      </a:pP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[1]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45"/>
                        </a:lnSpc>
                      </a:pP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 [ 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说具体点！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,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45"/>
                        </a:lnSpc>
                      </a:pPr>
                      <a:r>
                        <a:rPr sz="2000" spc="-3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3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你为什么会这样子觉得呢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?"</a:t>
                      </a:r>
                      <a:r>
                        <a:rPr sz="2000" spc="-37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]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[2]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spc="-4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import</a:t>
                      </a:r>
                      <a:r>
                        <a:rPr sz="20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random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31750">
                        <a:lnSpc>
                          <a:spcPts val="2250"/>
                        </a:lnSpc>
                        <a:spcBef>
                          <a:spcPts val="955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50"/>
                        </a:lnSpc>
                        <a:spcBef>
                          <a:spcPts val="955"/>
                        </a:spcBef>
                      </a:pP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[3]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50"/>
                        </a:lnSpc>
                        <a:spcBef>
                          <a:spcPts val="955"/>
                        </a:spcBef>
                      </a:pPr>
                      <a:r>
                        <a:rPr sz="2000" spc="-3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def</a:t>
                      </a:r>
                      <a:r>
                        <a:rPr sz="20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870000"/>
                          </a:solidFill>
                          <a:latin typeface="DejaVu Sans Mono"/>
                          <a:cs typeface="DejaVu Sans Mono"/>
                        </a:rPr>
                        <a:t>respond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(message):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8"/>
          <p:cNvSpPr txBox="1"/>
          <p:nvPr/>
        </p:nvSpPr>
        <p:spPr>
          <a:xfrm>
            <a:off x="838200" y="3224530"/>
            <a:ext cx="645731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  <a:tabLst>
                <a:tab pos="1687830" algn="l"/>
              </a:tabLst>
            </a:pPr>
            <a:r>
              <a:rPr sz="2000" dirty="0">
                <a:solidFill>
                  <a:srgbClr val="444444"/>
                </a:solidFill>
                <a:latin typeface="DejaVu Sans Mono"/>
                <a:cs typeface="DejaVu Sans Mono"/>
              </a:rPr>
              <a:t>:	</a:t>
            </a:r>
            <a:r>
              <a:rPr sz="2000" spc="-40" dirty="0">
                <a:solidFill>
                  <a:srgbClr val="008000"/>
                </a:solidFill>
                <a:latin typeface="DejaVu Sans Mono"/>
                <a:cs typeface="DejaVu Sans Mono"/>
              </a:rPr>
              <a:t>return</a:t>
            </a:r>
            <a:r>
              <a:rPr sz="2000" spc="-10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2000" spc="-45" dirty="0">
                <a:solidFill>
                  <a:srgbClr val="444444"/>
                </a:solidFill>
                <a:latin typeface="DejaVu Sans Mono"/>
                <a:cs typeface="DejaVu Sans Mono"/>
              </a:rPr>
              <a:t>random.choice(responses)</a:t>
            </a:r>
            <a:endParaRPr sz="20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2200"/>
              </a:lnSpc>
            </a:pPr>
            <a:r>
              <a:rPr sz="2000" spc="-25" dirty="0">
                <a:latin typeface="DejaVu Sans Mono"/>
                <a:cs typeface="DejaVu Sans Mono"/>
              </a:rPr>
              <a:t>In </a:t>
            </a:r>
            <a:r>
              <a:rPr sz="2000" spc="-35" dirty="0">
                <a:latin typeface="DejaVu Sans Mono"/>
                <a:cs typeface="DejaVu Sans Mono"/>
              </a:rPr>
              <a:t>[4]: </a:t>
            </a:r>
            <a:r>
              <a:rPr sz="2000" spc="-45" dirty="0">
                <a:solidFill>
                  <a:srgbClr val="444444"/>
                </a:solidFill>
                <a:latin typeface="DejaVu Sans Mono"/>
                <a:cs typeface="DejaVu Sans Mono"/>
              </a:rPr>
              <a:t>respond(</a:t>
            </a:r>
            <a:r>
              <a:rPr sz="2000" spc="-45" dirty="0">
                <a:solidFill>
                  <a:srgbClr val="FF2A1A"/>
                </a:solidFill>
                <a:latin typeface="DejaVu Sans Mono"/>
                <a:cs typeface="DejaVu Sans Mono"/>
              </a:rPr>
              <a:t>"</a:t>
            </a:r>
            <a:r>
              <a:rPr lang="zh-CN" sz="2000" spc="-45" dirty="0">
                <a:solidFill>
                  <a:srgbClr val="FF2A1A"/>
                </a:solidFill>
                <a:latin typeface="DejaVu Sans Mono"/>
                <a:cs typeface="DejaVu Sans Mono"/>
              </a:rPr>
              <a:t>我认为你很优秀！</a:t>
            </a:r>
            <a:r>
              <a:rPr sz="2000" spc="-40" dirty="0">
                <a:solidFill>
                  <a:srgbClr val="FF2A1A"/>
                </a:solidFill>
                <a:latin typeface="DejaVu Sans Mono"/>
                <a:cs typeface="DejaVu Sans Mono"/>
              </a:rPr>
              <a:t>"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)  </a:t>
            </a:r>
          </a:p>
          <a:p>
            <a:pPr marL="12700" marR="5080">
              <a:lnSpc>
                <a:spcPts val="2200"/>
              </a:lnSpc>
            </a:pPr>
            <a:endParaRPr lang="en-US" sz="2000" spc="-40" dirty="0">
              <a:solidFill>
                <a:srgbClr val="444444"/>
              </a:solidFill>
              <a:latin typeface="DejaVu Sans Mono"/>
              <a:cs typeface="DejaVu Sans Mono"/>
            </a:endParaRPr>
          </a:p>
          <a:p>
            <a:pPr marL="12700" marR="5080">
              <a:lnSpc>
                <a:spcPts val="2200"/>
              </a:lnSpc>
            </a:pP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Out[</a:t>
            </a:r>
            <a:r>
              <a:rPr sz="2000" spc="-40" dirty="0">
                <a:solidFill>
                  <a:srgbClr val="2A9A0B"/>
                </a:solidFill>
                <a:latin typeface="DejaVu Sans Mono"/>
                <a:cs typeface="DejaVu Sans Mono"/>
              </a:rPr>
              <a:t>4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]: </a:t>
            </a:r>
            <a:r>
              <a:rPr sz="2000" spc="-35" dirty="0">
                <a:solidFill>
                  <a:srgbClr val="FF2A1A"/>
                </a:solidFill>
                <a:latin typeface="DejaVu Sans Mono"/>
                <a:cs typeface="DejaVu Sans Mono"/>
              </a:rPr>
              <a:t>'</a:t>
            </a:r>
            <a:r>
              <a:rPr lang="zh-CN" sz="2000" spc="-35" dirty="0">
                <a:solidFill>
                  <a:srgbClr val="FF2A1A"/>
                </a:solidFill>
                <a:latin typeface="DejaVu Sans Mono"/>
                <a:cs typeface="DejaVu Sans Mono"/>
              </a:rPr>
              <a:t>你为什么会这样觉得呢</a:t>
            </a:r>
            <a:r>
              <a:rPr sz="2000" spc="-40" dirty="0">
                <a:solidFill>
                  <a:srgbClr val="FF2A1A"/>
                </a:solidFill>
                <a:latin typeface="DejaVu Sans Mono"/>
                <a:cs typeface="DejaVu Sans Mono"/>
              </a:rPr>
              <a:t>?'</a:t>
            </a:r>
            <a:endParaRPr sz="2000" dirty="0">
              <a:latin typeface="DejaVu Sans Mono"/>
              <a:cs typeface="DejaVu Sans Mon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2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sz="4000" dirty="0">
                <a:latin typeface="DejaVu Sans"/>
                <a:cs typeface="DejaVu Sans"/>
              </a:rPr>
              <a:t>使用正则表达式处理文本</a:t>
            </a: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422948" y="1569401"/>
            <a:ext cx="8049259" cy="5292954"/>
            <a:chOff x="801194" y="2377440"/>
            <a:chExt cx="6820431" cy="4484914"/>
          </a:xfrm>
        </p:grpSpPr>
        <p:sp>
          <p:nvSpPr>
            <p:cNvPr id="4" name="任意多边形 3"/>
            <p:cNvSpPr/>
            <p:nvPr>
              <p:custDataLst>
                <p:tags r:id="rId9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11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1462394" y="2880529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2053794" y="2978452"/>
              <a:ext cx="5567831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Match </a:t>
              </a:r>
              <a:r>
                <a:rPr sz="2000" spc="5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messages </a:t>
              </a:r>
              <a:r>
                <a:rPr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against known</a:t>
              </a:r>
              <a:r>
                <a:rPr sz="2000" spc="14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 </a:t>
              </a:r>
              <a:r>
                <a:rPr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patterns</a:t>
              </a:r>
              <a:r>
                <a:rPr lang="en-US" altLang="en-US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 </a:t>
              </a:r>
            </a:p>
            <a:p>
              <a:pPr algn="l"/>
              <a:r>
                <a:rPr lang="en-US" altLang="en-US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（</a:t>
              </a:r>
              <a:r>
                <a:rPr lang="ja-JP" altLang="en-US" sz="2000" spc="1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判断给定字符串是否符合特定形式</a:t>
              </a:r>
              <a:r>
                <a:rPr lang="en-US" altLang="en-US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）</a:t>
              </a:r>
            </a:p>
          </p:txBody>
        </p:sp>
      </p:grpSp>
      <p:sp>
        <p:nvSpPr>
          <p:cNvPr id="21" name="标题 1"/>
          <p:cNvSpPr txBox="1"/>
          <p:nvPr>
            <p:custDataLst>
              <p:tags r:id="rId3"/>
            </p:custDataLst>
          </p:nvPr>
        </p:nvSpPr>
        <p:spPr>
          <a:xfrm>
            <a:off x="2204085" y="3404235"/>
            <a:ext cx="100711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b="1" dirty="0">
                <a:solidFill>
                  <a:schemeClr val="accent1"/>
                </a:solidFill>
                <a:sym typeface="+mn-lt"/>
              </a:rPr>
              <a:t>02</a:t>
            </a:r>
            <a:endParaRPr lang="zh-CN" altLang="en-US" sz="4000" b="1" dirty="0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2203993" y="4631375"/>
            <a:ext cx="7165340" cy="1250950"/>
            <a:chOff x="3626000" y="3097904"/>
            <a:chExt cx="6071454" cy="1059976"/>
          </a:xfrm>
        </p:grpSpPr>
        <p:sp>
          <p:nvSpPr>
            <p:cNvPr id="28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3626000" y="3097904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8"/>
              </p:custDataLst>
            </p:nvPr>
          </p:nvSpPr>
          <p:spPr>
            <a:xfrm>
              <a:off x="4303954" y="3097904"/>
              <a:ext cx="5393500" cy="105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sz="2000" spc="-3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Transform </a:t>
              </a:r>
              <a:r>
                <a:rPr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sentences</a:t>
              </a:r>
              <a:r>
                <a:rPr sz="2000" spc="65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 </a:t>
              </a:r>
              <a:r>
                <a:rPr sz="2000" spc="15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grammatically</a:t>
              </a:r>
              <a:r>
                <a:rPr lang="en-US" altLang="en-US" sz="2000" spc="15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 </a:t>
              </a:r>
            </a:p>
            <a:p>
              <a:pPr algn="l"/>
              <a:r>
                <a:rPr lang="en-US" altLang="en-US" sz="2000" spc="15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（</a:t>
              </a:r>
              <a:r>
                <a:rPr lang="ja-JP" altLang="en-US" sz="2000" spc="15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把特定字符串转换成别的字符串</a:t>
              </a:r>
              <a:r>
                <a:rPr lang="en-US" altLang="en-US" sz="2000" spc="15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）</a:t>
              </a:r>
              <a:endParaRPr sz="1800" dirty="0">
                <a:latin typeface="DejaVu Sans"/>
                <a:cs typeface="DejaVu Sans"/>
              </a:endParaRPr>
            </a:p>
            <a:p>
              <a:pPr algn="ctr"/>
              <a:endParaRPr lang="fr-FR" altLang="zh-CN" sz="18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5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ym typeface="+mn-lt"/>
              </a:rPr>
              <a:t>正则表达式</a:t>
            </a:r>
          </a:p>
        </p:txBody>
      </p:sp>
      <p:sp>
        <p:nvSpPr>
          <p:cNvPr id="2" name="标题 1"/>
          <p:cNvSpPr txBox="1"/>
          <p:nvPr>
            <p:custDataLst>
              <p:tags r:id="rId6"/>
            </p:custDataLst>
          </p:nvPr>
        </p:nvSpPr>
        <p:spPr>
          <a:xfrm>
            <a:off x="3004185" y="3404235"/>
            <a:ext cx="7097758" cy="85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sz="2000" spc="1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Extract </a:t>
            </a:r>
            <a:r>
              <a:rPr sz="2000" spc="-1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key</a:t>
            </a:r>
            <a:r>
              <a:rPr sz="2000" spc="10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 </a:t>
            </a:r>
            <a:r>
              <a:rPr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phrases</a:t>
            </a:r>
            <a:r>
              <a:rPr lang="en-US" altLang="en-US"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 </a:t>
            </a:r>
          </a:p>
          <a:p>
            <a:pPr algn="l"/>
            <a:r>
              <a:rPr lang="en-US" altLang="en-US"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（</a:t>
            </a:r>
            <a:r>
              <a:rPr lang="ja-JP" altLang="en-US" sz="200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抽取出字符串里的关键字符</a:t>
            </a:r>
            <a:r>
              <a:rPr lang="en-US" altLang="en-US"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，</a:t>
            </a:r>
            <a:r>
              <a:rPr lang="ja-JP" altLang="en-US" sz="200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即符合正则表达式的字符</a:t>
            </a:r>
            <a:r>
              <a:rPr lang="en-US" altLang="en-US"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422947" y="1569401"/>
            <a:ext cx="9440995" cy="5292954"/>
            <a:chOff x="801194" y="2377440"/>
            <a:chExt cx="6907597" cy="4484914"/>
          </a:xfrm>
        </p:grpSpPr>
        <p:sp>
          <p:nvSpPr>
            <p:cNvPr id="4" name="任意多边形 3"/>
            <p:cNvSpPr/>
            <p:nvPr>
              <p:custDataLst>
                <p:tags r:id="rId6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7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8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9"/>
              </p:custDataLst>
            </p:nvPr>
          </p:nvSpPr>
          <p:spPr>
            <a:xfrm>
              <a:off x="1462394" y="3073692"/>
              <a:ext cx="853440" cy="416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sym typeface="+mn-lt"/>
                </a:rPr>
                <a:t>USER</a:t>
              </a:r>
              <a:endParaRPr 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10"/>
              </p:custDataLst>
            </p:nvPr>
          </p:nvSpPr>
          <p:spPr>
            <a:xfrm>
              <a:off x="2140960" y="3143098"/>
              <a:ext cx="5567831" cy="122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2000" spc="-2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: </a:t>
              </a:r>
              <a:r>
                <a:rPr sz="2000" i="1" spc="-8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"do </a:t>
              </a:r>
              <a:r>
                <a:rPr sz="2000" i="1" spc="-5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you </a:t>
              </a:r>
              <a:r>
                <a:rPr sz="2000" i="1" spc="-8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remember </a:t>
              </a:r>
              <a:r>
                <a:rPr sz="2000" i="1" dirty="0">
                  <a:solidFill>
                    <a:srgbClr val="FF0000"/>
                  </a:solidFill>
                  <a:latin typeface="DejaVu Sans"/>
                  <a:cs typeface="DejaVu Sans"/>
                  <a:sym typeface="+mn-ea"/>
                </a:rPr>
                <a:t> when you last watched the movie</a:t>
              </a:r>
              <a:r>
                <a:rPr lang="zh-CN" sz="2000" i="1" dirty="0">
                  <a:solidFill>
                    <a:srgbClr val="FF0000"/>
                  </a:solidFill>
                  <a:latin typeface="DejaVu Sans"/>
                  <a:cs typeface="DejaVu Sans"/>
                  <a:sym typeface="+mn-ea"/>
                </a:rPr>
                <a:t>？</a:t>
              </a:r>
              <a:r>
                <a:rPr sz="2000" i="1" spc="-6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"</a:t>
              </a:r>
              <a:endParaRPr sz="2000" dirty="0">
                <a:latin typeface="DejaVu Sans"/>
                <a:cs typeface="DejaVu Sans"/>
              </a:endParaRPr>
            </a:p>
            <a:p>
              <a:pPr marL="12700">
                <a:lnSpc>
                  <a:spcPct val="100000"/>
                </a:lnSpc>
                <a:spcBef>
                  <a:spcPts val="2840"/>
                </a:spcBef>
              </a:pPr>
              <a:r>
                <a:rPr lang="zh-CN" altLang="en-US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（ </a:t>
              </a:r>
              <a:r>
                <a:rPr lang="en-US" altLang="zh-CN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“</a:t>
              </a:r>
              <a:r>
                <a:rPr lang="zh-CN" altLang="en-US" sz="2400" b="1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你</a:t>
              </a:r>
              <a:r>
                <a:rPr lang="zh-CN" altLang="en-US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还记得</a:t>
              </a:r>
              <a:r>
                <a:rPr lang="zh-CN" altLang="en-US" sz="2400" b="1" spc="10" dirty="0">
                  <a:solidFill>
                    <a:srgbClr val="FF0000"/>
                  </a:solidFill>
                  <a:latin typeface="DejaVu Sans"/>
                  <a:cs typeface="DejaVu Sans"/>
                  <a:sym typeface="+mn-ea"/>
                </a:rPr>
                <a:t>你</a:t>
              </a:r>
              <a:r>
                <a:rPr lang="zh-CN" altLang="en-US" sz="2000" spc="10" dirty="0">
                  <a:solidFill>
                    <a:srgbClr val="FF0000"/>
                  </a:solidFill>
                  <a:latin typeface="DejaVu Sans"/>
                  <a:cs typeface="DejaVu Sans"/>
                  <a:sym typeface="+mn-ea"/>
                </a:rPr>
                <a:t>上次看电影是什么时候吗</a:t>
              </a:r>
              <a:r>
                <a:rPr lang="zh-CN" altLang="en-US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？</a:t>
              </a:r>
              <a:r>
                <a:rPr lang="en-US" altLang="zh-CN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” </a:t>
              </a:r>
              <a:r>
                <a:rPr lang="zh-CN" altLang="en-US" sz="2000" spc="10" dirty="0">
                  <a:solidFill>
                    <a:srgbClr val="212121"/>
                  </a:solidFill>
                  <a:latin typeface="DejaVu Sans"/>
                  <a:cs typeface="DejaVu Sans"/>
                  <a:sym typeface="+mn-ea"/>
                </a:rPr>
                <a:t>）</a:t>
              </a:r>
            </a:p>
          </p:txBody>
        </p:sp>
      </p:grpSp>
      <p:sp>
        <p:nvSpPr>
          <p:cNvPr id="21" name="标题 1"/>
          <p:cNvSpPr txBox="1"/>
          <p:nvPr>
            <p:custDataLst>
              <p:tags r:id="rId3"/>
            </p:custDataLst>
          </p:nvPr>
        </p:nvSpPr>
        <p:spPr>
          <a:xfrm>
            <a:off x="2326646" y="4107453"/>
            <a:ext cx="1007110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2000" b="1" dirty="0">
                <a:solidFill>
                  <a:schemeClr val="accent1"/>
                </a:solidFill>
                <a:sym typeface="+mn-lt"/>
              </a:rPr>
              <a:t>BOT</a:t>
            </a:r>
            <a:endParaRPr lang="en-US" sz="4000" b="1" dirty="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3" name="标题 1"/>
          <p:cNvSpPr txBox="1"/>
          <p:nvPr>
            <p:custDataLst>
              <p:tags r:id="rId4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ym typeface="+mn-lt"/>
              </a:rPr>
              <a:t>ELIZA背后的正则表达式</a:t>
            </a:r>
          </a:p>
        </p:txBody>
      </p:sp>
      <p:sp>
        <p:nvSpPr>
          <p:cNvPr id="2" name="标题 1"/>
          <p:cNvSpPr txBox="1"/>
          <p:nvPr>
            <p:custDataLst>
              <p:tags r:id="rId5"/>
            </p:custDataLst>
          </p:nvPr>
        </p:nvSpPr>
        <p:spPr>
          <a:xfrm>
            <a:off x="3127381" y="4107453"/>
            <a:ext cx="7478758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12700">
              <a:lnSpc>
                <a:spcPct val="100000"/>
              </a:lnSpc>
              <a:spcBef>
                <a:spcPts val="2840"/>
              </a:spcBef>
            </a:pPr>
            <a:r>
              <a:rPr sz="2000" spc="-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: </a:t>
            </a:r>
            <a:r>
              <a:rPr sz="2000" i="1" spc="-7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"How </a:t>
            </a:r>
            <a:r>
              <a:rPr sz="2000" i="1" spc="-4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could </a:t>
            </a:r>
            <a:r>
              <a:rPr sz="2000" i="1" spc="-3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I </a:t>
            </a:r>
            <a:r>
              <a:rPr sz="2000" i="1" spc="-3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forget </a:t>
            </a:r>
            <a:r>
              <a:rPr sz="2000" i="1" spc="-65" dirty="0">
                <a:solidFill>
                  <a:srgbClr val="FF0000"/>
                </a:solidFill>
                <a:latin typeface="DejaVu Sans"/>
                <a:cs typeface="DejaVu Sans"/>
                <a:sym typeface="+mn-ea"/>
              </a:rPr>
              <a:t>when </a:t>
            </a:r>
            <a:r>
              <a:rPr sz="2000" i="1" spc="-30" dirty="0">
                <a:solidFill>
                  <a:srgbClr val="FF0000"/>
                </a:solidFill>
                <a:highlight>
                  <a:srgbClr val="FFFF00"/>
                </a:highlight>
                <a:latin typeface="DejaVu Sans"/>
                <a:cs typeface="DejaVu Sans"/>
                <a:sym typeface="+mn-ea"/>
              </a:rPr>
              <a:t>I</a:t>
            </a:r>
            <a:r>
              <a:rPr sz="2000" i="1" spc="-30" dirty="0">
                <a:solidFill>
                  <a:srgbClr val="FF0000"/>
                </a:solidFill>
                <a:latin typeface="DejaVu Sans"/>
                <a:cs typeface="DejaVu Sans"/>
                <a:sym typeface="+mn-e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DejaVu Sans"/>
                <a:cs typeface="DejaVu Sans"/>
                <a:sym typeface="+mn-ea"/>
              </a:rPr>
              <a:t>last watched the movie</a:t>
            </a:r>
            <a:r>
              <a:rPr lang="zh-CN" sz="2000" i="1" dirty="0">
                <a:solidFill>
                  <a:srgbClr val="FF0000"/>
                </a:solidFill>
                <a:latin typeface="DejaVu Sans"/>
                <a:cs typeface="DejaVu Sans"/>
                <a:sym typeface="+mn-ea"/>
              </a:rPr>
              <a:t>？</a:t>
            </a:r>
            <a:r>
              <a:rPr sz="2000" i="1" spc="-6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"</a:t>
            </a:r>
          </a:p>
          <a:p>
            <a:pPr marL="12700">
              <a:lnSpc>
                <a:spcPct val="100000"/>
              </a:lnSpc>
              <a:spcBef>
                <a:spcPts val="2840"/>
              </a:spcBef>
            </a:pPr>
            <a:r>
              <a:rPr lang="zh-CN" altLang="en-US"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（ </a:t>
            </a:r>
            <a:r>
              <a:rPr lang="en-US" altLang="en-US"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“</a:t>
            </a:r>
            <a:r>
              <a:rPr lang="zh-CN" altLang="en-US" sz="2400" b="1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我</a:t>
            </a:r>
            <a:r>
              <a:rPr lang="zh-CN" altLang="en-US"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怎么会忘了</a:t>
            </a:r>
            <a:r>
              <a:rPr lang="zh-CN" altLang="en-US" sz="2400" b="1" dirty="0">
                <a:solidFill>
                  <a:srgbClr val="FF0000"/>
                </a:solidFill>
                <a:latin typeface="DejaVu Sans"/>
                <a:cs typeface="DejaVu Sans"/>
                <a:sym typeface="+mn-ea"/>
              </a:rPr>
              <a:t>我</a:t>
            </a:r>
            <a:r>
              <a:rPr lang="zh-CN" altLang="en-US" sz="2000" spc="10" dirty="0">
                <a:solidFill>
                  <a:srgbClr val="FF0000"/>
                </a:solidFill>
                <a:latin typeface="DejaVu Sans"/>
                <a:cs typeface="DejaVu Sans"/>
                <a:sym typeface="+mn-ea"/>
              </a:rPr>
              <a:t>上次看电影是什么时候呢</a:t>
            </a:r>
            <a:r>
              <a:rPr lang="zh-CN" altLang="en-US" sz="2000" dirty="0">
                <a:solidFill>
                  <a:schemeClr val="tx1"/>
                </a:solidFill>
                <a:latin typeface="DejaVu Sans"/>
                <a:cs typeface="DejaVu Sans"/>
                <a:sym typeface="+mn-ea"/>
              </a:rPr>
              <a:t>？</a:t>
            </a:r>
            <a:r>
              <a:rPr lang="en-US" altLang="zh-CN" sz="2000" dirty="0">
                <a:solidFill>
                  <a:schemeClr val="tx1"/>
                </a:solidFill>
                <a:latin typeface="DejaVu Sans"/>
                <a:cs typeface="DejaVu Sans"/>
                <a:sym typeface="+mn-ea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DejaVu Sans"/>
                <a:cs typeface="DejaVu Sans"/>
                <a:sym typeface="+mn-ea"/>
              </a:rPr>
              <a:t> </a:t>
            </a:r>
            <a:r>
              <a:rPr lang="zh-CN" altLang="en-US" sz="200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l">
                        <a:lnSpc>
                          <a:spcPts val="2145"/>
                        </a:lnSpc>
                      </a:pPr>
                      <a:r>
                        <a:rPr lang="en-US" sz="2000" spc="-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[1]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45"/>
                        </a:lnSpc>
                      </a:pPr>
                      <a:r>
                        <a:rPr sz="2000" spc="-4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import</a:t>
                      </a:r>
                      <a:r>
                        <a:rPr sz="20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2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1085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l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2000" spc="-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[2]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085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pattern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2000" spc="-3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"do you</a:t>
                      </a:r>
                      <a:r>
                        <a:rPr sz="2000" spc="-37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remember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85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3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.*"</a:t>
                      </a:r>
                    </a:p>
                  </a:txBody>
                  <a:tcPr marL="0" marR="0" marT="108585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l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lang="en-US" sz="2000" spc="-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latin typeface="DejaVu Sans Mono"/>
                          <a:cs typeface="DejaVu Sans Mono"/>
                        </a:rPr>
                        <a:t>[3]</a:t>
                      </a:r>
                      <a:r>
                        <a:rPr sz="20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l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message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2000" spc="-3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"do you</a:t>
                      </a:r>
                      <a:r>
                        <a:rPr sz="2000" spc="-37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remember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when you last watched the movie?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endParaRPr sz="2000" dirty="0">
                        <a:solidFill>
                          <a:srgbClr val="FF2A1A"/>
                        </a:solidFill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2250"/>
                        </a:lnSpc>
                        <a:spcBef>
                          <a:spcPts val="1820"/>
                        </a:spcBef>
                      </a:pPr>
                      <a:r>
                        <a:rPr sz="2000" spc="-25" dirty="0">
                          <a:latin typeface="DejaVu Sans Mono"/>
                          <a:cs typeface="DejaVu Sans Mono"/>
                        </a:rPr>
                        <a:t>In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35" dirty="0">
                          <a:latin typeface="DejaVu Sans Mono"/>
                          <a:cs typeface="DejaVu Sans Mono"/>
                        </a:rPr>
                        <a:t>[4]: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  <a:p>
                      <a:pPr marL="66675">
                        <a:lnSpc>
                          <a:spcPts val="2250"/>
                        </a:lnSpc>
                        <a:spcBef>
                          <a:spcPts val="1820"/>
                        </a:spcBef>
                      </a:pPr>
                      <a:r>
                        <a:rPr sz="2000" spc="-35" dirty="0">
                          <a:latin typeface="DejaVu Sans Mono"/>
                          <a:cs typeface="DejaVu Sans Mono"/>
                        </a:rPr>
                        <a:t>[5]:</a:t>
                      </a:r>
                      <a:endParaRPr sz="2000"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match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000" spc="-17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re.search(pattern,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66675">
                        <a:lnSpc>
                          <a:spcPts val="2250"/>
                        </a:lnSpc>
                        <a:spcBef>
                          <a:spcPts val="1820"/>
                        </a:spcBef>
                      </a:pPr>
                      <a:r>
                        <a:rPr sz="2000" spc="-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if</a:t>
                      </a:r>
                      <a:r>
                        <a:rPr sz="20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match: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message)</a:t>
                      </a: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38197" y="4393248"/>
            <a:ext cx="10515600" cy="625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30480" rIns="0" bIns="0" rtlCol="0">
            <a:spAutoFit/>
          </a:bodyPr>
          <a:lstStyle/>
          <a:p>
            <a:pPr marL="12700" marR="5080" indent="838200">
              <a:lnSpc>
                <a:spcPts val="2200"/>
              </a:lnSpc>
              <a:spcBef>
                <a:spcPts val="240"/>
              </a:spcBef>
              <a:tabLst>
                <a:tab pos="1687830" algn="l"/>
              </a:tabLst>
            </a:pPr>
            <a:r>
              <a:rPr sz="2000" dirty="0">
                <a:solidFill>
                  <a:srgbClr val="444444"/>
                </a:solidFill>
                <a:latin typeface="DejaVu Sans Mono"/>
                <a:cs typeface="DejaVu Sans Mono"/>
              </a:rPr>
              <a:t>:	</a:t>
            </a:r>
            <a:r>
              <a:rPr sz="2000" spc="-45" dirty="0">
                <a:solidFill>
                  <a:srgbClr val="444444"/>
                </a:solidFill>
                <a:latin typeface="DejaVu Sans Mono"/>
                <a:cs typeface="DejaVu Sans Mono"/>
              </a:rPr>
              <a:t>print(</a:t>
            </a:r>
            <a:r>
              <a:rPr sz="2000" spc="-45" dirty="0">
                <a:solidFill>
                  <a:srgbClr val="FF2A1A"/>
                </a:solidFill>
                <a:latin typeface="DejaVu Sans Mono"/>
                <a:cs typeface="DejaVu Sans Mono"/>
              </a:rPr>
              <a:t>"string</a:t>
            </a:r>
            <a:r>
              <a:rPr sz="2000" spc="-100" dirty="0">
                <a:solidFill>
                  <a:srgbClr val="FF2A1A"/>
                </a:solidFill>
                <a:latin typeface="DejaVu Sans Mono"/>
                <a:cs typeface="DejaVu Sans Mono"/>
              </a:rPr>
              <a:t> </a:t>
            </a:r>
            <a:r>
              <a:rPr sz="2000" spc="-45" dirty="0">
                <a:solidFill>
                  <a:srgbClr val="FF2A1A"/>
                </a:solidFill>
                <a:latin typeface="DejaVu Sans Mono"/>
                <a:cs typeface="DejaVu Sans Mono"/>
              </a:rPr>
              <a:t>matches!"</a:t>
            </a:r>
            <a:r>
              <a:rPr sz="2000" spc="-45" dirty="0">
                <a:solidFill>
                  <a:srgbClr val="444444"/>
                </a:solidFill>
                <a:latin typeface="DejaVu Sans Mono"/>
                <a:cs typeface="DejaVu Sans Mono"/>
              </a:rPr>
              <a:t>) </a:t>
            </a:r>
          </a:p>
          <a:p>
            <a:pPr marL="12700" marR="5080" indent="838200" algn="l">
              <a:lnSpc>
                <a:spcPts val="2200"/>
              </a:lnSpc>
              <a:spcBef>
                <a:spcPts val="240"/>
              </a:spcBef>
              <a:tabLst>
                <a:tab pos="1687830" algn="l"/>
              </a:tabLst>
            </a:pP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Out[</a:t>
            </a:r>
            <a:r>
              <a:rPr sz="2000" spc="-40" dirty="0">
                <a:solidFill>
                  <a:srgbClr val="2A9A0B"/>
                </a:solidFill>
                <a:latin typeface="DejaVu Sans Mono"/>
                <a:cs typeface="DejaVu Sans Mono"/>
              </a:rPr>
              <a:t>5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]: string</a:t>
            </a:r>
            <a:r>
              <a:rPr sz="2000" spc="-150" dirty="0">
                <a:solidFill>
                  <a:srgbClr val="444444"/>
                </a:solidFill>
                <a:latin typeface="DejaVu Sans Mono"/>
                <a:cs typeface="DejaVu Sans Mono"/>
              </a:rPr>
              <a:t> 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matches!</a:t>
            </a:r>
          </a:p>
        </p:txBody>
      </p:sp>
      <p:sp>
        <p:nvSpPr>
          <p:cNvPr id="33" name="标题 1"/>
          <p:cNvSpPr txBox="1"/>
          <p:nvPr>
            <p:custDataLst>
              <p:tags r:id="rId2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ym typeface="+mn-lt"/>
              </a:rPr>
              <a:t>模式匹配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38200" y="4133215"/>
            <a:ext cx="10515600" cy="625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30480" rIns="0" bIns="0" rtlCol="0">
            <a:spAutoFit/>
          </a:bodyPr>
          <a:lstStyle/>
          <a:p>
            <a:pPr marL="12700" marR="5080" indent="838200">
              <a:lnSpc>
                <a:spcPts val="2200"/>
              </a:lnSpc>
              <a:spcBef>
                <a:spcPts val="240"/>
              </a:spcBef>
              <a:tabLst>
                <a:tab pos="1687830" algn="l"/>
              </a:tabLst>
            </a:pPr>
            <a:r>
              <a:rPr sz="2000" dirty="0">
                <a:solidFill>
                  <a:srgbClr val="444444"/>
                </a:solidFill>
                <a:latin typeface="DejaVu Sans Mono"/>
                <a:cs typeface="DejaVu Sans Mono"/>
              </a:rPr>
              <a:t>:	</a:t>
            </a:r>
            <a:r>
              <a:rPr sz="2000" spc="-45" dirty="0">
                <a:solidFill>
                  <a:srgbClr val="444444"/>
                </a:solidFill>
                <a:latin typeface="DejaVu Sans Mono"/>
                <a:cs typeface="DejaVu Sans Mono"/>
              </a:rPr>
              <a:t>print(</a:t>
            </a:r>
            <a:r>
              <a:rPr sz="2000" spc="-45" dirty="0">
                <a:solidFill>
                  <a:srgbClr val="FF2A1A"/>
                </a:solidFill>
                <a:latin typeface="DejaVu Sans Mono"/>
                <a:cs typeface="DejaVu Sans Mono"/>
              </a:rPr>
              <a:t>"string</a:t>
            </a:r>
            <a:r>
              <a:rPr sz="2000" spc="-100" dirty="0">
                <a:solidFill>
                  <a:srgbClr val="FF2A1A"/>
                </a:solidFill>
                <a:latin typeface="DejaVu Sans Mono"/>
                <a:cs typeface="DejaVu Sans Mono"/>
              </a:rPr>
              <a:t> </a:t>
            </a:r>
            <a:r>
              <a:rPr sz="2000" spc="-45" dirty="0">
                <a:solidFill>
                  <a:srgbClr val="FF2A1A"/>
                </a:solidFill>
                <a:latin typeface="DejaVu Sans Mono"/>
                <a:cs typeface="DejaVu Sans Mono"/>
              </a:rPr>
              <a:t>matches!"</a:t>
            </a:r>
            <a:r>
              <a:rPr sz="2000" spc="-45" dirty="0">
                <a:solidFill>
                  <a:srgbClr val="444444"/>
                </a:solidFill>
                <a:latin typeface="DejaVu Sans Mono"/>
                <a:cs typeface="DejaVu Sans Mono"/>
              </a:rPr>
              <a:t>) </a:t>
            </a:r>
          </a:p>
          <a:p>
            <a:pPr marL="12700" marR="5080" indent="838200" algn="l">
              <a:lnSpc>
                <a:spcPts val="2200"/>
              </a:lnSpc>
              <a:spcBef>
                <a:spcPts val="240"/>
              </a:spcBef>
              <a:tabLst>
                <a:tab pos="1687830" algn="l"/>
              </a:tabLst>
            </a:pP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Out[</a:t>
            </a:r>
            <a:r>
              <a:rPr sz="2000" spc="-40" dirty="0">
                <a:solidFill>
                  <a:srgbClr val="2A9A0B"/>
                </a:solidFill>
                <a:latin typeface="DejaVu Sans Mono"/>
                <a:cs typeface="DejaVu Sans Mono"/>
              </a:rPr>
              <a:t>5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]: string</a:t>
            </a:r>
            <a:r>
              <a:rPr sz="2000" spc="-150" dirty="0">
                <a:solidFill>
                  <a:srgbClr val="444444"/>
                </a:solidFill>
                <a:latin typeface="DejaVu Sans Mono"/>
                <a:cs typeface="DejaVu Sans Mono"/>
              </a:rPr>
              <a:t> 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matches!</a:t>
            </a:r>
          </a:p>
        </p:txBody>
      </p:sp>
      <p:sp>
        <p:nvSpPr>
          <p:cNvPr id="33" name="标题 1"/>
          <p:cNvSpPr txBox="1"/>
          <p:nvPr>
            <p:custDataLst>
              <p:tags r:id="rId2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ym typeface="+mn-lt"/>
              </a:rPr>
              <a:t>提取关键句</a:t>
            </a:r>
          </a:p>
        </p:txBody>
      </p:sp>
      <p:graphicFrame>
        <p:nvGraphicFramePr>
          <p:cNvPr id="3" name="object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49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3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900" spc="-25" dirty="0">
                          <a:latin typeface="DejaVu Sans Mono"/>
                          <a:cs typeface="DejaVu Sans Mono"/>
                        </a:rPr>
                        <a:t>In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145"/>
                        </a:lnSpc>
                      </a:pPr>
                      <a:r>
                        <a:rPr sz="1900" spc="-45" dirty="0">
                          <a:latin typeface="DejaVu Sans Mono"/>
                          <a:cs typeface="DejaVu Sans Mono"/>
                        </a:rPr>
                        <a:t>[1]</a:t>
                      </a:r>
                      <a:r>
                        <a:rPr sz="19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145"/>
                        </a:lnSpc>
                      </a:pPr>
                      <a:r>
                        <a:rPr sz="1900" spc="-4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import</a:t>
                      </a:r>
                      <a:r>
                        <a:rPr sz="19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900" spc="-2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900" spc="-25" dirty="0">
                          <a:latin typeface="DejaVu Sans Mono"/>
                          <a:cs typeface="DejaVu Sans Mono"/>
                        </a:rPr>
                        <a:t>In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900" spc="-45" dirty="0">
                          <a:latin typeface="DejaVu Sans Mono"/>
                          <a:cs typeface="DejaVu Sans Mono"/>
                        </a:rPr>
                        <a:t>[2]</a:t>
                      </a:r>
                      <a:r>
                        <a:rPr sz="19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pattern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1900" spc="-3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"if</a:t>
                      </a:r>
                      <a:r>
                        <a:rPr sz="1900" spc="-23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9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(.*)"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900" spc="-25" dirty="0">
                          <a:latin typeface="DejaVu Sans Mono"/>
                          <a:cs typeface="DejaVu Sans Mono"/>
                        </a:rPr>
                        <a:t>In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85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900" spc="-45" dirty="0">
                          <a:latin typeface="DejaVu Sans Mono"/>
                          <a:cs typeface="DejaVu Sans Mono"/>
                        </a:rPr>
                        <a:t>[3]</a:t>
                      </a:r>
                      <a:r>
                        <a:rPr sz="19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08585" marB="0">
                    <a:solidFill>
                      <a:srgbClr val="E9F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message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19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"what would happen </a:t>
                      </a:r>
                      <a:r>
                        <a:rPr sz="19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if the German team los</a:t>
                      </a:r>
                      <a:r>
                        <a:rPr lang="en-US" sz="19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sz="19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 in the World Cup?</a:t>
                      </a:r>
                      <a:r>
                        <a:rPr sz="19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8585" marB="0">
                    <a:solidFill>
                      <a:srgbClr val="E9F4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900" spc="-25" dirty="0">
                          <a:latin typeface="DejaVu Sans Mono"/>
                          <a:cs typeface="DejaVu Sans Mono"/>
                        </a:rPr>
                        <a:t>In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900" spc="-45" dirty="0">
                          <a:latin typeface="DejaVu Sans Mono"/>
                          <a:cs typeface="DejaVu Sans Mono"/>
                        </a:rPr>
                        <a:t>[4]</a:t>
                      </a:r>
                      <a:r>
                        <a:rPr sz="19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match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19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re.search(pattern,</a:t>
                      </a:r>
                      <a:r>
                        <a:rPr sz="1900" spc="-23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message)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21285" marB="0">
                    <a:solidFill>
                      <a:srgbClr val="E9F4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31750">
                        <a:lnSpc>
                          <a:spcPts val="2250"/>
                        </a:lnSpc>
                        <a:spcBef>
                          <a:spcPts val="805"/>
                        </a:spcBef>
                      </a:pPr>
                      <a:r>
                        <a:rPr sz="1900" spc="-25" dirty="0">
                          <a:latin typeface="DejaVu Sans Mono"/>
                          <a:cs typeface="DejaVu Sans Mono"/>
                        </a:rPr>
                        <a:t>In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50"/>
                        </a:lnSpc>
                        <a:spcBef>
                          <a:spcPts val="805"/>
                        </a:spcBef>
                      </a:pPr>
                      <a:r>
                        <a:rPr sz="1900" spc="-45" dirty="0">
                          <a:latin typeface="DejaVu Sans Mono"/>
                          <a:cs typeface="DejaVu Sans Mono"/>
                        </a:rPr>
                        <a:t>[5]</a:t>
                      </a:r>
                      <a:r>
                        <a:rPr sz="1900" dirty="0">
                          <a:latin typeface="DejaVu Sans Mono"/>
                          <a:cs typeface="DejaVu Sans Mono"/>
                        </a:rPr>
                        <a:t>:</a:t>
                      </a: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2250"/>
                        </a:lnSpc>
                        <a:spcBef>
                          <a:spcPts val="805"/>
                        </a:spcBef>
                      </a:pPr>
                      <a:r>
                        <a:rPr sz="19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match.group(</a:t>
                      </a:r>
                      <a:r>
                        <a:rPr sz="1900" spc="-45" dirty="0">
                          <a:solidFill>
                            <a:srgbClr val="2A9A0B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9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Out</a:t>
                      </a:r>
                      <a:r>
                        <a:rPr lang="en-US" altLang="en-US"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[</a:t>
                      </a:r>
                      <a:r>
                        <a:rPr sz="1900" spc="-40" dirty="0">
                          <a:solidFill>
                            <a:srgbClr val="2A9A0B"/>
                          </a:solidFill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]: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45"/>
                        </a:lnSpc>
                      </a:pPr>
                      <a:r>
                        <a:rPr sz="19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'</a:t>
                      </a:r>
                      <a:r>
                        <a:rPr sz="1900" spc="-2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if</a:t>
                      </a:r>
                      <a:r>
                        <a:rPr sz="19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 the German team los</a:t>
                      </a:r>
                      <a:r>
                        <a:rPr lang="en-US" sz="19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t in the World Cup?</a:t>
                      </a:r>
                      <a:r>
                        <a:rPr lang="en-US" altLang="en-US" sz="1900" spc="-3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’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45"/>
                        </a:lnSpc>
                      </a:pP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08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240"/>
                        </a:lnSpc>
                        <a:spcBef>
                          <a:spcPts val="805"/>
                        </a:spcBef>
                      </a:pPr>
                      <a:r>
                        <a:rPr sz="1900" spc="-25" dirty="0">
                          <a:latin typeface="DejaVu Sans Mono"/>
                          <a:cs typeface="DejaVu Sans Mono"/>
                        </a:rPr>
                        <a:t>In</a:t>
                      </a:r>
                      <a:r>
                        <a:rPr sz="1900" spc="-18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900" spc="-35" dirty="0">
                          <a:latin typeface="DejaVu Sans Mono"/>
                          <a:cs typeface="DejaVu Sans Mono"/>
                        </a:rPr>
                        <a:t>[6]: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Out[</a:t>
                      </a:r>
                      <a:r>
                        <a:rPr sz="1900" spc="-40" dirty="0">
                          <a:solidFill>
                            <a:srgbClr val="2A9A0B"/>
                          </a:solidFill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9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]: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40"/>
                        </a:lnSpc>
                        <a:spcBef>
                          <a:spcPts val="805"/>
                        </a:spcBef>
                      </a:pPr>
                      <a:r>
                        <a:rPr sz="19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match.group(</a:t>
                      </a:r>
                      <a:r>
                        <a:rPr sz="1900" spc="-45" dirty="0">
                          <a:solidFill>
                            <a:srgbClr val="2A9A0B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9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  <a:p>
                      <a:pPr marL="66675">
                        <a:lnSpc>
                          <a:spcPts val="2210"/>
                        </a:lnSpc>
                      </a:pPr>
                      <a:r>
                        <a:rPr sz="19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'</a:t>
                      </a:r>
                      <a:r>
                        <a:rPr sz="19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the German team los</a:t>
                      </a:r>
                      <a:r>
                        <a:rPr lang="en-US" sz="19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t</a:t>
                      </a:r>
                      <a:r>
                        <a:rPr sz="190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 in the World Cup</a:t>
                      </a:r>
                      <a:r>
                        <a:rPr sz="19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'</a:t>
                      </a:r>
                      <a:endParaRPr sz="19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 txBox="1"/>
          <p:nvPr>
            <p:custDataLst>
              <p:tags r:id="rId2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ym typeface="+mn-lt"/>
              </a:rPr>
              <a:t>语法转换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87120" y="1816100"/>
            <a:ext cx="910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19" y="1447800"/>
            <a:ext cx="8703527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19" y="4925060"/>
            <a:ext cx="5633721" cy="5782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dirty="0">
                <a:sym typeface="+mn-ea"/>
              </a:rPr>
              <a:t>整合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53260" y="227659"/>
            <a:ext cx="8285480" cy="6630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127000">
              <a:lnSpc>
                <a:spcPct val="100000"/>
              </a:lnSpc>
              <a:spcBef>
                <a:spcPts val="900"/>
              </a:spcBef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[1]: 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pattern </a:t>
            </a:r>
            <a:r>
              <a:rPr sz="140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= </a:t>
            </a:r>
            <a:r>
              <a:rPr sz="1400" spc="-3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'do you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remember</a:t>
            </a:r>
            <a:r>
              <a:rPr sz="1400" spc="-48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(.*)'</a:t>
            </a:r>
            <a:endParaRPr sz="1400" dirty="0">
              <a:latin typeface="DejaVu Sans Mono"/>
              <a:cs typeface="DejaVu Sans Mono"/>
            </a:endParaRPr>
          </a:p>
          <a:p>
            <a:pPr marL="127000" marR="735965">
              <a:lnSpc>
                <a:spcPct val="184000"/>
              </a:lnSpc>
              <a:spcBef>
                <a:spcPts val="200"/>
              </a:spcBef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[2]: 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message </a:t>
            </a:r>
            <a:r>
              <a:rPr sz="140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= </a:t>
            </a:r>
            <a:r>
              <a:rPr sz="1400" spc="-3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'do you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remember </a:t>
            </a:r>
            <a:r>
              <a:rPr sz="140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when you last watched the movie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  </a:t>
            </a:r>
            <a:endParaRPr lang="en-US" sz="1400" spc="-40" dirty="0">
              <a:solidFill>
                <a:srgbClr val="FF2A1A"/>
              </a:solidFill>
              <a:latin typeface="DejaVu Sans Mono"/>
              <a:cs typeface="DejaVu Sans Mono"/>
            </a:endParaRPr>
          </a:p>
          <a:p>
            <a:pPr marL="127000" marR="735965">
              <a:lnSpc>
                <a:spcPct val="184000"/>
              </a:lnSpc>
              <a:spcBef>
                <a:spcPts val="200"/>
              </a:spcBef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[3]: 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phrase </a:t>
            </a:r>
            <a:r>
              <a:rPr sz="140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= </a:t>
            </a:r>
            <a:r>
              <a:rPr lang="en-US" sz="1400" spc="-45" dirty="0" err="1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re</a:t>
            </a:r>
            <a:r>
              <a:rPr sz="1400" spc="-45" dirty="0" err="1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.search</a:t>
            </a:r>
            <a:r>
              <a:rPr sz="1400" spc="-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(pattern,</a:t>
            </a:r>
            <a:r>
              <a:rPr sz="1400" spc="-35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z="1400" spc="-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message).group(</a:t>
            </a:r>
            <a:r>
              <a:rPr sz="1400" spc="-45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1</a:t>
            </a:r>
            <a:r>
              <a:rPr sz="1400" spc="-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)</a:t>
            </a:r>
            <a:endParaRPr sz="14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7000">
              <a:lnSpc>
                <a:spcPts val="2240"/>
              </a:lnSpc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[4]:</a:t>
            </a:r>
            <a:r>
              <a:rPr sz="1400" spc="-160" dirty="0">
                <a:latin typeface="DejaVu Sans Mono"/>
                <a:cs typeface="DejaVu Sans Mono"/>
                <a:sym typeface="+mn-ea"/>
              </a:rPr>
              <a:t> 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phrase</a:t>
            </a:r>
            <a:endParaRPr sz="1400" dirty="0">
              <a:latin typeface="DejaVu Sans Mono"/>
              <a:cs typeface="DejaVu Sans Mono"/>
            </a:endParaRPr>
          </a:p>
          <a:p>
            <a:pPr marL="127000">
              <a:lnSpc>
                <a:spcPts val="2240"/>
              </a:lnSpc>
            </a:pP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Out[</a:t>
            </a:r>
            <a:r>
              <a:rPr sz="1400" spc="-40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4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]: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</a:t>
            </a:r>
            <a:r>
              <a:rPr sz="140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when you last watched the movie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</a:t>
            </a:r>
            <a:endParaRPr sz="1400" dirty="0">
              <a:latin typeface="DejaVu Sans Mono"/>
              <a:cs typeface="DejaVu Sans Mono"/>
            </a:endParaRPr>
          </a:p>
          <a:p>
            <a:pPr marL="127000" marR="5206365">
              <a:lnSpc>
                <a:spcPts val="4400"/>
              </a:lnSpc>
              <a:spcBef>
                <a:spcPts val="200"/>
              </a:spcBef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[5]: 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response </a:t>
            </a:r>
            <a:r>
              <a:rPr sz="140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=</a:t>
            </a:r>
            <a:r>
              <a:rPr sz="1400" spc="-30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z="1400" spc="-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choose_response(pattern)  </a:t>
            </a:r>
            <a:endParaRPr lang="en-US" sz="1400" spc="-45" dirty="0">
              <a:solidFill>
                <a:srgbClr val="444444"/>
              </a:solidFill>
              <a:latin typeface="DejaVu Sans Mono"/>
              <a:cs typeface="DejaVu Sans Mono"/>
            </a:endParaRPr>
          </a:p>
          <a:p>
            <a:pPr marL="127000" marR="5206365">
              <a:lnSpc>
                <a:spcPts val="4400"/>
              </a:lnSpc>
              <a:spcBef>
                <a:spcPts val="200"/>
              </a:spcBef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[6]:</a:t>
            </a:r>
            <a:r>
              <a:rPr sz="1400" spc="-165" dirty="0">
                <a:latin typeface="DejaVu Sans Mono"/>
                <a:cs typeface="DejaVu Sans Mono"/>
                <a:sym typeface="+mn-ea"/>
              </a:rPr>
              <a:t> 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response</a:t>
            </a:r>
            <a:endParaRPr sz="1400" dirty="0">
              <a:latin typeface="DejaVu Sans Mono"/>
              <a:cs typeface="DejaVu Sans Mono"/>
            </a:endParaRPr>
          </a:p>
          <a:p>
            <a:pPr marL="127000">
              <a:lnSpc>
                <a:spcPts val="1700"/>
              </a:lnSpc>
            </a:pP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Out[</a:t>
            </a:r>
            <a:r>
              <a:rPr sz="1400" spc="-40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6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]: </a:t>
            </a:r>
            <a:r>
              <a:rPr sz="1400" spc="-35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'how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could </a:t>
            </a:r>
            <a:r>
              <a:rPr sz="140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I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forget</a:t>
            </a:r>
            <a:r>
              <a:rPr sz="1400" spc="-3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z="1400" spc="-3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{}'</a:t>
            </a:r>
            <a:endParaRPr sz="1400" dirty="0">
              <a:latin typeface="DejaVu Sans Mono"/>
              <a:cs typeface="DejaVu Sans Mono"/>
            </a:endParaRPr>
          </a:p>
          <a:p>
            <a:pPr marL="127000" marR="5904865">
              <a:lnSpc>
                <a:spcPts val="4400"/>
              </a:lnSpc>
              <a:spcBef>
                <a:spcPts val="200"/>
              </a:spcBef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[7]: 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phrase </a:t>
            </a:r>
            <a:r>
              <a:rPr sz="140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=</a:t>
            </a:r>
            <a:r>
              <a:rPr lang="zh-CN" altLang="en-US" sz="1400" spc="-29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z="1400" spc="-45" dirty="0" err="1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swap_pronouns</a:t>
            </a:r>
            <a:r>
              <a:rPr sz="1400" spc="-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(phrase)  </a:t>
            </a:r>
            <a:endParaRPr lang="en-US" sz="1400" spc="-45" dirty="0">
              <a:solidFill>
                <a:srgbClr val="444444"/>
              </a:solidFill>
              <a:latin typeface="DejaVu Sans Mono"/>
              <a:cs typeface="DejaVu Sans Mono"/>
            </a:endParaRPr>
          </a:p>
          <a:p>
            <a:pPr marL="127000" marR="5904865">
              <a:lnSpc>
                <a:spcPts val="4400"/>
              </a:lnSpc>
              <a:spcBef>
                <a:spcPts val="200"/>
              </a:spcBef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[8]:</a:t>
            </a:r>
            <a:r>
              <a:rPr sz="1400" spc="-165" dirty="0">
                <a:latin typeface="DejaVu Sans Mono"/>
                <a:cs typeface="DejaVu Sans Mono"/>
                <a:sym typeface="+mn-ea"/>
              </a:rPr>
              <a:t> 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phrase</a:t>
            </a:r>
            <a:endParaRPr sz="1400" dirty="0">
              <a:latin typeface="DejaVu Sans Mono"/>
              <a:cs typeface="DejaVu Sans Mono"/>
            </a:endParaRPr>
          </a:p>
          <a:p>
            <a:pPr marL="127000">
              <a:lnSpc>
                <a:spcPts val="1700"/>
              </a:lnSpc>
            </a:pP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Out[</a:t>
            </a:r>
            <a:r>
              <a:rPr sz="1400" spc="-40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8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]: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</a:t>
            </a:r>
            <a:r>
              <a:rPr sz="140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when you last watched the movie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</a:t>
            </a:r>
            <a:endParaRPr sz="1400" dirty="0">
              <a:latin typeface="DejaVu Sans Mono"/>
              <a:cs typeface="DejaVu Sans Mono"/>
            </a:endParaRPr>
          </a:p>
          <a:p>
            <a:pPr marL="127000">
              <a:lnSpc>
                <a:spcPts val="2240"/>
              </a:lnSpc>
              <a:spcBef>
                <a:spcPts val="1820"/>
              </a:spcBef>
            </a:pPr>
            <a:r>
              <a:rPr sz="14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1400" spc="-35" dirty="0">
                <a:latin typeface="DejaVu Sans Mono"/>
                <a:cs typeface="DejaVu Sans Mono"/>
                <a:sym typeface="+mn-ea"/>
              </a:rPr>
              <a:t>[9]:</a:t>
            </a:r>
            <a:r>
              <a:rPr sz="1400" spc="-160" dirty="0">
                <a:latin typeface="DejaVu Sans Mono"/>
                <a:cs typeface="DejaVu Sans Mono"/>
                <a:sym typeface="+mn-ea"/>
              </a:rPr>
              <a:t> </a:t>
            </a:r>
            <a:r>
              <a:rPr sz="1400" spc="-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response.format(phrase)</a:t>
            </a:r>
            <a:endParaRPr sz="1400" dirty="0">
              <a:latin typeface="DejaVu Sans Mono"/>
              <a:cs typeface="DejaVu Sans Mono"/>
            </a:endParaRPr>
          </a:p>
          <a:p>
            <a:pPr marL="127000">
              <a:lnSpc>
                <a:spcPts val="2240"/>
              </a:lnSpc>
            </a:pP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Out[</a:t>
            </a:r>
            <a:r>
              <a:rPr sz="1400" spc="-40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9</a:t>
            </a:r>
            <a:r>
              <a:rPr sz="14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]: </a:t>
            </a:r>
            <a:r>
              <a:rPr sz="1400" spc="-35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'how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could </a:t>
            </a:r>
            <a:r>
              <a:rPr sz="140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I 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forget </a:t>
            </a:r>
            <a:r>
              <a:rPr sz="140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when I last watched the movie</a:t>
            </a:r>
            <a:r>
              <a:rPr sz="1400" spc="-4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'</a:t>
            </a:r>
            <a:endParaRPr lang="zh-CN" altLang="en-US" sz="1400" spc="-40" dirty="0">
              <a:solidFill>
                <a:srgbClr val="FF2A1A"/>
              </a:solidFill>
              <a:latin typeface="DejaVu Sans Mono"/>
              <a:cs typeface="DejaVu Sans Mono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56285"/>
            <a:ext cx="4681855" cy="116459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简介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8200" y="1920808"/>
            <a:ext cx="4681654" cy="381158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会话软件不是一个新想法！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最早可以追溯到</a:t>
            </a:r>
            <a:r>
              <a:rPr lang="en-US" altLang="zh-CN" sz="2400" dirty="0">
                <a:sym typeface="+mn-ea"/>
              </a:rPr>
              <a:t>在20世纪60年代第一波：命令行应用程序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伊丽莎：1966年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sz="1800" dirty="0">
              <a:sym typeface="+mn-lt"/>
            </a:endParaRPr>
          </a:p>
        </p:txBody>
      </p:sp>
      <p:pic>
        <p:nvPicPr>
          <p:cNvPr id="4" name="图片占位符 3" descr="图片1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6316980" y="1502410"/>
            <a:ext cx="5024120" cy="4464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核心内容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64000"/>
              </a:lnSpc>
            </a:pPr>
            <a:r>
              <a:rPr lang="zh-CN" spc="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实现</a:t>
            </a:r>
            <a:r>
              <a:rPr spc="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ELIZA</a:t>
            </a:r>
            <a:r>
              <a:rPr spc="60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 </a:t>
            </a:r>
            <a:r>
              <a:rPr spc="1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style</a:t>
            </a:r>
            <a:r>
              <a:rPr lang="zh-CN" spc="5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的简单</a:t>
            </a:r>
            <a:r>
              <a:rPr lang="zh-CN" spc="5" dirty="0" smtClean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聊天</a:t>
            </a:r>
            <a:r>
              <a:rPr lang="zh-CN" altLang="en-US" spc="5" dirty="0" smtClean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机器人</a:t>
            </a:r>
            <a:endParaRPr lang="zh-CN" spc="5" dirty="0">
              <a:solidFill>
                <a:srgbClr val="212121"/>
              </a:solidFill>
              <a:latin typeface="DejaVu Sans"/>
              <a:cs typeface="DejaVu Sans"/>
              <a:sym typeface="+mn-ea"/>
            </a:endParaRPr>
          </a:p>
          <a:p>
            <a:pPr marL="12700" marR="5080">
              <a:lnSpc>
                <a:spcPct val="164000"/>
              </a:lnSpc>
            </a:pP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如何使用正则表达式和</a:t>
            </a:r>
            <a:r>
              <a:rPr lang="zh-CN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机器语言</a:t>
            </a: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从自由格式文本中提取含义</a:t>
            </a:r>
            <a:r>
              <a:rPr lang="zh-CN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从而</a:t>
            </a: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构建可以的聊天机器人</a:t>
            </a:r>
            <a:r>
              <a:rPr lang="zh-CN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，比如说：</a:t>
            </a:r>
            <a:endParaRPr dirty="0">
              <a:solidFill>
                <a:srgbClr val="212121"/>
              </a:solidFill>
              <a:latin typeface="DejaVu Sans"/>
              <a:cs typeface="DejaVu Sans"/>
              <a:sym typeface="+mn-ea"/>
            </a:endParaRPr>
          </a:p>
          <a:p>
            <a:pPr marL="0" marR="5080" indent="0">
              <a:lnSpc>
                <a:spcPct val="164000"/>
              </a:lnSpc>
              <a:buNone/>
            </a:pP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         查询数据</a:t>
            </a:r>
            <a:r>
              <a:rPr lang="zh-CN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，</a:t>
            </a: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计划</a:t>
            </a:r>
            <a:r>
              <a:rPr lang="zh-CN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一场</a:t>
            </a: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旅行</a:t>
            </a:r>
          </a:p>
          <a:p>
            <a:pPr marL="0" marR="5080" indent="0">
              <a:lnSpc>
                <a:spcPct val="164000"/>
              </a:lnSpc>
              <a:buNone/>
            </a:pP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         帮助</a:t>
            </a:r>
            <a:r>
              <a:rPr lang="zh-CN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你</a:t>
            </a: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订购咖啡</a:t>
            </a:r>
            <a:r>
              <a:rPr lang="zh-CN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，</a:t>
            </a: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处理</a:t>
            </a:r>
            <a:r>
              <a:rPr lang="zh-CN"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订购</a:t>
            </a:r>
            <a:r>
              <a:rPr dirty="0">
                <a:solidFill>
                  <a:srgbClr val="212121"/>
                </a:solidFill>
                <a:latin typeface="DejaVu Sans"/>
                <a:cs typeface="DejaVu Sans"/>
                <a:sym typeface="+mn-ea"/>
              </a:rPr>
              <a:t>状态</a:t>
            </a:r>
            <a:endParaRPr lang="zh-CN" dirty="0">
              <a:solidFill>
                <a:srgbClr val="212121"/>
              </a:solidFill>
              <a:latin typeface="DejaVu Sans"/>
              <a:cs typeface="DejaVu San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回音机器人</a:t>
            </a:r>
            <a:r>
              <a:rPr lang="zh-CN" altLang="en-US" dirty="0">
                <a:sym typeface="+mn-ea"/>
              </a:rPr>
              <a:t>I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127000">
              <a:lnSpc>
                <a:spcPts val="2240"/>
              </a:lnSpc>
              <a:spcBef>
                <a:spcPts val="900"/>
              </a:spcBef>
            </a:pPr>
            <a:r>
              <a:rPr sz="28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2800" spc="-35" dirty="0">
                <a:latin typeface="DejaVu Sans Mono"/>
                <a:cs typeface="DejaVu Sans Mono"/>
                <a:sym typeface="+mn-ea"/>
              </a:rPr>
              <a:t>[1]: </a:t>
            </a:r>
            <a:r>
              <a:rPr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USER:</a:t>
            </a:r>
            <a:r>
              <a:rPr lang="zh-CN"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你好</a:t>
            </a:r>
            <a:r>
              <a:rPr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!</a:t>
            </a:r>
            <a:endParaRPr sz="2800" dirty="0">
              <a:latin typeface="DejaVu Sans Mono"/>
              <a:cs typeface="DejaVu Sans Mono"/>
            </a:endParaRPr>
          </a:p>
          <a:p>
            <a:pPr marL="127000">
              <a:lnSpc>
                <a:spcPts val="2240"/>
              </a:lnSpc>
            </a:pPr>
            <a:r>
              <a:rPr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Out[</a:t>
            </a:r>
            <a:r>
              <a:rPr sz="2800" spc="-40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1</a:t>
            </a:r>
            <a:r>
              <a:rPr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]: </a:t>
            </a:r>
            <a:r>
              <a:rPr sz="2800"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BOT: </a:t>
            </a:r>
            <a:r>
              <a:rPr lang="zh-CN" sz="2800"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我可以听见，你说的是：</a:t>
            </a:r>
            <a:r>
              <a:rPr lang="en-US" altLang="zh-CN" sz="2800" spc="-35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“</a:t>
            </a:r>
            <a:r>
              <a:rPr lang="zh-CN" altLang="en-US" sz="2800" spc="-35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你好</a:t>
            </a:r>
            <a:r>
              <a:rPr lang="en-US" altLang="zh-CN" sz="2800" spc="-35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”</a:t>
            </a:r>
          </a:p>
          <a:p>
            <a:pPr marL="127000">
              <a:lnSpc>
                <a:spcPts val="2240"/>
              </a:lnSpc>
            </a:pPr>
            <a:endParaRPr lang="en-US" altLang="zh-CN" sz="2800" spc="-35" dirty="0">
              <a:solidFill>
                <a:srgbClr val="444444"/>
              </a:solidFill>
              <a:latin typeface="DejaVu Sans Mono"/>
              <a:cs typeface="DejaVu Sans Mono"/>
              <a:sym typeface="+mn-ea"/>
            </a:endParaRPr>
          </a:p>
          <a:p>
            <a:pPr marL="127000">
              <a:lnSpc>
                <a:spcPts val="2240"/>
              </a:lnSpc>
            </a:pPr>
            <a:r>
              <a:rPr sz="28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2800" spc="-35" dirty="0">
                <a:latin typeface="DejaVu Sans Mono"/>
                <a:cs typeface="DejaVu Sans Mono"/>
                <a:sym typeface="+mn-ea"/>
              </a:rPr>
              <a:t>[2]: </a:t>
            </a:r>
            <a:r>
              <a:rPr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USER: </a:t>
            </a:r>
            <a:r>
              <a:rPr lang="zh-CN" sz="2800" spc="-3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你好吗</a:t>
            </a:r>
            <a:r>
              <a:rPr sz="2800"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?</a:t>
            </a:r>
            <a:endParaRPr sz="2800" dirty="0">
              <a:latin typeface="DejaVu Sans Mono"/>
              <a:cs typeface="DejaVu Sans Mono"/>
            </a:endParaRPr>
          </a:p>
          <a:p>
            <a:pPr marL="127000">
              <a:lnSpc>
                <a:spcPts val="2240"/>
              </a:lnSpc>
            </a:pPr>
            <a:r>
              <a:rPr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Out[</a:t>
            </a:r>
            <a:r>
              <a:rPr sz="2800" spc="-40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2</a:t>
            </a:r>
            <a:r>
              <a:rPr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]: </a:t>
            </a:r>
            <a:r>
              <a:rPr sz="2800"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BOT: </a:t>
            </a:r>
            <a:r>
              <a:rPr lang="zh-CN" sz="280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我可以听见</a:t>
            </a:r>
            <a:r>
              <a:rPr sz="2800"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, </a:t>
            </a:r>
            <a:r>
              <a:rPr lang="zh-CN" sz="2800"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你说的是</a:t>
            </a:r>
            <a:r>
              <a:rPr sz="2800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:</a:t>
            </a:r>
            <a:r>
              <a:rPr sz="2800" spc="-40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“</a:t>
            </a:r>
            <a:r>
              <a:rPr lang="zh-CN" sz="2800" spc="-30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你好吗</a:t>
            </a:r>
            <a:r>
              <a:rPr sz="2800" spc="-35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?</a:t>
            </a:r>
            <a:r>
              <a:rPr lang="en-US" sz="2800" spc="-35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174115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回音机器人</a:t>
            </a:r>
            <a:r>
              <a:rPr lang="zh-CN" altLang="en-US" dirty="0">
                <a:sym typeface="+mn-ea"/>
              </a:rPr>
              <a:t>II</a:t>
            </a:r>
            <a:endParaRPr lang="en-US" altLang="zh-CN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127000">
              <a:lnSpc>
                <a:spcPts val="2240"/>
              </a:lnSpc>
              <a:spcBef>
                <a:spcPts val="900"/>
              </a:spcBef>
            </a:pPr>
            <a:r>
              <a:rPr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pc="-35" dirty="0">
                <a:latin typeface="DejaVu Sans Mono"/>
                <a:cs typeface="DejaVu Sans Mono"/>
                <a:sym typeface="+mn-ea"/>
              </a:rPr>
              <a:t>[1]: </a:t>
            </a:r>
            <a:endParaRPr spc="-40" dirty="0">
              <a:solidFill>
                <a:srgbClr val="444444"/>
              </a:solidFill>
              <a:latin typeface="DejaVu Sans Mono"/>
              <a:cs typeface="DejaVu Sans Mono"/>
              <a:sym typeface="+mn-ea"/>
            </a:endParaRPr>
          </a:p>
          <a:p>
            <a:pPr marL="127000">
              <a:lnSpc>
                <a:spcPts val="2240"/>
              </a:lnSpc>
              <a:spcBef>
                <a:spcPts val="900"/>
              </a:spcBef>
            </a:pP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:	def respond(message):</a:t>
            </a:r>
          </a:p>
          <a:p>
            <a:pPr marL="127000">
              <a:lnSpc>
                <a:spcPts val="2240"/>
              </a:lnSpc>
              <a:spcBef>
                <a:spcPts val="900"/>
              </a:spcBef>
            </a:pP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     </a:t>
            </a:r>
            <a:r>
              <a:rPr lang="zh-CN" altLang="en-US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    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return "</a:t>
            </a:r>
            <a:r>
              <a:rPr lang="en-US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I </a:t>
            </a:r>
            <a:r>
              <a:rPr lang="en-US" spc="-3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can </a:t>
            </a:r>
            <a:r>
              <a:rPr lang="en-US"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hear you! </a:t>
            </a:r>
            <a:r>
              <a:rPr lang="en-US" spc="-3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you </a:t>
            </a:r>
            <a:r>
              <a:rPr lang="en-US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said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: {}".format(message)</a:t>
            </a:r>
          </a:p>
          <a:p>
            <a:pPr marL="127000">
              <a:lnSpc>
                <a:spcPts val="2240"/>
              </a:lnSpc>
              <a:spcBef>
                <a:spcPts val="900"/>
              </a:spcBef>
            </a:pPr>
            <a:r>
              <a:rPr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[2]:</a:t>
            </a:r>
          </a:p>
          <a:p>
            <a:pPr marL="127000">
              <a:lnSpc>
                <a:spcPts val="2240"/>
              </a:lnSpc>
              <a:spcBef>
                <a:spcPts val="900"/>
              </a:spcBef>
            </a:pP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:	def send_message(message):</a:t>
            </a:r>
          </a:p>
          <a:p>
            <a:pPr marL="127000">
              <a:lnSpc>
                <a:spcPts val="2240"/>
              </a:lnSpc>
              <a:spcBef>
                <a:spcPts val="900"/>
              </a:spcBef>
            </a:pP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     </a:t>
            </a:r>
            <a:r>
              <a:rPr dirty="0">
                <a:solidFill>
                  <a:srgbClr val="5B5B5B"/>
                </a:solidFill>
                <a:latin typeface="DejaVu Sans Mono"/>
                <a:cs typeface="DejaVu Sans Mono"/>
                <a:sym typeface="+mn-ea"/>
              </a:rPr>
              <a:t>#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调用respond（）</a:t>
            </a:r>
            <a:r>
              <a:rPr lang="zh-CN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函数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来获得响应</a:t>
            </a:r>
          </a:p>
          <a:p>
            <a:pPr marL="127000">
              <a:lnSpc>
                <a:spcPts val="2240"/>
              </a:lnSpc>
              <a:spcBef>
                <a:spcPts val="900"/>
              </a:spcBef>
            </a:pPr>
            <a:r>
              <a:rPr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pc="-35" dirty="0">
                <a:latin typeface="DejaVu Sans Mono"/>
                <a:cs typeface="DejaVu Sans Mono"/>
                <a:sym typeface="+mn-ea"/>
              </a:rPr>
              <a:t>[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[3]:	</a:t>
            </a:r>
          </a:p>
          <a:p>
            <a:pPr marL="0" indent="0" algn="l">
              <a:lnSpc>
                <a:spcPts val="2240"/>
              </a:lnSpc>
              <a:spcBef>
                <a:spcPts val="900"/>
              </a:spcBef>
              <a:buNone/>
            </a:pP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       </a:t>
            </a:r>
            <a:r>
              <a:rPr spc="-40" dirty="0" err="1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send_message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("</a:t>
            </a:r>
            <a:r>
              <a:rPr lang="en-US" altLang="zh-CN" spc="-40" dirty="0">
                <a:solidFill>
                  <a:srgbClr val="FF0000"/>
                </a:solidFill>
                <a:latin typeface="DejaVu Sans Mono"/>
                <a:cs typeface="DejaVu Sans Mono"/>
                <a:sym typeface="+mn-ea"/>
              </a:rPr>
              <a:t>hello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!")</a:t>
            </a:r>
          </a:p>
          <a:p>
            <a:pPr marL="12700">
              <a:lnSpc>
                <a:spcPts val="2240"/>
              </a:lnSpc>
              <a:spcBef>
                <a:spcPts val="100"/>
              </a:spcBef>
            </a:pPr>
            <a:endParaRPr spc="-40" dirty="0">
              <a:solidFill>
                <a:srgbClr val="444444"/>
              </a:solidFill>
              <a:latin typeface="DejaVu Sans Mono"/>
              <a:cs typeface="DejaVu Sans Mono"/>
              <a:sym typeface="+mn-ea"/>
            </a:endParaRPr>
          </a:p>
          <a:p>
            <a:pPr marL="12700">
              <a:lnSpc>
                <a:spcPts val="2240"/>
              </a:lnSpc>
              <a:spcBef>
                <a:spcPts val="100"/>
              </a:spcBef>
            </a:pP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Out[</a:t>
            </a:r>
            <a:r>
              <a:rPr spc="-40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3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]: USER:</a:t>
            </a:r>
            <a:r>
              <a:rPr spc="-1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lang="en-US" altLang="zh-CN"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hello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!</a:t>
            </a:r>
            <a:endParaRPr dirty="0">
              <a:latin typeface="DejaVu Sans Mono"/>
              <a:cs typeface="DejaVu Sans Mono"/>
            </a:endParaRPr>
          </a:p>
          <a:p>
            <a:pPr marL="203200" indent="0">
              <a:lnSpc>
                <a:spcPts val="2240"/>
              </a:lnSpc>
              <a:buNone/>
            </a:pPr>
            <a:r>
              <a:rPr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... </a:t>
            </a:r>
            <a:r>
              <a:rPr spc="-3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BOT </a:t>
            </a:r>
            <a:r>
              <a:rPr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: I </a:t>
            </a:r>
            <a:r>
              <a:rPr spc="-3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can </a:t>
            </a:r>
            <a:r>
              <a:rPr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hear you! </a:t>
            </a:r>
            <a:r>
              <a:rPr spc="-3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you 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said:</a:t>
            </a:r>
            <a:r>
              <a:rPr spc="-66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pc="-40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hello!</a:t>
            </a:r>
            <a:endParaRPr dirty="0">
              <a:latin typeface="DejaVu Sans Mono"/>
              <a:cs typeface="DejaVu Sans Mono"/>
            </a:endParaRPr>
          </a:p>
          <a:p>
            <a:pPr marL="127000">
              <a:lnSpc>
                <a:spcPts val="2240"/>
              </a:lnSpc>
              <a:spcBef>
                <a:spcPts val="900"/>
              </a:spcBef>
            </a:pPr>
            <a:endParaRPr dirty="0">
              <a:latin typeface="DejaVu Sans Mono"/>
              <a:cs typeface="DejaVu Sans Mono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回音机器人</a:t>
            </a:r>
            <a:r>
              <a:rPr lang="zh-CN" altLang="en-US" dirty="0">
                <a:sym typeface="+mn-ea"/>
              </a:rPr>
              <a:t>III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127000">
              <a:lnSpc>
                <a:spcPct val="100000"/>
              </a:lnSpc>
              <a:spcBef>
                <a:spcPts val="900"/>
              </a:spcBef>
            </a:pPr>
            <a:r>
              <a:rPr sz="28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2800" spc="-35" dirty="0">
                <a:latin typeface="DejaVu Sans Mono"/>
                <a:cs typeface="DejaVu Sans Mono"/>
                <a:sym typeface="+mn-ea"/>
              </a:rPr>
              <a:t>[1]: </a:t>
            </a:r>
            <a:r>
              <a:rPr sz="2800" spc="-40" dirty="0">
                <a:solidFill>
                  <a:srgbClr val="008000"/>
                </a:solidFill>
                <a:latin typeface="DejaVu Sans Mono"/>
                <a:cs typeface="DejaVu Sans Mono"/>
                <a:sym typeface="+mn-ea"/>
              </a:rPr>
              <a:t>import</a:t>
            </a:r>
            <a:r>
              <a:rPr sz="2800" spc="-215" dirty="0">
                <a:solidFill>
                  <a:srgbClr val="008000"/>
                </a:solidFill>
                <a:latin typeface="DejaVu Sans Mono"/>
                <a:cs typeface="DejaVu Sans Mono"/>
                <a:sym typeface="+mn-ea"/>
              </a:rPr>
              <a:t> </a:t>
            </a:r>
            <a:r>
              <a:rPr sz="2800" spc="-3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time</a:t>
            </a:r>
            <a:endParaRPr sz="2800" dirty="0">
              <a:latin typeface="DejaVu Sans Mono"/>
              <a:cs typeface="DejaVu Sans Mono"/>
            </a:endParaRPr>
          </a:p>
          <a:p>
            <a:pPr marL="127000">
              <a:lnSpc>
                <a:spcPct val="100000"/>
              </a:lnSpc>
              <a:spcBef>
                <a:spcPts val="1920"/>
              </a:spcBef>
            </a:pPr>
            <a:r>
              <a:rPr sz="2800" spc="-25" dirty="0">
                <a:latin typeface="DejaVu Sans Mono"/>
                <a:cs typeface="DejaVu Sans Mono"/>
                <a:sym typeface="+mn-ea"/>
              </a:rPr>
              <a:t>In </a:t>
            </a:r>
            <a:r>
              <a:rPr sz="2800" spc="-35" dirty="0">
                <a:latin typeface="DejaVu Sans Mono"/>
                <a:cs typeface="DejaVu Sans Mono"/>
                <a:sym typeface="+mn-ea"/>
              </a:rPr>
              <a:t>[2]:</a:t>
            </a:r>
            <a:r>
              <a:rPr sz="2800" spc="-160" dirty="0">
                <a:latin typeface="DejaVu Sans Mono"/>
                <a:cs typeface="DejaVu Sans Mono"/>
                <a:sym typeface="+mn-ea"/>
              </a:rPr>
              <a:t> </a:t>
            </a:r>
            <a:r>
              <a:rPr sz="2800" spc="-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time.sleep(</a:t>
            </a:r>
            <a:r>
              <a:rPr sz="2800" spc="-45" dirty="0">
                <a:solidFill>
                  <a:srgbClr val="2A9A0B"/>
                </a:solidFill>
                <a:latin typeface="DejaVu Sans Mono"/>
                <a:cs typeface="DejaVu Sans Mono"/>
                <a:sym typeface="+mn-ea"/>
              </a:rPr>
              <a:t>0.5</a:t>
            </a:r>
            <a:r>
              <a:rPr sz="2800" spc="-45" dirty="0">
                <a:solidFill>
                  <a:srgbClr val="444444"/>
                </a:solidFill>
                <a:latin typeface="DejaVu Sans Mono"/>
                <a:cs typeface="DejaVu Sans Mono"/>
                <a:sym typeface="+mn-ea"/>
              </a:rPr>
              <a:t>)</a:t>
            </a:r>
            <a:endParaRPr lang="en-US" sz="2800" spc="-35" dirty="0">
              <a:solidFill>
                <a:srgbClr val="FF0000"/>
              </a:solidFill>
              <a:latin typeface="DejaVu Sans Mono"/>
              <a:cs typeface="DejaVu Sans Mono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2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sz="4000" dirty="0">
                <a:latin typeface="DejaVu Sans"/>
                <a:cs typeface="DejaVu Sans"/>
              </a:rPr>
              <a:t>创造个性化</a:t>
            </a:r>
            <a:endParaRPr lang="zh-CN" sz="400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为什么要个性化？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127000">
              <a:lnSpc>
                <a:spcPct val="100000"/>
              </a:lnSpc>
              <a:spcBef>
                <a:spcPts val="900"/>
              </a:spcBef>
            </a:pPr>
            <a:r>
              <a:rPr lang="en-US" sz="2800" spc="-35" dirty="0">
                <a:solidFill>
                  <a:schemeClr val="tx1"/>
                </a:solidFill>
                <a:latin typeface="DejaVu Sans Mono"/>
                <a:cs typeface="DejaVu Sans Mono"/>
                <a:sym typeface="+mn-ea"/>
              </a:rPr>
              <a:t>命令行应用程序和聊天机器人之间</a:t>
            </a:r>
            <a:r>
              <a:rPr lang="zh-CN" altLang="en-US" sz="2800" spc="-35" dirty="0">
                <a:solidFill>
                  <a:schemeClr val="tx1"/>
                </a:solidFill>
                <a:latin typeface="DejaVu Sans Mono"/>
                <a:cs typeface="DejaVu Sans Mono"/>
                <a:sym typeface="+mn-ea"/>
              </a:rPr>
              <a:t>存在</a:t>
            </a:r>
            <a:r>
              <a:rPr lang="en-US" sz="2800" spc="-35" dirty="0">
                <a:solidFill>
                  <a:schemeClr val="tx1"/>
                </a:solidFill>
                <a:latin typeface="DejaVu Sans Mono"/>
                <a:cs typeface="DejaVu Sans Mono"/>
                <a:sym typeface="+mn-ea"/>
              </a:rPr>
              <a:t>区别</a:t>
            </a:r>
          </a:p>
          <a:p>
            <a:pPr marL="127000">
              <a:lnSpc>
                <a:spcPct val="100000"/>
              </a:lnSpc>
              <a:spcBef>
                <a:spcPts val="900"/>
              </a:spcBef>
            </a:pPr>
            <a:r>
              <a:rPr lang="zh-CN" altLang="en-US" sz="2800" spc="-35" dirty="0">
                <a:solidFill>
                  <a:schemeClr val="tx1"/>
                </a:solidFill>
                <a:latin typeface="DejaVu Sans Mono"/>
                <a:cs typeface="DejaVu Sans Mono"/>
                <a:sym typeface="+mn-ea"/>
              </a:rPr>
              <a:t>个性化</a:t>
            </a:r>
            <a:r>
              <a:rPr lang="en-US" sz="2800" spc="-35" dirty="0">
                <a:solidFill>
                  <a:schemeClr val="tx1"/>
                </a:solidFill>
                <a:latin typeface="DejaVu Sans Mono"/>
                <a:cs typeface="DejaVu Sans Mono"/>
                <a:sym typeface="+mn-ea"/>
              </a:rPr>
              <a:t>使聊天机器人和语音助理更易于访问和使用有趣</a:t>
            </a:r>
          </a:p>
          <a:p>
            <a:pPr marL="127000">
              <a:lnSpc>
                <a:spcPct val="100000"/>
              </a:lnSpc>
              <a:spcBef>
                <a:spcPts val="900"/>
              </a:spcBef>
            </a:pPr>
            <a:r>
              <a:rPr lang="en-US" sz="2800" spc="-35" dirty="0">
                <a:solidFill>
                  <a:schemeClr val="tx1"/>
                </a:solidFill>
                <a:latin typeface="DejaVu Sans Mono"/>
                <a:cs typeface="DejaVu Sans Mono"/>
                <a:sym typeface="+mn-ea"/>
              </a:rPr>
              <a:t>用户会期待它！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对话</a:t>
            </a:r>
            <a:endParaRPr lang="zh-CN" altLang="en-US" sz="3600" dirty="0">
              <a:sym typeface="+mn-ea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495104"/>
              </p:ext>
            </p:extLst>
          </p:nvPr>
        </p:nvGraphicFramePr>
        <p:xfrm>
          <a:off x="822960" y="1825625"/>
          <a:ext cx="10530840" cy="294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2495">
                <a:tc>
                  <a:txBody>
                    <a:bodyPr/>
                    <a:lstStyle/>
                    <a:p>
                      <a:pPr marL="66675">
                        <a:lnSpc>
                          <a:spcPts val="2105"/>
                        </a:lnSpc>
                      </a:pPr>
                      <a:r>
                        <a:rPr lang="en-US" altLang="zh-CN"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I</a:t>
                      </a:r>
                      <a:r>
                        <a:rPr lang="en-US"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n</a:t>
                      </a:r>
                      <a:r>
                        <a:rPr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 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[</a:t>
                      </a:r>
                      <a:r>
                        <a:rPr lang="en-US" sz="2000" spc="-40" dirty="0">
                          <a:solidFill>
                            <a:srgbClr val="2A9A0B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1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]:</a:t>
                      </a:r>
                      <a:r>
                        <a:rPr lang="en-US"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000" spc="-15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{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626110" marR="23495">
                        <a:lnSpc>
                          <a:spcPts val="2200"/>
                        </a:lnSpc>
                        <a:spcBef>
                          <a:spcPts val="100"/>
                        </a:spcBef>
                      </a:pP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你从哪里来？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 </a:t>
                      </a:r>
                      <a:r>
                        <a:rPr sz="2000" spc="-3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3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我来自中国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, </a:t>
                      </a:r>
                    </a:p>
                    <a:p>
                      <a:pPr marL="626110" marR="23495">
                        <a:lnSpc>
                          <a:spcPts val="2200"/>
                        </a:lnSpc>
                        <a:spcBef>
                          <a:spcPts val="100"/>
                        </a:spcBef>
                      </a:pP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你感觉如何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?"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: 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我觉得不舒服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!"</a:t>
                      </a: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66675">
                        <a:lnSpc>
                          <a:spcPts val="2140"/>
                        </a:lnSpc>
                      </a:pPr>
                      <a:r>
                        <a:rPr sz="200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}</a:t>
                      </a:r>
                    </a:p>
                  </a:txBody>
                  <a:tcPr marL="0" marR="0" marT="0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225">
                <a:tc>
                  <a:txBody>
                    <a:bodyPr/>
                    <a:lstStyle/>
                    <a:p>
                      <a:pPr marL="66675">
                        <a:lnSpc>
                          <a:spcPts val="2240"/>
                        </a:lnSpc>
                        <a:spcBef>
                          <a:spcPts val="855"/>
                        </a:spcBef>
                      </a:pPr>
                      <a:r>
                        <a:rPr lang="en-US" altLang="zh-CN"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I</a:t>
                      </a:r>
                      <a:r>
                        <a:rPr lang="en-US"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n</a:t>
                      </a:r>
                      <a:r>
                        <a:rPr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 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[</a:t>
                      </a:r>
                      <a:r>
                        <a:rPr lang="en-US" sz="2000" spc="-40" dirty="0">
                          <a:solidFill>
                            <a:srgbClr val="2A9A0B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2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]:</a:t>
                      </a:r>
                      <a:r>
                        <a:rPr sz="2000" spc="-3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def</a:t>
                      </a:r>
                      <a:r>
                        <a:rPr sz="2000" spc="-9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870000"/>
                          </a:solidFill>
                          <a:latin typeface="DejaVu Sans Mono"/>
                          <a:cs typeface="DejaVu Sans Mono"/>
                        </a:rPr>
                        <a:t>respond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(message):</a:t>
                      </a:r>
                      <a:endParaRPr sz="2000" dirty="0">
                        <a:latin typeface="DejaVu Sans Mono"/>
                        <a:cs typeface="DejaVu Sans Mono"/>
                      </a:endParaRPr>
                    </a:p>
                    <a:p>
                      <a:pPr marL="1184910" marR="1839595" indent="-558800">
                        <a:lnSpc>
                          <a:spcPts val="2200"/>
                        </a:lnSpc>
                        <a:spcBef>
                          <a:spcPts val="100"/>
                        </a:spcBef>
                      </a:pPr>
                      <a:r>
                        <a:rPr sz="2000" spc="-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if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message </a:t>
                      </a:r>
                      <a:r>
                        <a:rPr sz="2000" spc="-2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in 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responses:  </a:t>
                      </a:r>
                      <a:endParaRPr lang="en-US" sz="2000" spc="-45" dirty="0">
                        <a:solidFill>
                          <a:srgbClr val="444444"/>
                        </a:solidFill>
                        <a:latin typeface="DejaVu Sans Mono"/>
                        <a:cs typeface="DejaVu Sans Mono"/>
                      </a:endParaRPr>
                    </a:p>
                    <a:p>
                      <a:pPr marL="1184910" marR="1839595" indent="-558800">
                        <a:lnSpc>
                          <a:spcPts val="2200"/>
                        </a:lnSpc>
                        <a:spcBef>
                          <a:spcPts val="100"/>
                        </a:spcBef>
                      </a:pPr>
                      <a:r>
                        <a:rPr lang="en-US" altLang="en-US" sz="2000" spc="-4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       </a:t>
                      </a:r>
                      <a:r>
                        <a:rPr sz="2000" spc="-4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return</a:t>
                      </a:r>
                      <a:r>
                        <a:rPr sz="2000" spc="-130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responses[message]</a:t>
                      </a:r>
                    </a:p>
                  </a:txBody>
                  <a:tcPr marL="0" marR="0" marT="108585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marL="66675">
                        <a:lnSpc>
                          <a:spcPts val="2250"/>
                        </a:lnSpc>
                        <a:spcBef>
                          <a:spcPts val="805"/>
                        </a:spcBef>
                      </a:pPr>
                      <a:r>
                        <a:rPr lang="en-US" altLang="zh-CN"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I</a:t>
                      </a:r>
                      <a:r>
                        <a:rPr lang="en-US"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n</a:t>
                      </a:r>
                      <a:r>
                        <a:rPr sz="2000" spc="-45" dirty="0" smtClean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  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[</a:t>
                      </a:r>
                      <a:r>
                        <a:rPr lang="en-US" sz="2000" spc="-40" dirty="0">
                          <a:solidFill>
                            <a:srgbClr val="2A9A0B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3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  <a:sym typeface="+mn-ea"/>
                        </a:rPr>
                        <a:t>]:</a:t>
                      </a:r>
                      <a:r>
                        <a:rPr sz="2000" spc="-45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respond(</a:t>
                      </a:r>
                      <a:r>
                        <a:rPr sz="2000" spc="-4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"</a:t>
                      </a:r>
                      <a:r>
                        <a:rPr lang="zh-CN" sz="2000" spc="-45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你从哪里来</a:t>
                      </a:r>
                      <a:r>
                        <a:rPr sz="2000" spc="-40" dirty="0">
                          <a:solidFill>
                            <a:srgbClr val="FF2A1A"/>
                          </a:solidFill>
                          <a:latin typeface="DejaVu Sans Mono"/>
                          <a:cs typeface="DejaVu Sans Mono"/>
                        </a:rPr>
                        <a:t>?"</a:t>
                      </a:r>
                      <a:r>
                        <a:rPr sz="2000" spc="-40" dirty="0">
                          <a:solidFill>
                            <a:srgbClr val="444444"/>
                          </a:solidFill>
                          <a:latin typeface="DejaVu Sans Mono"/>
                          <a:cs typeface="DejaVu Sans Mono"/>
                        </a:rPr>
                        <a:t>)</a:t>
                      </a:r>
                    </a:p>
                  </a:txBody>
                  <a:tcPr marL="0" marR="0" marT="102235" marB="0">
                    <a:solidFill>
                      <a:srgbClr val="E9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8"/>
          <p:cNvSpPr txBox="1"/>
          <p:nvPr/>
        </p:nvSpPr>
        <p:spPr>
          <a:xfrm>
            <a:off x="822960" y="4951095"/>
            <a:ext cx="10514965" cy="32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44444"/>
                </a:solidFill>
                <a:latin typeface="DejaVu Sans Mono"/>
                <a:cs typeface="DejaVu Sans Mono"/>
              </a:rPr>
              <a:t>Out  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[</a:t>
            </a:r>
            <a:r>
              <a:rPr sz="2000" spc="-40" dirty="0">
                <a:solidFill>
                  <a:srgbClr val="2A9A0B"/>
                </a:solidFill>
                <a:latin typeface="DejaVu Sans Mono"/>
                <a:cs typeface="DejaVu Sans Mono"/>
              </a:rPr>
              <a:t>3</a:t>
            </a:r>
            <a:r>
              <a:rPr sz="2000" spc="-40" dirty="0">
                <a:solidFill>
                  <a:srgbClr val="444444"/>
                </a:solidFill>
                <a:latin typeface="DejaVu Sans Mono"/>
                <a:cs typeface="DejaVu Sans Mono"/>
              </a:rPr>
              <a:t>]: </a:t>
            </a:r>
            <a:r>
              <a:rPr sz="2000" spc="-30" dirty="0">
                <a:solidFill>
                  <a:srgbClr val="FF2A1A"/>
                </a:solidFill>
                <a:latin typeface="DejaVu Sans Mono"/>
                <a:cs typeface="DejaVu Sans Mono"/>
              </a:rPr>
              <a:t>'</a:t>
            </a:r>
            <a:r>
              <a:rPr lang="zh-CN" sz="2000" spc="-30" dirty="0">
                <a:solidFill>
                  <a:srgbClr val="FF2A1A"/>
                </a:solidFill>
                <a:latin typeface="DejaVu Sans Mono"/>
                <a:cs typeface="DejaVu Sans Mono"/>
                <a:sym typeface="+mn-ea"/>
              </a:rPr>
              <a:t>我来自中国</a:t>
            </a:r>
            <a:r>
              <a:rPr sz="2000" spc="-40" dirty="0">
                <a:solidFill>
                  <a:srgbClr val="FF2A1A"/>
                </a:solidFill>
                <a:latin typeface="DejaVu Sans Mono"/>
                <a:cs typeface="DejaVu Sans Mono"/>
              </a:rPr>
              <a:t>'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4"/>
  <p:tag name="KSO_WM_TEMPLATE_CATEGORY" val="custom"/>
  <p:tag name="KSO_WM_TEMPLATE_INDEX" val="20184567"/>
  <p:tag name="KSO_WM_SLIDE_ID" val="custom20184567_6"/>
  <p:tag name="KSO_WM_SLIDE_INDEX" val="6"/>
  <p:tag name="KSO_WM_TEMPLATE_SUBCATEGORY" val="combine"/>
  <p:tag name="KSO_WM_SLIDE_SUBTYPE" val="picT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7_6*a*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209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4567_6*f*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9F4F6"/>
        </a:solidFill>
      </a:spPr>
      <a:bodyPr wrap="square" lIns="0" tIns="0" rIns="0" bIns="0" rtlCol="0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9188</TotalTime>
  <Words>818</Words>
  <Application>Microsoft Office PowerPoint</Application>
  <PresentationFormat>宽屏</PresentationFormat>
  <Paragraphs>207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DejaVu Sans Mono</vt:lpstr>
      <vt:lpstr>宋体</vt:lpstr>
      <vt:lpstr>Microsoft YaHei</vt:lpstr>
      <vt:lpstr>Microsoft YaHei</vt:lpstr>
      <vt:lpstr>Arial</vt:lpstr>
      <vt:lpstr>Calibri</vt:lpstr>
      <vt:lpstr>DejaVu Sans</vt:lpstr>
      <vt:lpstr>Times New Roman</vt:lpstr>
      <vt:lpstr>1_Office 主题</vt:lpstr>
      <vt:lpstr> 会话软件的简介</vt:lpstr>
      <vt:lpstr>简介</vt:lpstr>
      <vt:lpstr>核心内容</vt:lpstr>
      <vt:lpstr>回音机器人I</vt:lpstr>
      <vt:lpstr>回音机器人II</vt:lpstr>
      <vt:lpstr>回音机器人III</vt:lpstr>
      <vt:lpstr>创造个性化</vt:lpstr>
      <vt:lpstr>为什么要个性化？</vt:lpstr>
      <vt:lpstr>对话</vt:lpstr>
      <vt:lpstr>涉及变量</vt:lpstr>
      <vt:lpstr>选择性回答</vt:lpstr>
      <vt:lpstr>提问问题</vt:lpstr>
      <vt:lpstr>使用正则表达式处理文本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Zhang Chenyu</cp:lastModifiedBy>
  <cp:revision>39</cp:revision>
  <dcterms:created xsi:type="dcterms:W3CDTF">2018-07-12T06:21:00Z</dcterms:created>
  <dcterms:modified xsi:type="dcterms:W3CDTF">2019-06-10T03:01:57Z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