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0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1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2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3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4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5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6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9" r:id="rId2"/>
    <p:sldId id="260" r:id="rId3"/>
    <p:sldId id="261" r:id="rId4"/>
    <p:sldId id="262" r:id="rId5"/>
    <p:sldId id="268" r:id="rId6"/>
    <p:sldId id="269" r:id="rId7"/>
    <p:sldId id="272" r:id="rId8"/>
    <p:sldId id="277" r:id="rId9"/>
    <p:sldId id="279" r:id="rId10"/>
    <p:sldId id="280" r:id="rId11"/>
    <p:sldId id="281" r:id="rId12"/>
    <p:sldId id="282" r:id="rId13"/>
    <p:sldId id="284" r:id="rId14"/>
    <p:sldId id="285" r:id="rId15"/>
    <p:sldId id="286" r:id="rId16"/>
    <p:sldId id="287" r:id="rId17"/>
    <p:sldId id="289" r:id="rId18"/>
    <p:sldId id="266" r:id="rId19"/>
    <p:sldId id="267" r:id="rId20"/>
    <p:sldId id="290" r:id="rId21"/>
    <p:sldId id="291" r:id="rId22"/>
    <p:sldId id="292" r:id="rId23"/>
    <p:sldId id="294" r:id="rId24"/>
    <p:sldId id="293" r:id="rId25"/>
    <p:sldId id="295" r:id="rId26"/>
    <p:sldId id="296" r:id="rId27"/>
    <p:sldId id="298" r:id="rId28"/>
    <p:sldId id="297" r:id="rId29"/>
    <p:sldId id="299" r:id="rId30"/>
    <p:sldId id="306" r:id="rId31"/>
    <p:sldId id="307" r:id="rId32"/>
    <p:sldId id="308" r:id="rId33"/>
    <p:sldId id="309" r:id="rId34"/>
    <p:sldId id="311" r:id="rId35"/>
    <p:sldId id="312" r:id="rId3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tags" Target="../tags/tag8.xml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3078638"/>
            <a:ext cx="9144000" cy="886397"/>
          </a:xfrm>
        </p:spPr>
        <p:txBody>
          <a:bodyPr tIns="0" bIns="0"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4015102"/>
            <a:ext cx="9144000" cy="965389"/>
          </a:xfrm>
        </p:spPr>
        <p:txBody>
          <a:bodyPr t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3500094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7856310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8254" y="2320925"/>
            <a:ext cx="6039836" cy="798023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8254" y="3246477"/>
            <a:ext cx="6039837" cy="609604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"/>
            </p:custDataLst>
          </p:nvPr>
        </p:nvCxnSpPr>
        <p:spPr>
          <a:xfrm>
            <a:off x="345975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797733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945827"/>
            <a:ext cx="9144000" cy="1597212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524000" y="3595333"/>
            <a:ext cx="9144000" cy="123712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2018/11/20</a:t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56000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2018/11/20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tags" Target="../tags/tag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  <a:t>2018/11/20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1.xml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9.xml"/><Relationship Id="rId1" Type="http://schemas.openxmlformats.org/officeDocument/2006/relationships/tags" Target="../tags/tag41.xml"/><Relationship Id="rId2" Type="http://schemas.openxmlformats.org/officeDocument/2006/relationships/tags" Target="../tags/tag4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0.xml"/><Relationship Id="rId1" Type="http://schemas.openxmlformats.org/officeDocument/2006/relationships/tags" Target="../tags/tag44.xml"/><Relationship Id="rId2" Type="http://schemas.openxmlformats.org/officeDocument/2006/relationships/tags" Target="../tags/tag4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1.xml"/><Relationship Id="rId1" Type="http://schemas.openxmlformats.org/officeDocument/2006/relationships/tags" Target="../tags/tag47.xml"/><Relationship Id="rId2" Type="http://schemas.openxmlformats.org/officeDocument/2006/relationships/tags" Target="../tags/tag4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1" Type="http://schemas.openxmlformats.org/officeDocument/2006/relationships/tags" Target="../tags/tag50.xml"/><Relationship Id="rId2" Type="http://schemas.openxmlformats.org/officeDocument/2006/relationships/tags" Target="../tags/tag5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53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54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13.xml"/><Relationship Id="rId1" Type="http://schemas.openxmlformats.org/officeDocument/2006/relationships/tags" Target="../tags/tag55.xml"/><Relationship Id="rId2" Type="http://schemas.openxmlformats.org/officeDocument/2006/relationships/tags" Target="../tags/tag5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5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6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14.xml"/><Relationship Id="rId6" Type="http://schemas.openxmlformats.org/officeDocument/2006/relationships/image" Target="../media/image4.jpeg"/><Relationship Id="rId7" Type="http://schemas.openxmlformats.org/officeDocument/2006/relationships/hyperlink" Target="https://sites.google.com/site/partofspeechhelp/home/nn_nnp" TargetMode="External"/><Relationship Id="rId1" Type="http://schemas.openxmlformats.org/officeDocument/2006/relationships/tags" Target="../tags/tag61.xml"/><Relationship Id="rId2" Type="http://schemas.openxmlformats.org/officeDocument/2006/relationships/tags" Target="../tags/tag6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15.xml"/><Relationship Id="rId1" Type="http://schemas.openxmlformats.org/officeDocument/2006/relationships/tags" Target="../tags/tag65.xml"/><Relationship Id="rId2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6.xml"/><Relationship Id="rId1" Type="http://schemas.openxmlformats.org/officeDocument/2006/relationships/tags" Target="../tags/tag68.xml"/><Relationship Id="rId2" Type="http://schemas.openxmlformats.org/officeDocument/2006/relationships/tags" Target="../tags/tag6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71.x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72.x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73.x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74.x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7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.xml"/><Relationship Id="rId6" Type="http://schemas.openxmlformats.org/officeDocument/2006/relationships/image" Target="../media/image1.png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.xml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7.xml"/><Relationship Id="rId1" Type="http://schemas.openxmlformats.org/officeDocument/2006/relationships/tags" Target="../tags/tag28.xml"/><Relationship Id="rId2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8.xml"/><Relationship Id="rId1" Type="http://schemas.openxmlformats.org/officeDocument/2006/relationships/tags" Target="../tags/tag31.xml"/><Relationship Id="rId2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4" y="1473200"/>
            <a:ext cx="11321415" cy="1703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solidFill>
                  <a:schemeClr val="accent1"/>
                </a:solidFill>
                <a:sym typeface="+mn-lt"/>
              </a:rPr>
              <a:t>理解意图和实体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93393" y="3426000"/>
            <a:ext cx="11321415" cy="106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sz="1800" spc="-55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BUILDING </a:t>
            </a:r>
            <a:r>
              <a:rPr sz="1800" spc="-50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CHATBOTS </a:t>
            </a:r>
            <a:r>
              <a:rPr sz="1800" spc="-40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IN</a:t>
            </a:r>
            <a:r>
              <a:rPr sz="1800" spc="110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 </a:t>
            </a:r>
            <a:r>
              <a:rPr sz="1800" spc="-50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PYTHON</a:t>
            </a:r>
            <a:endParaRPr lang="zh-CN" altLang="en-US" sz="1800" dirty="0">
              <a:sym typeface="+mn-lt"/>
            </a:endParaRPr>
          </a:p>
          <a:p>
            <a:endParaRPr lang="zh-CN" altLang="en-US" sz="1800" dirty="0">
              <a:latin typeface="+mn-lt"/>
              <a:ea typeface="+mn-ea"/>
              <a:sym typeface="+mn-lt"/>
            </a:endParaRPr>
          </a:p>
        </p:txBody>
      </p:sp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>
          <a:xfrm>
            <a:off x="493395" y="3293110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向量表示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925195" y="2427605"/>
            <a:ext cx="9156700" cy="2400300"/>
            <a:chOff x="300" y="4960"/>
            <a:chExt cx="14420" cy="3780"/>
          </a:xfrm>
        </p:grpSpPr>
        <p:sp>
          <p:nvSpPr>
            <p:cNvPr id="16" name="object 18"/>
            <p:cNvSpPr/>
            <p:nvPr/>
          </p:nvSpPr>
          <p:spPr>
            <a:xfrm>
              <a:off x="300" y="4960"/>
              <a:ext cx="3980" cy="940"/>
            </a:xfrm>
            <a:custGeom>
              <a:avLst/>
              <a:gdLst/>
              <a:ahLst/>
              <a:cxnLst/>
              <a:rect l="l" t="t" r="r" b="b"/>
              <a:pathLst>
                <a:path w="2527300" h="596900">
                  <a:moveTo>
                    <a:pt x="0" y="0"/>
                  </a:moveTo>
                  <a:lnTo>
                    <a:pt x="2527300" y="0"/>
                  </a:lnTo>
                  <a:lnTo>
                    <a:pt x="2527300" y="596900"/>
                  </a:lnTo>
                  <a:lnTo>
                    <a:pt x="0" y="596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7E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19"/>
            <p:cNvSpPr/>
            <p:nvPr/>
          </p:nvSpPr>
          <p:spPr>
            <a:xfrm>
              <a:off x="4280" y="4960"/>
              <a:ext cx="4740" cy="940"/>
            </a:xfrm>
            <a:custGeom>
              <a:avLst/>
              <a:gdLst/>
              <a:ahLst/>
              <a:cxnLst/>
              <a:rect l="l" t="t" r="r" b="b"/>
              <a:pathLst>
                <a:path w="3009900" h="596900">
                  <a:moveTo>
                    <a:pt x="0" y="0"/>
                  </a:moveTo>
                  <a:lnTo>
                    <a:pt x="3009900" y="0"/>
                  </a:lnTo>
                  <a:lnTo>
                    <a:pt x="3009900" y="596900"/>
                  </a:lnTo>
                  <a:lnTo>
                    <a:pt x="0" y="596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7E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" name="object 20"/>
            <p:cNvSpPr/>
            <p:nvPr/>
          </p:nvSpPr>
          <p:spPr>
            <a:xfrm>
              <a:off x="9020" y="4960"/>
              <a:ext cx="5680" cy="940"/>
            </a:xfrm>
            <a:custGeom>
              <a:avLst/>
              <a:gdLst/>
              <a:ahLst/>
              <a:cxnLst/>
              <a:rect l="l" t="t" r="r" b="b"/>
              <a:pathLst>
                <a:path w="3606800" h="596900">
                  <a:moveTo>
                    <a:pt x="0" y="0"/>
                  </a:moveTo>
                  <a:lnTo>
                    <a:pt x="3606800" y="0"/>
                  </a:lnTo>
                  <a:lnTo>
                    <a:pt x="3606800" y="596900"/>
                  </a:lnTo>
                  <a:lnTo>
                    <a:pt x="0" y="596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7E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" name="object 21"/>
            <p:cNvSpPr/>
            <p:nvPr/>
          </p:nvSpPr>
          <p:spPr>
            <a:xfrm>
              <a:off x="9020" y="5910"/>
              <a:ext cx="5700" cy="0"/>
            </a:xfrm>
            <a:custGeom>
              <a:avLst/>
              <a:gdLst/>
              <a:ahLst/>
              <a:cxnLst/>
              <a:rect l="l" t="t" r="r" b="b"/>
              <a:pathLst>
                <a:path w="3619500">
                  <a:moveTo>
                    <a:pt x="0" y="0"/>
                  </a:moveTo>
                  <a:lnTo>
                    <a:pt x="36195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" name="object 22"/>
            <p:cNvSpPr/>
            <p:nvPr/>
          </p:nvSpPr>
          <p:spPr>
            <a:xfrm>
              <a:off x="9020" y="8730"/>
              <a:ext cx="5700" cy="0"/>
            </a:xfrm>
            <a:custGeom>
              <a:avLst/>
              <a:gdLst/>
              <a:ahLst/>
              <a:cxnLst/>
              <a:rect l="l" t="t" r="r" b="b"/>
              <a:pathLst>
                <a:path w="3619500">
                  <a:moveTo>
                    <a:pt x="0" y="0"/>
                  </a:moveTo>
                  <a:lnTo>
                    <a:pt x="36195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" name="object 23"/>
            <p:cNvSpPr/>
            <p:nvPr/>
          </p:nvSpPr>
          <p:spPr>
            <a:xfrm>
              <a:off x="4280" y="8730"/>
              <a:ext cx="4760" cy="0"/>
            </a:xfrm>
            <a:custGeom>
              <a:avLst/>
              <a:gdLst/>
              <a:ahLst/>
              <a:cxnLst/>
              <a:rect l="l" t="t" r="r" b="b"/>
              <a:pathLst>
                <a:path w="3022600">
                  <a:moveTo>
                    <a:pt x="0" y="0"/>
                  </a:moveTo>
                  <a:lnTo>
                    <a:pt x="30226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" name="object 24"/>
            <p:cNvSpPr/>
            <p:nvPr/>
          </p:nvSpPr>
          <p:spPr>
            <a:xfrm>
              <a:off x="300" y="8730"/>
              <a:ext cx="4000" cy="0"/>
            </a:xfrm>
            <a:custGeom>
              <a:avLst/>
              <a:gdLst/>
              <a:ahLst/>
              <a:cxnLst/>
              <a:rect l="l" t="t" r="r" b="b"/>
              <a:pathLst>
                <a:path w="2540000">
                  <a:moveTo>
                    <a:pt x="0" y="0"/>
                  </a:moveTo>
                  <a:lnTo>
                    <a:pt x="25400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5" name="object 25"/>
            <p:cNvSpPr/>
            <p:nvPr/>
          </p:nvSpPr>
          <p:spPr>
            <a:xfrm>
              <a:off x="9020" y="7790"/>
              <a:ext cx="5700" cy="0"/>
            </a:xfrm>
            <a:custGeom>
              <a:avLst/>
              <a:gdLst/>
              <a:ahLst/>
              <a:cxnLst/>
              <a:rect l="l" t="t" r="r" b="b"/>
              <a:pathLst>
                <a:path w="3619500">
                  <a:moveTo>
                    <a:pt x="0" y="0"/>
                  </a:moveTo>
                  <a:lnTo>
                    <a:pt x="36195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6" name="object 26"/>
            <p:cNvSpPr/>
            <p:nvPr/>
          </p:nvSpPr>
          <p:spPr>
            <a:xfrm>
              <a:off x="9030" y="778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7" name="object 27"/>
            <p:cNvSpPr/>
            <p:nvPr/>
          </p:nvSpPr>
          <p:spPr>
            <a:xfrm>
              <a:off x="14710" y="778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8" name="object 28"/>
            <p:cNvSpPr/>
            <p:nvPr/>
          </p:nvSpPr>
          <p:spPr>
            <a:xfrm>
              <a:off x="4280" y="7790"/>
              <a:ext cx="4760" cy="0"/>
            </a:xfrm>
            <a:custGeom>
              <a:avLst/>
              <a:gdLst/>
              <a:ahLst/>
              <a:cxnLst/>
              <a:rect l="l" t="t" r="r" b="b"/>
              <a:pathLst>
                <a:path w="3022600">
                  <a:moveTo>
                    <a:pt x="0" y="0"/>
                  </a:moveTo>
                  <a:lnTo>
                    <a:pt x="30226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9" name="object 29"/>
            <p:cNvSpPr/>
            <p:nvPr/>
          </p:nvSpPr>
          <p:spPr>
            <a:xfrm>
              <a:off x="4290" y="778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0" name="object 30"/>
            <p:cNvSpPr/>
            <p:nvPr/>
          </p:nvSpPr>
          <p:spPr>
            <a:xfrm>
              <a:off x="9030" y="778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" name="object 31"/>
            <p:cNvSpPr/>
            <p:nvPr/>
          </p:nvSpPr>
          <p:spPr>
            <a:xfrm>
              <a:off x="300" y="7790"/>
              <a:ext cx="4000" cy="0"/>
            </a:xfrm>
            <a:custGeom>
              <a:avLst/>
              <a:gdLst/>
              <a:ahLst/>
              <a:cxnLst/>
              <a:rect l="l" t="t" r="r" b="b"/>
              <a:pathLst>
                <a:path w="2540000">
                  <a:moveTo>
                    <a:pt x="0" y="0"/>
                  </a:moveTo>
                  <a:lnTo>
                    <a:pt x="25400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" name="object 32"/>
            <p:cNvSpPr/>
            <p:nvPr/>
          </p:nvSpPr>
          <p:spPr>
            <a:xfrm>
              <a:off x="310" y="778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" name="object 33"/>
            <p:cNvSpPr/>
            <p:nvPr/>
          </p:nvSpPr>
          <p:spPr>
            <a:xfrm>
              <a:off x="4290" y="778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" name="object 34"/>
            <p:cNvSpPr/>
            <p:nvPr/>
          </p:nvSpPr>
          <p:spPr>
            <a:xfrm>
              <a:off x="9020" y="7790"/>
              <a:ext cx="5700" cy="0"/>
            </a:xfrm>
            <a:custGeom>
              <a:avLst/>
              <a:gdLst/>
              <a:ahLst/>
              <a:cxnLst/>
              <a:rect l="l" t="t" r="r" b="b"/>
              <a:pathLst>
                <a:path w="3619500">
                  <a:moveTo>
                    <a:pt x="0" y="0"/>
                  </a:moveTo>
                  <a:lnTo>
                    <a:pt x="36195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" name="object 35"/>
            <p:cNvSpPr/>
            <p:nvPr/>
          </p:nvSpPr>
          <p:spPr>
            <a:xfrm>
              <a:off x="9020" y="6850"/>
              <a:ext cx="5700" cy="0"/>
            </a:xfrm>
            <a:custGeom>
              <a:avLst/>
              <a:gdLst/>
              <a:ahLst/>
              <a:cxnLst/>
              <a:rect l="l" t="t" r="r" b="b"/>
              <a:pathLst>
                <a:path w="3619500">
                  <a:moveTo>
                    <a:pt x="0" y="0"/>
                  </a:moveTo>
                  <a:lnTo>
                    <a:pt x="36195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6" name="object 36"/>
            <p:cNvSpPr/>
            <p:nvPr/>
          </p:nvSpPr>
          <p:spPr>
            <a:xfrm>
              <a:off x="9030" y="684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7" name="object 37"/>
            <p:cNvSpPr/>
            <p:nvPr/>
          </p:nvSpPr>
          <p:spPr>
            <a:xfrm>
              <a:off x="14710" y="684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8" name="object 38"/>
            <p:cNvSpPr/>
            <p:nvPr/>
          </p:nvSpPr>
          <p:spPr>
            <a:xfrm>
              <a:off x="4280" y="6850"/>
              <a:ext cx="4760" cy="0"/>
            </a:xfrm>
            <a:custGeom>
              <a:avLst/>
              <a:gdLst/>
              <a:ahLst/>
              <a:cxnLst/>
              <a:rect l="l" t="t" r="r" b="b"/>
              <a:pathLst>
                <a:path w="3022600">
                  <a:moveTo>
                    <a:pt x="0" y="0"/>
                  </a:moveTo>
                  <a:lnTo>
                    <a:pt x="30226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9" name="object 39"/>
            <p:cNvSpPr/>
            <p:nvPr/>
          </p:nvSpPr>
          <p:spPr>
            <a:xfrm>
              <a:off x="4280" y="7790"/>
              <a:ext cx="4760" cy="0"/>
            </a:xfrm>
            <a:custGeom>
              <a:avLst/>
              <a:gdLst/>
              <a:ahLst/>
              <a:cxnLst/>
              <a:rect l="l" t="t" r="r" b="b"/>
              <a:pathLst>
                <a:path w="3022600">
                  <a:moveTo>
                    <a:pt x="0" y="0"/>
                  </a:moveTo>
                  <a:lnTo>
                    <a:pt x="30226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0" name="object 40"/>
            <p:cNvSpPr/>
            <p:nvPr/>
          </p:nvSpPr>
          <p:spPr>
            <a:xfrm>
              <a:off x="4290" y="684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1" name="object 41"/>
            <p:cNvSpPr/>
            <p:nvPr/>
          </p:nvSpPr>
          <p:spPr>
            <a:xfrm>
              <a:off x="9030" y="684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2" name="object 42"/>
            <p:cNvSpPr/>
            <p:nvPr/>
          </p:nvSpPr>
          <p:spPr>
            <a:xfrm>
              <a:off x="300" y="6850"/>
              <a:ext cx="4000" cy="0"/>
            </a:xfrm>
            <a:custGeom>
              <a:avLst/>
              <a:gdLst/>
              <a:ahLst/>
              <a:cxnLst/>
              <a:rect l="l" t="t" r="r" b="b"/>
              <a:pathLst>
                <a:path w="2540000">
                  <a:moveTo>
                    <a:pt x="0" y="0"/>
                  </a:moveTo>
                  <a:lnTo>
                    <a:pt x="25400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3" name="object 43"/>
            <p:cNvSpPr/>
            <p:nvPr/>
          </p:nvSpPr>
          <p:spPr>
            <a:xfrm>
              <a:off x="300" y="7790"/>
              <a:ext cx="4000" cy="0"/>
            </a:xfrm>
            <a:custGeom>
              <a:avLst/>
              <a:gdLst/>
              <a:ahLst/>
              <a:cxnLst/>
              <a:rect l="l" t="t" r="r" b="b"/>
              <a:pathLst>
                <a:path w="2540000">
                  <a:moveTo>
                    <a:pt x="0" y="0"/>
                  </a:moveTo>
                  <a:lnTo>
                    <a:pt x="25400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4" name="object 44"/>
            <p:cNvSpPr/>
            <p:nvPr/>
          </p:nvSpPr>
          <p:spPr>
            <a:xfrm>
              <a:off x="310" y="684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5" name="object 45"/>
            <p:cNvSpPr/>
            <p:nvPr/>
          </p:nvSpPr>
          <p:spPr>
            <a:xfrm>
              <a:off x="4290" y="684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6" name="object 46"/>
            <p:cNvSpPr/>
            <p:nvPr/>
          </p:nvSpPr>
          <p:spPr>
            <a:xfrm>
              <a:off x="9020" y="6850"/>
              <a:ext cx="5700" cy="0"/>
            </a:xfrm>
            <a:custGeom>
              <a:avLst/>
              <a:gdLst/>
              <a:ahLst/>
              <a:cxnLst/>
              <a:rect l="l" t="t" r="r" b="b"/>
              <a:pathLst>
                <a:path w="3619500">
                  <a:moveTo>
                    <a:pt x="0" y="0"/>
                  </a:moveTo>
                  <a:lnTo>
                    <a:pt x="36195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7" name="object 47"/>
            <p:cNvSpPr/>
            <p:nvPr/>
          </p:nvSpPr>
          <p:spPr>
            <a:xfrm>
              <a:off x="9030" y="590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8" name="object 48"/>
            <p:cNvSpPr/>
            <p:nvPr/>
          </p:nvSpPr>
          <p:spPr>
            <a:xfrm>
              <a:off x="14710" y="590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9" name="object 49"/>
            <p:cNvSpPr/>
            <p:nvPr/>
          </p:nvSpPr>
          <p:spPr>
            <a:xfrm>
              <a:off x="4280" y="5910"/>
              <a:ext cx="4760" cy="0"/>
            </a:xfrm>
            <a:custGeom>
              <a:avLst/>
              <a:gdLst/>
              <a:ahLst/>
              <a:cxnLst/>
              <a:rect l="l" t="t" r="r" b="b"/>
              <a:pathLst>
                <a:path w="3022600">
                  <a:moveTo>
                    <a:pt x="0" y="0"/>
                  </a:moveTo>
                  <a:lnTo>
                    <a:pt x="30226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0" name="object 50"/>
            <p:cNvSpPr/>
            <p:nvPr/>
          </p:nvSpPr>
          <p:spPr>
            <a:xfrm>
              <a:off x="4280" y="6850"/>
              <a:ext cx="4760" cy="0"/>
            </a:xfrm>
            <a:custGeom>
              <a:avLst/>
              <a:gdLst/>
              <a:ahLst/>
              <a:cxnLst/>
              <a:rect l="l" t="t" r="r" b="b"/>
              <a:pathLst>
                <a:path w="3022600">
                  <a:moveTo>
                    <a:pt x="0" y="0"/>
                  </a:moveTo>
                  <a:lnTo>
                    <a:pt x="30226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1" name="object 51"/>
            <p:cNvSpPr/>
            <p:nvPr/>
          </p:nvSpPr>
          <p:spPr>
            <a:xfrm>
              <a:off x="4290" y="590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2" name="object 52"/>
            <p:cNvSpPr/>
            <p:nvPr/>
          </p:nvSpPr>
          <p:spPr>
            <a:xfrm>
              <a:off x="9030" y="590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3" name="object 53"/>
            <p:cNvSpPr/>
            <p:nvPr/>
          </p:nvSpPr>
          <p:spPr>
            <a:xfrm>
              <a:off x="300" y="5910"/>
              <a:ext cx="4000" cy="0"/>
            </a:xfrm>
            <a:custGeom>
              <a:avLst/>
              <a:gdLst/>
              <a:ahLst/>
              <a:cxnLst/>
              <a:rect l="l" t="t" r="r" b="b"/>
              <a:pathLst>
                <a:path w="2540000">
                  <a:moveTo>
                    <a:pt x="0" y="0"/>
                  </a:moveTo>
                  <a:lnTo>
                    <a:pt x="25400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4" name="object 54"/>
            <p:cNvSpPr/>
            <p:nvPr/>
          </p:nvSpPr>
          <p:spPr>
            <a:xfrm>
              <a:off x="300" y="6850"/>
              <a:ext cx="4000" cy="0"/>
            </a:xfrm>
            <a:custGeom>
              <a:avLst/>
              <a:gdLst/>
              <a:ahLst/>
              <a:cxnLst/>
              <a:rect l="l" t="t" r="r" b="b"/>
              <a:pathLst>
                <a:path w="2540000">
                  <a:moveTo>
                    <a:pt x="0" y="0"/>
                  </a:moveTo>
                  <a:lnTo>
                    <a:pt x="25400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5" name="object 55"/>
            <p:cNvSpPr/>
            <p:nvPr/>
          </p:nvSpPr>
          <p:spPr>
            <a:xfrm>
              <a:off x="310" y="590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6" name="object 56"/>
            <p:cNvSpPr/>
            <p:nvPr/>
          </p:nvSpPr>
          <p:spPr>
            <a:xfrm>
              <a:off x="4290" y="590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7" name="object 57"/>
            <p:cNvSpPr/>
            <p:nvPr/>
          </p:nvSpPr>
          <p:spPr>
            <a:xfrm>
              <a:off x="9020" y="4970"/>
              <a:ext cx="5700" cy="0"/>
            </a:xfrm>
            <a:custGeom>
              <a:avLst/>
              <a:gdLst/>
              <a:ahLst/>
              <a:cxnLst/>
              <a:rect l="l" t="t" r="r" b="b"/>
              <a:pathLst>
                <a:path w="3619500">
                  <a:moveTo>
                    <a:pt x="0" y="0"/>
                  </a:moveTo>
                  <a:lnTo>
                    <a:pt x="36195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8" name="object 58"/>
            <p:cNvSpPr/>
            <p:nvPr/>
          </p:nvSpPr>
          <p:spPr>
            <a:xfrm>
              <a:off x="9020" y="5910"/>
              <a:ext cx="5700" cy="0"/>
            </a:xfrm>
            <a:custGeom>
              <a:avLst/>
              <a:gdLst/>
              <a:ahLst/>
              <a:cxnLst/>
              <a:rect l="l" t="t" r="r" b="b"/>
              <a:pathLst>
                <a:path w="3619500">
                  <a:moveTo>
                    <a:pt x="0" y="0"/>
                  </a:moveTo>
                  <a:lnTo>
                    <a:pt x="36195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9" name="object 59"/>
            <p:cNvSpPr/>
            <p:nvPr/>
          </p:nvSpPr>
          <p:spPr>
            <a:xfrm>
              <a:off x="9030" y="496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0" name="object 60"/>
            <p:cNvSpPr/>
            <p:nvPr/>
          </p:nvSpPr>
          <p:spPr>
            <a:xfrm>
              <a:off x="14710" y="496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1" name="object 61"/>
            <p:cNvSpPr/>
            <p:nvPr/>
          </p:nvSpPr>
          <p:spPr>
            <a:xfrm>
              <a:off x="4280" y="4970"/>
              <a:ext cx="4760" cy="0"/>
            </a:xfrm>
            <a:custGeom>
              <a:avLst/>
              <a:gdLst/>
              <a:ahLst/>
              <a:cxnLst/>
              <a:rect l="l" t="t" r="r" b="b"/>
              <a:pathLst>
                <a:path w="3022600">
                  <a:moveTo>
                    <a:pt x="0" y="0"/>
                  </a:moveTo>
                  <a:lnTo>
                    <a:pt x="30226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2" name="object 62"/>
            <p:cNvSpPr/>
            <p:nvPr/>
          </p:nvSpPr>
          <p:spPr>
            <a:xfrm>
              <a:off x="4280" y="5910"/>
              <a:ext cx="4760" cy="0"/>
            </a:xfrm>
            <a:custGeom>
              <a:avLst/>
              <a:gdLst/>
              <a:ahLst/>
              <a:cxnLst/>
              <a:rect l="l" t="t" r="r" b="b"/>
              <a:pathLst>
                <a:path w="3022600">
                  <a:moveTo>
                    <a:pt x="0" y="0"/>
                  </a:moveTo>
                  <a:lnTo>
                    <a:pt x="30226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3" name="object 63"/>
            <p:cNvSpPr/>
            <p:nvPr/>
          </p:nvSpPr>
          <p:spPr>
            <a:xfrm>
              <a:off x="4290" y="496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4" name="object 64"/>
            <p:cNvSpPr/>
            <p:nvPr/>
          </p:nvSpPr>
          <p:spPr>
            <a:xfrm>
              <a:off x="9030" y="496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5" name="object 65"/>
            <p:cNvSpPr/>
            <p:nvPr/>
          </p:nvSpPr>
          <p:spPr>
            <a:xfrm>
              <a:off x="300" y="4970"/>
              <a:ext cx="4000" cy="0"/>
            </a:xfrm>
            <a:custGeom>
              <a:avLst/>
              <a:gdLst/>
              <a:ahLst/>
              <a:cxnLst/>
              <a:rect l="l" t="t" r="r" b="b"/>
              <a:pathLst>
                <a:path w="2540000">
                  <a:moveTo>
                    <a:pt x="0" y="0"/>
                  </a:moveTo>
                  <a:lnTo>
                    <a:pt x="25400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6" name="object 66"/>
            <p:cNvSpPr/>
            <p:nvPr/>
          </p:nvSpPr>
          <p:spPr>
            <a:xfrm>
              <a:off x="300" y="5910"/>
              <a:ext cx="4000" cy="0"/>
            </a:xfrm>
            <a:custGeom>
              <a:avLst/>
              <a:gdLst/>
              <a:ahLst/>
              <a:cxnLst/>
              <a:rect l="l" t="t" r="r" b="b"/>
              <a:pathLst>
                <a:path w="2540000">
                  <a:moveTo>
                    <a:pt x="0" y="0"/>
                  </a:moveTo>
                  <a:lnTo>
                    <a:pt x="25400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7" name="object 67"/>
            <p:cNvSpPr/>
            <p:nvPr/>
          </p:nvSpPr>
          <p:spPr>
            <a:xfrm>
              <a:off x="310" y="496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8" name="object 68"/>
            <p:cNvSpPr/>
            <p:nvPr/>
          </p:nvSpPr>
          <p:spPr>
            <a:xfrm>
              <a:off x="4290" y="496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9" name="object 13"/>
            <p:cNvSpPr txBox="1"/>
            <p:nvPr/>
          </p:nvSpPr>
          <p:spPr>
            <a:xfrm>
              <a:off x="310" y="4970"/>
              <a:ext cx="3980" cy="94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100"/>
                </a:lnSpc>
                <a:spcBef>
                  <a:spcPts val="0"/>
                </a:spcBef>
              </a:pPr>
              <a:endParaRPr sz="1100"/>
            </a:p>
            <a:p>
              <a:pPr marL="887730" marR="889635" algn="ctr">
                <a:lnSpc>
                  <a:spcPct val="97000"/>
                </a:lnSpc>
              </a:pPr>
              <a:r>
                <a:rPr sz="2100" spc="0" dirty="0">
                  <a:solidFill>
                    <a:srgbClr val="212121"/>
                  </a:solidFill>
                  <a:latin typeface="DejaVu Sans"/>
                  <a:cs typeface="DejaVu Sans"/>
                </a:rPr>
                <a:t>Units</a:t>
              </a:r>
              <a:endParaRPr sz="2100">
                <a:latin typeface="DejaVu Sans"/>
                <a:cs typeface="DejaVu Sans"/>
              </a:endParaRPr>
            </a:p>
          </p:txBody>
        </p:sp>
        <p:sp>
          <p:nvSpPr>
            <p:cNvPr id="120" name="object 12"/>
            <p:cNvSpPr txBox="1"/>
            <p:nvPr/>
          </p:nvSpPr>
          <p:spPr>
            <a:xfrm>
              <a:off x="4290" y="4970"/>
              <a:ext cx="4740" cy="94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100"/>
                </a:lnSpc>
                <a:spcBef>
                  <a:spcPts val="0"/>
                </a:spcBef>
              </a:pPr>
              <a:endParaRPr sz="1100"/>
            </a:p>
            <a:p>
              <a:pPr marL="857250">
                <a:lnSpc>
                  <a:spcPct val="97000"/>
                </a:lnSpc>
              </a:pPr>
              <a:r>
                <a:rPr sz="2100" spc="11" dirty="0">
                  <a:solidFill>
                    <a:srgbClr val="212121"/>
                  </a:solidFill>
                  <a:latin typeface="DejaVu Sans"/>
                  <a:cs typeface="DejaVu Sans"/>
                </a:rPr>
                <a:t>examples</a:t>
              </a:r>
              <a:endParaRPr sz="2100">
                <a:latin typeface="DejaVu Sans"/>
                <a:cs typeface="DejaVu Sans"/>
              </a:endParaRPr>
            </a:p>
          </p:txBody>
        </p:sp>
        <p:sp>
          <p:nvSpPr>
            <p:cNvPr id="121" name="object 11"/>
            <p:cNvSpPr txBox="1"/>
            <p:nvPr/>
          </p:nvSpPr>
          <p:spPr>
            <a:xfrm>
              <a:off x="9030" y="4970"/>
              <a:ext cx="5680" cy="94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100"/>
                </a:lnSpc>
                <a:spcBef>
                  <a:spcPts val="0"/>
                </a:spcBef>
              </a:pPr>
              <a:endParaRPr sz="1100"/>
            </a:p>
            <a:p>
              <a:pPr marL="1281430" marR="1283335" algn="ctr">
                <a:lnSpc>
                  <a:spcPct val="97000"/>
                </a:lnSpc>
              </a:pPr>
              <a:r>
                <a:rPr sz="2100" spc="-12" dirty="0">
                  <a:solidFill>
                    <a:srgbClr val="212121"/>
                  </a:solidFill>
                  <a:latin typeface="DejaVu Sans"/>
                  <a:cs typeface="DejaVu Sans"/>
                </a:rPr>
                <a:t>vectors</a:t>
              </a:r>
              <a:endParaRPr sz="2100">
                <a:latin typeface="DejaVu Sans"/>
                <a:cs typeface="DejaVu Sans"/>
              </a:endParaRPr>
            </a:p>
          </p:txBody>
        </p:sp>
        <p:sp>
          <p:nvSpPr>
            <p:cNvPr id="122" name="object 10"/>
            <p:cNvSpPr txBox="1"/>
            <p:nvPr/>
          </p:nvSpPr>
          <p:spPr>
            <a:xfrm>
              <a:off x="310" y="5910"/>
              <a:ext cx="3980" cy="94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100"/>
                </a:lnSpc>
                <a:spcBef>
                  <a:spcPts val="0"/>
                </a:spcBef>
              </a:pPr>
              <a:endParaRPr sz="1100" dirty="0"/>
            </a:p>
            <a:p>
              <a:pPr marL="546100">
                <a:lnSpc>
                  <a:spcPct val="97000"/>
                </a:lnSpc>
              </a:pPr>
              <a:r>
                <a:rPr sz="2100" spc="23" dirty="0">
                  <a:solidFill>
                    <a:srgbClr val="212121"/>
                  </a:solidFill>
                  <a:latin typeface="DejaVu Sans"/>
                  <a:cs typeface="DejaVu Sans"/>
                </a:rPr>
                <a:t>characters</a:t>
              </a:r>
              <a:endParaRPr sz="2100" dirty="0">
                <a:latin typeface="DejaVu Sans"/>
                <a:cs typeface="DejaVu Sans"/>
              </a:endParaRPr>
            </a:p>
          </p:txBody>
        </p:sp>
        <p:sp>
          <p:nvSpPr>
            <p:cNvPr id="123" name="object 9"/>
            <p:cNvSpPr txBox="1"/>
            <p:nvPr/>
          </p:nvSpPr>
          <p:spPr>
            <a:xfrm>
              <a:off x="4290" y="5910"/>
              <a:ext cx="4740" cy="940"/>
            </a:xfrm>
            <a:prstGeom prst="rect">
              <a:avLst/>
            </a:prstGeom>
          </p:spPr>
          <p:txBody>
            <a:bodyPr wrap="square" lIns="0" tIns="10969" rIns="0" bIns="0" rtlCol="0">
              <a:noAutofit/>
            </a:bodyPr>
            <a:lstStyle/>
            <a:p>
              <a:pPr>
                <a:lnSpc>
                  <a:spcPts val="1200"/>
                </a:lnSpc>
              </a:pPr>
              <a:endParaRPr sz="1200" dirty="0"/>
            </a:p>
            <a:p>
              <a:pPr marL="654050">
                <a:lnSpc>
                  <a:spcPct val="97000"/>
                </a:lnSpc>
              </a:pPr>
              <a:r>
                <a:rPr sz="1900" spc="-38" dirty="0">
                  <a:solidFill>
                    <a:srgbClr val="212121"/>
                  </a:solidFill>
                  <a:latin typeface="DejaVu Sans"/>
                  <a:cs typeface="DejaVu Sans"/>
                </a:rPr>
                <a:t>"c", "a", "n", ...</a:t>
              </a:r>
              <a:endParaRPr sz="1900" dirty="0">
                <a:latin typeface="DejaVu Sans"/>
                <a:cs typeface="DejaVu Sans"/>
              </a:endParaRPr>
            </a:p>
          </p:txBody>
        </p:sp>
        <p:sp>
          <p:nvSpPr>
            <p:cNvPr id="124" name="object 8"/>
            <p:cNvSpPr txBox="1"/>
            <p:nvPr/>
          </p:nvSpPr>
          <p:spPr>
            <a:xfrm>
              <a:off x="9030" y="5910"/>
              <a:ext cx="5680" cy="940"/>
            </a:xfrm>
            <a:prstGeom prst="rect">
              <a:avLst/>
            </a:prstGeom>
          </p:spPr>
          <p:txBody>
            <a:bodyPr wrap="square" lIns="0" tIns="10969" rIns="0" bIns="0" rtlCol="0">
              <a:noAutofit/>
            </a:bodyPr>
            <a:lstStyle/>
            <a:p>
              <a:pPr>
                <a:lnSpc>
                  <a:spcPts val="1200"/>
                </a:lnSpc>
              </a:pPr>
              <a:endParaRPr sz="1200" dirty="0"/>
            </a:p>
            <a:p>
              <a:pPr marL="857250">
                <a:lnSpc>
                  <a:spcPct val="97000"/>
                </a:lnSpc>
              </a:pPr>
              <a:r>
                <a:rPr sz="1900" spc="-10" dirty="0">
                  <a:solidFill>
                    <a:srgbClr val="212121"/>
                  </a:solidFill>
                  <a:latin typeface="DejaVu Sans"/>
                  <a:cs typeface="DejaVu Sans"/>
                </a:rPr>
                <a:t>v_c, v_a, v_n, ...</a:t>
              </a:r>
              <a:endParaRPr sz="1900" dirty="0">
                <a:latin typeface="DejaVu Sans"/>
                <a:cs typeface="DejaVu Sans"/>
              </a:endParaRPr>
            </a:p>
          </p:txBody>
        </p:sp>
        <p:sp>
          <p:nvSpPr>
            <p:cNvPr id="125" name="object 7"/>
            <p:cNvSpPr txBox="1"/>
            <p:nvPr/>
          </p:nvSpPr>
          <p:spPr>
            <a:xfrm>
              <a:off x="310" y="6850"/>
              <a:ext cx="3980" cy="94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ts val="1100"/>
                </a:lnSpc>
                <a:spcBef>
                  <a:spcPts val="0"/>
                </a:spcBef>
              </a:pPr>
              <a:endParaRPr sz="1100" dirty="0"/>
            </a:p>
            <a:p>
              <a:pPr marL="830580" marR="832485" algn="ctr">
                <a:lnSpc>
                  <a:spcPct val="97000"/>
                </a:lnSpc>
              </a:pPr>
              <a:r>
                <a:rPr sz="2100" spc="-5" dirty="0">
                  <a:solidFill>
                    <a:srgbClr val="212121"/>
                  </a:solidFill>
                  <a:latin typeface="DejaVu Sans"/>
                  <a:cs typeface="DejaVu Sans"/>
                </a:rPr>
                <a:t>words</a:t>
              </a:r>
              <a:endParaRPr sz="2100" dirty="0">
                <a:latin typeface="DejaVu Sans"/>
                <a:cs typeface="DejaVu Sans"/>
              </a:endParaRPr>
            </a:p>
          </p:txBody>
        </p:sp>
        <p:sp>
          <p:nvSpPr>
            <p:cNvPr id="126" name="object 6"/>
            <p:cNvSpPr txBox="1"/>
            <p:nvPr/>
          </p:nvSpPr>
          <p:spPr>
            <a:xfrm>
              <a:off x="4290" y="6850"/>
              <a:ext cx="4740" cy="940"/>
            </a:xfrm>
            <a:prstGeom prst="rect">
              <a:avLst/>
            </a:prstGeom>
          </p:spPr>
          <p:txBody>
            <a:bodyPr wrap="square" lIns="0" tIns="10969" rIns="0" bIns="0" rtlCol="0">
              <a:noAutofit/>
            </a:bodyPr>
            <a:lstStyle/>
            <a:p>
              <a:pPr>
                <a:lnSpc>
                  <a:spcPts val="1200"/>
                </a:lnSpc>
              </a:pPr>
              <a:endParaRPr sz="1200" dirty="0"/>
            </a:p>
            <a:p>
              <a:pPr marL="615950">
                <a:lnSpc>
                  <a:spcPct val="97000"/>
                </a:lnSpc>
              </a:pPr>
              <a:r>
                <a:rPr sz="1900" spc="-37" dirty="0">
                  <a:solidFill>
                    <a:srgbClr val="212121"/>
                  </a:solidFill>
                  <a:latin typeface="DejaVu Sans"/>
                  <a:cs typeface="DejaVu Sans"/>
                </a:rPr>
                <a:t>"can", "you", ...</a:t>
              </a:r>
              <a:endParaRPr sz="1900" dirty="0">
                <a:latin typeface="DejaVu Sans"/>
                <a:cs typeface="DejaVu Sans"/>
              </a:endParaRPr>
            </a:p>
          </p:txBody>
        </p:sp>
        <p:sp>
          <p:nvSpPr>
            <p:cNvPr id="127" name="object 5"/>
            <p:cNvSpPr txBox="1"/>
            <p:nvPr/>
          </p:nvSpPr>
          <p:spPr>
            <a:xfrm>
              <a:off x="9030" y="6840"/>
              <a:ext cx="5680" cy="940"/>
            </a:xfrm>
            <a:prstGeom prst="rect">
              <a:avLst/>
            </a:prstGeom>
          </p:spPr>
          <p:txBody>
            <a:bodyPr wrap="square" lIns="0" tIns="10969" rIns="0" bIns="0" rtlCol="0">
              <a:noAutofit/>
            </a:bodyPr>
            <a:lstStyle/>
            <a:p>
              <a:pPr>
                <a:lnSpc>
                  <a:spcPts val="1200"/>
                </a:lnSpc>
              </a:pPr>
              <a:endParaRPr sz="1200" dirty="0"/>
            </a:p>
            <a:p>
              <a:pPr marL="546100">
                <a:lnSpc>
                  <a:spcPct val="97000"/>
                </a:lnSpc>
              </a:pPr>
              <a:r>
                <a:rPr sz="1900" spc="-16" dirty="0">
                  <a:solidFill>
                    <a:srgbClr val="212121"/>
                  </a:solidFill>
                  <a:latin typeface="DejaVu Sans"/>
                  <a:cs typeface="DejaVu Sans"/>
                </a:rPr>
                <a:t>v_{can}, v_{you}, ...</a:t>
              </a:r>
              <a:endParaRPr sz="1900" dirty="0">
                <a:latin typeface="DejaVu Sans"/>
                <a:cs typeface="DejaVu Sans"/>
              </a:endParaRPr>
            </a:p>
          </p:txBody>
        </p:sp>
        <p:sp>
          <p:nvSpPr>
            <p:cNvPr id="128" name="object 4"/>
            <p:cNvSpPr txBox="1"/>
            <p:nvPr/>
          </p:nvSpPr>
          <p:spPr>
            <a:xfrm>
              <a:off x="310" y="7790"/>
              <a:ext cx="3980" cy="94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100"/>
                </a:lnSpc>
                <a:spcBef>
                  <a:spcPts val="0"/>
                </a:spcBef>
              </a:pPr>
              <a:endParaRPr sz="1100" dirty="0"/>
            </a:p>
            <a:p>
              <a:pPr marL="571500">
                <a:lnSpc>
                  <a:spcPct val="97000"/>
                </a:lnSpc>
              </a:pPr>
              <a:r>
                <a:rPr sz="2100" spc="30" dirty="0">
                  <a:solidFill>
                    <a:srgbClr val="212121"/>
                  </a:solidFill>
                  <a:latin typeface="DejaVu Sans"/>
                  <a:cs typeface="DejaVu Sans"/>
                </a:rPr>
                <a:t>sentences</a:t>
              </a:r>
              <a:endParaRPr sz="2100" dirty="0">
                <a:latin typeface="DejaVu Sans"/>
                <a:cs typeface="DejaVu Sans"/>
              </a:endParaRPr>
            </a:p>
          </p:txBody>
        </p:sp>
        <p:sp>
          <p:nvSpPr>
            <p:cNvPr id="129" name="object 3"/>
            <p:cNvSpPr txBox="1"/>
            <p:nvPr/>
          </p:nvSpPr>
          <p:spPr>
            <a:xfrm>
              <a:off x="4290" y="7790"/>
              <a:ext cx="4740" cy="940"/>
            </a:xfrm>
            <a:prstGeom prst="rect">
              <a:avLst/>
            </a:prstGeom>
          </p:spPr>
          <p:txBody>
            <a:bodyPr wrap="square" lIns="0" tIns="10969" rIns="0" bIns="0" rtlCol="0">
              <a:noAutofit/>
            </a:bodyPr>
            <a:lstStyle/>
            <a:p>
              <a:pPr>
                <a:lnSpc>
                  <a:spcPts val="1200"/>
                </a:lnSpc>
              </a:pPr>
              <a:endParaRPr sz="1200"/>
            </a:p>
            <a:p>
              <a:pPr marL="546100">
                <a:lnSpc>
                  <a:spcPct val="97000"/>
                </a:lnSpc>
              </a:pPr>
              <a:r>
                <a:rPr sz="1900" spc="-34" dirty="0">
                  <a:solidFill>
                    <a:srgbClr val="212121"/>
                  </a:solidFill>
                  <a:latin typeface="DejaVu Sans"/>
                  <a:cs typeface="DejaVu Sans"/>
                </a:rPr>
                <a:t>"can you help..."</a:t>
              </a:r>
              <a:endParaRPr sz="1900">
                <a:latin typeface="DejaVu Sans"/>
                <a:cs typeface="DejaVu Sans"/>
              </a:endParaRPr>
            </a:p>
          </p:txBody>
        </p:sp>
        <p:sp>
          <p:nvSpPr>
            <p:cNvPr id="130" name="object 2"/>
            <p:cNvSpPr txBox="1"/>
            <p:nvPr/>
          </p:nvSpPr>
          <p:spPr>
            <a:xfrm>
              <a:off x="9030" y="7790"/>
              <a:ext cx="5680" cy="940"/>
            </a:xfrm>
            <a:prstGeom prst="rect">
              <a:avLst/>
            </a:prstGeom>
          </p:spPr>
          <p:txBody>
            <a:bodyPr wrap="square" lIns="0" tIns="10969" rIns="0" bIns="0" rtlCol="0">
              <a:noAutofit/>
            </a:bodyPr>
            <a:lstStyle/>
            <a:p>
              <a:pPr>
                <a:lnSpc>
                  <a:spcPts val="1200"/>
                </a:lnSpc>
              </a:pPr>
              <a:endParaRPr sz="1200" dirty="0"/>
            </a:p>
            <a:p>
              <a:pPr marL="622300">
                <a:lnSpc>
                  <a:spcPct val="97000"/>
                </a:lnSpc>
              </a:pPr>
              <a:r>
                <a:rPr sz="1900" spc="-26" dirty="0">
                  <a:solidFill>
                    <a:srgbClr val="212121"/>
                  </a:solidFill>
                  <a:latin typeface="DejaVu Sans"/>
                  <a:cs typeface="DejaVu Sans"/>
                </a:rPr>
                <a:t>v_{can you help ...}</a:t>
              </a:r>
              <a:endParaRPr sz="1900" dirty="0">
                <a:latin typeface="DejaVu Sans"/>
                <a:cs typeface="DejaVu Sans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075709" y="1798122"/>
            <a:ext cx="531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如何以计算机语言表达</a:t>
            </a:r>
            <a:r>
              <a:rPr lang="en-US" altLang="en-US" dirty="0"/>
              <a:t> </a:t>
            </a:r>
            <a:r>
              <a:rPr lang="en-US" altLang="ja-JP" dirty="0"/>
              <a:t>can</a:t>
            </a:r>
            <a:r>
              <a:rPr lang="en-US" altLang="en-US" dirty="0"/>
              <a:t> you help me </a:t>
            </a:r>
            <a:r>
              <a:rPr lang="en-US" altLang="ja-JP" dirty="0"/>
              <a:t>please</a:t>
            </a:r>
            <a:r>
              <a:rPr lang="en-US" altLang="en-US" dirty="0"/>
              <a:t>?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35330" y="1799590"/>
            <a:ext cx="11086465" cy="1803400"/>
            <a:chOff x="300" y="3180"/>
            <a:chExt cx="19200" cy="2840"/>
          </a:xfrm>
        </p:grpSpPr>
        <p:sp>
          <p:nvSpPr>
            <p:cNvPr id="16" name="object 16"/>
            <p:cNvSpPr/>
            <p:nvPr/>
          </p:nvSpPr>
          <p:spPr>
            <a:xfrm>
              <a:off x="300" y="3180"/>
              <a:ext cx="10920" cy="940"/>
            </a:xfrm>
            <a:custGeom>
              <a:avLst/>
              <a:gdLst/>
              <a:ahLst/>
              <a:cxnLst/>
              <a:rect l="l" t="t" r="r" b="b"/>
              <a:pathLst>
                <a:path w="6934200" h="596900">
                  <a:moveTo>
                    <a:pt x="0" y="0"/>
                  </a:moveTo>
                  <a:lnTo>
                    <a:pt x="6934200" y="0"/>
                  </a:lnTo>
                  <a:lnTo>
                    <a:pt x="6934200" y="596900"/>
                  </a:lnTo>
                  <a:lnTo>
                    <a:pt x="0" y="596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7E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0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1220" y="3180"/>
              <a:ext cx="8260" cy="940"/>
            </a:xfrm>
            <a:custGeom>
              <a:avLst/>
              <a:gdLst/>
              <a:ahLst/>
              <a:cxnLst/>
              <a:rect l="l" t="t" r="r" b="b"/>
              <a:pathLst>
                <a:path w="5245100" h="596900">
                  <a:moveTo>
                    <a:pt x="0" y="0"/>
                  </a:moveTo>
                  <a:lnTo>
                    <a:pt x="5245100" y="0"/>
                  </a:lnTo>
                  <a:lnTo>
                    <a:pt x="5245100" y="596900"/>
                  </a:lnTo>
                  <a:lnTo>
                    <a:pt x="0" y="596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7E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0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1220" y="4130"/>
              <a:ext cx="8280" cy="0"/>
            </a:xfrm>
            <a:custGeom>
              <a:avLst/>
              <a:gdLst/>
              <a:ahLst/>
              <a:cxnLst/>
              <a:rect l="l" t="t" r="r" b="b"/>
              <a:pathLst>
                <a:path w="5257800">
                  <a:moveTo>
                    <a:pt x="0" y="0"/>
                  </a:moveTo>
                  <a:lnTo>
                    <a:pt x="52578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0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11220" y="6010"/>
              <a:ext cx="8280" cy="0"/>
            </a:xfrm>
            <a:custGeom>
              <a:avLst/>
              <a:gdLst/>
              <a:ahLst/>
              <a:cxnLst/>
              <a:rect l="l" t="t" r="r" b="b"/>
              <a:pathLst>
                <a:path w="5257800">
                  <a:moveTo>
                    <a:pt x="0" y="0"/>
                  </a:moveTo>
                  <a:lnTo>
                    <a:pt x="52578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0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00" y="6010"/>
              <a:ext cx="10940" cy="0"/>
            </a:xfrm>
            <a:custGeom>
              <a:avLst/>
              <a:gdLst/>
              <a:ahLst/>
              <a:cxnLst/>
              <a:rect l="l" t="t" r="r" b="b"/>
              <a:pathLst>
                <a:path w="6946900">
                  <a:moveTo>
                    <a:pt x="0" y="0"/>
                  </a:moveTo>
                  <a:lnTo>
                    <a:pt x="69469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0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1220" y="5070"/>
              <a:ext cx="8280" cy="0"/>
            </a:xfrm>
            <a:custGeom>
              <a:avLst/>
              <a:gdLst/>
              <a:ahLst/>
              <a:cxnLst/>
              <a:rect l="l" t="t" r="r" b="b"/>
              <a:pathLst>
                <a:path w="5257800">
                  <a:moveTo>
                    <a:pt x="0" y="0"/>
                  </a:moveTo>
                  <a:lnTo>
                    <a:pt x="52578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0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1230" y="506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0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490" y="506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0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300" y="5070"/>
              <a:ext cx="10940" cy="0"/>
            </a:xfrm>
            <a:custGeom>
              <a:avLst/>
              <a:gdLst/>
              <a:ahLst/>
              <a:cxnLst/>
              <a:rect l="l" t="t" r="r" b="b"/>
              <a:pathLst>
                <a:path w="6946900">
                  <a:moveTo>
                    <a:pt x="0" y="0"/>
                  </a:moveTo>
                  <a:lnTo>
                    <a:pt x="69469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0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310" y="506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0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11230" y="506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0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11220" y="5070"/>
              <a:ext cx="8280" cy="0"/>
            </a:xfrm>
            <a:custGeom>
              <a:avLst/>
              <a:gdLst/>
              <a:ahLst/>
              <a:cxnLst/>
              <a:rect l="l" t="t" r="r" b="b"/>
              <a:pathLst>
                <a:path w="5257800">
                  <a:moveTo>
                    <a:pt x="0" y="0"/>
                  </a:moveTo>
                  <a:lnTo>
                    <a:pt x="52578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0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11230" y="412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0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9490" y="412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0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300" y="4130"/>
              <a:ext cx="10940" cy="0"/>
            </a:xfrm>
            <a:custGeom>
              <a:avLst/>
              <a:gdLst/>
              <a:ahLst/>
              <a:cxnLst/>
              <a:rect l="l" t="t" r="r" b="b"/>
              <a:pathLst>
                <a:path w="6946900">
                  <a:moveTo>
                    <a:pt x="0" y="0"/>
                  </a:moveTo>
                  <a:lnTo>
                    <a:pt x="69469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0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300" y="5070"/>
              <a:ext cx="10940" cy="0"/>
            </a:xfrm>
            <a:custGeom>
              <a:avLst/>
              <a:gdLst/>
              <a:ahLst/>
              <a:cxnLst/>
              <a:rect l="l" t="t" r="r" b="b"/>
              <a:pathLst>
                <a:path w="6946900">
                  <a:moveTo>
                    <a:pt x="0" y="0"/>
                  </a:moveTo>
                  <a:lnTo>
                    <a:pt x="69469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0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310" y="412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0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1230" y="412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0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11220" y="3190"/>
              <a:ext cx="8280" cy="0"/>
            </a:xfrm>
            <a:custGeom>
              <a:avLst/>
              <a:gdLst/>
              <a:ahLst/>
              <a:cxnLst/>
              <a:rect l="l" t="t" r="r" b="b"/>
              <a:pathLst>
                <a:path w="5257800">
                  <a:moveTo>
                    <a:pt x="0" y="0"/>
                  </a:moveTo>
                  <a:lnTo>
                    <a:pt x="52578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0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11220" y="4130"/>
              <a:ext cx="8280" cy="0"/>
            </a:xfrm>
            <a:custGeom>
              <a:avLst/>
              <a:gdLst/>
              <a:ahLst/>
              <a:cxnLst/>
              <a:rect l="l" t="t" r="r" b="b"/>
              <a:pathLst>
                <a:path w="5257800">
                  <a:moveTo>
                    <a:pt x="0" y="0"/>
                  </a:moveTo>
                  <a:lnTo>
                    <a:pt x="52578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0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11230" y="318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0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19490" y="318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0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300" y="3190"/>
              <a:ext cx="10940" cy="0"/>
            </a:xfrm>
            <a:custGeom>
              <a:avLst/>
              <a:gdLst/>
              <a:ahLst/>
              <a:cxnLst/>
              <a:rect l="l" t="t" r="r" b="b"/>
              <a:pathLst>
                <a:path w="6946900">
                  <a:moveTo>
                    <a:pt x="0" y="0"/>
                  </a:moveTo>
                  <a:lnTo>
                    <a:pt x="69469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0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300" y="4130"/>
              <a:ext cx="10940" cy="0"/>
            </a:xfrm>
            <a:custGeom>
              <a:avLst/>
              <a:gdLst/>
              <a:ahLst/>
              <a:cxnLst/>
              <a:rect l="l" t="t" r="r" b="b"/>
              <a:pathLst>
                <a:path w="6946900">
                  <a:moveTo>
                    <a:pt x="0" y="0"/>
                  </a:moveTo>
                  <a:lnTo>
                    <a:pt x="694690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0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310" y="318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0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11230" y="3180"/>
              <a:ext cx="0" cy="96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600"/>
                  </a:moveTo>
                  <a:lnTo>
                    <a:pt x="0" y="0"/>
                  </a:lnTo>
                </a:path>
              </a:pathLst>
            </a:custGeom>
            <a:ln w="13970">
              <a:solidFill>
                <a:srgbClr val="2B84A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000"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300" y="3200"/>
              <a:ext cx="10920" cy="94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100"/>
                </a:lnSpc>
                <a:spcBef>
                  <a:spcPts val="0"/>
                </a:spcBef>
              </a:pPr>
              <a:endParaRPr sz="2000"/>
            </a:p>
            <a:p>
              <a:pPr marL="133350">
                <a:lnSpc>
                  <a:spcPct val="97000"/>
                </a:lnSpc>
              </a:pPr>
              <a:r>
                <a:rPr sz="2000" spc="31" dirty="0">
                  <a:solidFill>
                    <a:srgbClr val="212121"/>
                  </a:solidFill>
                  <a:latin typeface="DejaVu Sans"/>
                  <a:cs typeface="DejaVu Sans"/>
                </a:rPr>
                <a:t>Context</a:t>
              </a:r>
              <a:endParaRPr sz="2000">
                <a:latin typeface="DejaVu Sans"/>
                <a:cs typeface="DejaVu Sans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11230" y="3190"/>
              <a:ext cx="8260" cy="94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100"/>
                </a:lnSpc>
                <a:spcBef>
                  <a:spcPts val="0"/>
                </a:spcBef>
              </a:pPr>
              <a:endParaRPr sz="2000"/>
            </a:p>
            <a:p>
              <a:pPr marL="133350">
                <a:lnSpc>
                  <a:spcPct val="97000"/>
                </a:lnSpc>
              </a:pPr>
              <a:r>
                <a:rPr sz="2000" spc="14" dirty="0">
                  <a:solidFill>
                    <a:srgbClr val="212121"/>
                  </a:solidFill>
                  <a:latin typeface="DejaVu Sans"/>
                  <a:cs typeface="DejaVu Sans"/>
                </a:rPr>
                <a:t>Candidates</a:t>
              </a:r>
              <a:endParaRPr sz="2000">
                <a:latin typeface="DejaVu Sans"/>
                <a:cs typeface="DejaVu Sans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310" y="4130"/>
              <a:ext cx="10920" cy="94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100"/>
                </a:lnSpc>
                <a:spcBef>
                  <a:spcPts val="0"/>
                </a:spcBef>
              </a:pPr>
              <a:endParaRPr sz="2000" dirty="0"/>
            </a:p>
            <a:p>
              <a:pPr marL="539750">
                <a:lnSpc>
                  <a:spcPct val="97000"/>
                </a:lnSpc>
              </a:pPr>
              <a:r>
                <a:rPr sz="2000" spc="11" dirty="0">
                  <a:solidFill>
                    <a:srgbClr val="212121"/>
                  </a:solidFill>
                  <a:latin typeface="DejaVu Sans"/>
                  <a:cs typeface="DejaVu Sans"/>
                </a:rPr>
                <a:t>let's meet at the ___ tomorrow</a:t>
              </a:r>
              <a:endParaRPr sz="2000" dirty="0">
                <a:latin typeface="DejaVu Sans"/>
                <a:cs typeface="DejaVu Sans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11230" y="4130"/>
              <a:ext cx="8260" cy="94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100"/>
                </a:lnSpc>
                <a:spcBef>
                  <a:spcPts val="0"/>
                </a:spcBef>
              </a:pPr>
              <a:endParaRPr sz="2000" dirty="0"/>
            </a:p>
            <a:p>
              <a:pPr marL="539750">
                <a:lnSpc>
                  <a:spcPct val="97000"/>
                </a:lnSpc>
              </a:pPr>
              <a:r>
                <a:rPr sz="2000" spc="7" dirty="0">
                  <a:solidFill>
                    <a:srgbClr val="212121"/>
                  </a:solidFill>
                  <a:latin typeface="DejaVu Sans"/>
                  <a:cs typeface="DejaVu Sans"/>
                </a:rPr>
                <a:t>office, gym, park, beach, party</a:t>
              </a:r>
              <a:endParaRPr sz="2000" dirty="0">
                <a:latin typeface="DejaVu Sans"/>
                <a:cs typeface="DejaVu Sans"/>
              </a:endParaRPr>
            </a:p>
          </p:txBody>
        </p:sp>
        <p:sp>
          <p:nvSpPr>
            <p:cNvPr id="8" name="object 3"/>
            <p:cNvSpPr txBox="1"/>
            <p:nvPr/>
          </p:nvSpPr>
          <p:spPr>
            <a:xfrm>
              <a:off x="310" y="5070"/>
              <a:ext cx="10920" cy="94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100"/>
                </a:lnSpc>
                <a:spcBef>
                  <a:spcPts val="0"/>
                </a:spcBef>
              </a:pPr>
              <a:endParaRPr sz="2000" dirty="0"/>
            </a:p>
            <a:p>
              <a:pPr marL="539750">
                <a:lnSpc>
                  <a:spcPct val="97000"/>
                </a:lnSpc>
              </a:pPr>
              <a:r>
                <a:rPr sz="2000" spc="4" dirty="0">
                  <a:solidFill>
                    <a:srgbClr val="212121"/>
                  </a:solidFill>
                  <a:latin typeface="DejaVu Sans"/>
                  <a:cs typeface="DejaVu Sans"/>
                </a:rPr>
                <a:t>I love going to the ___ to play with the dogs</a:t>
              </a:r>
              <a:endParaRPr sz="2000" dirty="0">
                <a:latin typeface="DejaVu Sans"/>
                <a:cs typeface="DejaVu Sans"/>
              </a:endParaRPr>
            </a:p>
          </p:txBody>
        </p:sp>
        <p:sp>
          <p:nvSpPr>
            <p:cNvPr id="9" name="object 2"/>
            <p:cNvSpPr txBox="1"/>
            <p:nvPr/>
          </p:nvSpPr>
          <p:spPr>
            <a:xfrm>
              <a:off x="11230" y="5070"/>
              <a:ext cx="8260" cy="94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100"/>
                </a:lnSpc>
                <a:spcBef>
                  <a:spcPts val="0"/>
                </a:spcBef>
              </a:pPr>
              <a:endParaRPr sz="2000" dirty="0"/>
            </a:p>
            <a:p>
              <a:pPr marL="539750">
                <a:lnSpc>
                  <a:spcPct val="97000"/>
                </a:lnSpc>
              </a:pPr>
              <a:r>
                <a:rPr sz="2000" spc="9" dirty="0">
                  <a:solidFill>
                    <a:srgbClr val="212121"/>
                  </a:solidFill>
                  <a:latin typeface="DejaVu Sans"/>
                  <a:cs typeface="DejaVu Sans"/>
                </a:rPr>
                <a:t>beach, park</a:t>
              </a:r>
              <a:endParaRPr sz="2000" dirty="0">
                <a:latin typeface="DejaVu Sans"/>
                <a:cs typeface="DejaVu Sans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735330" y="3863340"/>
            <a:ext cx="10133965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词向量试图</a:t>
            </a:r>
            <a:r>
              <a:rPr lang="ja-JP" altLang="en-US" sz="2400"/>
              <a:t>用一个固定长度的数值向量</a:t>
            </a:r>
            <a:r>
              <a:rPr lang="zh-CN" altLang="en-US" sz="2400" dirty="0"/>
              <a:t>表示单词的含义</a:t>
            </a:r>
          </a:p>
          <a:p>
            <a:endParaRPr lang="zh-CN" altLang="en-US" sz="2400" dirty="0"/>
          </a:p>
          <a:p>
            <a:r>
              <a:rPr lang="zh-CN" altLang="en-US" sz="2400" dirty="0"/>
              <a:t>出现在类似上下文中的单词具有相似的向量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ja-JP" altLang="en-US" sz="2400"/>
              <a:t>具有相似语义的单词具有相似的向量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词向量是计算密集型的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训练词向量需要大量数据</a:t>
            </a:r>
          </a:p>
          <a:p>
            <a:r>
              <a:rPr lang="zh-CN" altLang="en-US" dirty="0"/>
              <a:t>高质量的词向量可供任何人使用</a:t>
            </a:r>
          </a:p>
          <a:p>
            <a:r>
              <a:rPr lang="zh-CN" altLang="en-US" dirty="0"/>
              <a:t>GloVe算法</a:t>
            </a:r>
          </a:p>
          <a:p>
            <a:pPr marL="0" indent="0">
              <a:buNone/>
            </a:pPr>
            <a:r>
              <a:rPr spc="20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             word2vec</a:t>
            </a:r>
            <a:r>
              <a:rPr lang="zh-CN" spc="20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派系</a:t>
            </a:r>
            <a:endParaRPr spc="20" dirty="0">
              <a:solidFill>
                <a:srgbClr val="212121"/>
              </a:solidFill>
              <a:latin typeface="DejaVu Sans"/>
              <a:cs typeface="DejaVu Sans"/>
              <a:sym typeface="+mn-ea"/>
            </a:endParaRPr>
          </a:p>
          <a:p>
            <a:r>
              <a:rPr lang="zh-CN" altLang="en-US" dirty="0"/>
              <a:t>spa</a:t>
            </a:r>
            <a:r>
              <a:rPr lang="en-US" altLang="zh-CN" dirty="0"/>
              <a:t>C</a:t>
            </a:r>
            <a:r>
              <a:rPr lang="zh-CN" altLang="en-US" dirty="0"/>
              <a:t>y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spaCy中的词向量</a:t>
            </a:r>
            <a:endParaRPr lang="zh-CN" spc="-23" dirty="0">
              <a:solidFill>
                <a:srgbClr val="212121"/>
              </a:solidFill>
              <a:latin typeface="DejaVu Sans"/>
              <a:cs typeface="DejaVu Sans"/>
              <a:sym typeface="+mn-ea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838200" y="1691005"/>
            <a:ext cx="9602470" cy="5082540"/>
          </a:xfrm>
          <a:prstGeom prst="rect">
            <a:avLst/>
          </a:prstGeom>
        </p:spPr>
        <p:txBody>
          <a:bodyPr wrap="square" lIns="0" tIns="4619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152400">
              <a:lnSpc>
                <a:spcPct val="97000"/>
              </a:lnSpc>
            </a:pPr>
            <a:r>
              <a:rPr lang="en-US" sz="1900" dirty="0">
                <a:latin typeface="DejaVu Sans Mono"/>
                <a:cs typeface="DejaVu Sans Mono"/>
              </a:rPr>
              <a:t>In [1]: import spacy</a:t>
            </a:r>
          </a:p>
          <a:p>
            <a:pPr marL="152400">
              <a:lnSpc>
                <a:spcPct val="97000"/>
              </a:lnSpc>
            </a:pPr>
            <a:r>
              <a:rPr lang="en-US" sz="1900" dirty="0">
                <a:latin typeface="DejaVu Sans Mono"/>
                <a:cs typeface="DejaVu Sans Mono"/>
              </a:rPr>
              <a:t>In [2]: </a:t>
            </a:r>
            <a:r>
              <a:rPr lang="en-US" sz="1900" dirty="0" err="1">
                <a:latin typeface="DejaVu Sans Mono"/>
                <a:cs typeface="DejaVu Sans Mono"/>
              </a:rPr>
              <a:t>nlp</a:t>
            </a:r>
            <a:r>
              <a:rPr lang="en-US" sz="1900" dirty="0">
                <a:latin typeface="DejaVu Sans Mono"/>
                <a:cs typeface="DejaVu Sans Mono"/>
              </a:rPr>
              <a:t> = </a:t>
            </a:r>
            <a:r>
              <a:rPr lang="en-US" sz="1900" dirty="0" err="1">
                <a:latin typeface="DejaVu Sans Mono"/>
                <a:cs typeface="DejaVu Sans Mono"/>
              </a:rPr>
              <a:t>spacy.load</a:t>
            </a:r>
            <a:r>
              <a:rPr lang="en-US" sz="1900" dirty="0">
                <a:latin typeface="DejaVu Sans Mono"/>
                <a:cs typeface="DejaVu Sans Mono"/>
              </a:rPr>
              <a:t>('</a:t>
            </a:r>
            <a:r>
              <a:rPr lang="en-US" sz="1900" dirty="0" err="1">
                <a:latin typeface="DejaVu Sans Mono"/>
                <a:cs typeface="DejaVu Sans Mono"/>
              </a:rPr>
              <a:t>en_core_web_md</a:t>
            </a:r>
            <a:r>
              <a:rPr lang="en-US" sz="1900" dirty="0">
                <a:latin typeface="DejaVu Sans Mono"/>
                <a:cs typeface="DejaVu Sans Mono"/>
              </a:rPr>
              <a:t>')</a:t>
            </a:r>
          </a:p>
          <a:p>
            <a:pPr marL="152400">
              <a:lnSpc>
                <a:spcPct val="97000"/>
              </a:lnSpc>
            </a:pPr>
            <a:r>
              <a:rPr lang="en-US" sz="1900" dirty="0">
                <a:latin typeface="DejaVu Sans Mono"/>
                <a:cs typeface="DejaVu Sans Mono"/>
              </a:rPr>
              <a:t>In [3]: </a:t>
            </a:r>
            <a:r>
              <a:rPr lang="en-US" sz="1900" dirty="0" err="1">
                <a:latin typeface="DejaVu Sans Mono"/>
                <a:cs typeface="DejaVu Sans Mono"/>
              </a:rPr>
              <a:t>nlp.vocab.vectors_length</a:t>
            </a:r>
            <a:endParaRPr lang="en-US" sz="1900" dirty="0">
              <a:latin typeface="DejaVu Sans Mono"/>
              <a:cs typeface="DejaVu Sans Mono"/>
            </a:endParaRPr>
          </a:p>
          <a:p>
            <a:pPr marL="152400">
              <a:lnSpc>
                <a:spcPct val="97000"/>
              </a:lnSpc>
            </a:pPr>
            <a:r>
              <a:rPr lang="en-US" sz="1900" dirty="0">
                <a:latin typeface="DejaVu Sans Mono"/>
                <a:cs typeface="DejaVu Sans Mono"/>
              </a:rPr>
              <a:t>Out[3]: 300</a:t>
            </a:r>
          </a:p>
          <a:p>
            <a:pPr marL="152400">
              <a:lnSpc>
                <a:spcPct val="97000"/>
              </a:lnSpc>
            </a:pPr>
            <a:endParaRPr lang="en-US" sz="1900" dirty="0">
              <a:latin typeface="DejaVu Sans Mono"/>
              <a:cs typeface="DejaVu Sans Mono"/>
            </a:endParaRPr>
          </a:p>
          <a:p>
            <a:pPr marL="152400">
              <a:lnSpc>
                <a:spcPct val="97000"/>
              </a:lnSpc>
            </a:pPr>
            <a:r>
              <a:rPr lang="en-US" sz="1900" dirty="0">
                <a:latin typeface="DejaVu Sans Mono"/>
                <a:cs typeface="DejaVu Sans Mono"/>
              </a:rPr>
              <a:t>In [4]: doc = </a:t>
            </a:r>
            <a:r>
              <a:rPr lang="en-US" sz="1900" dirty="0" err="1">
                <a:latin typeface="DejaVu Sans Mono"/>
                <a:cs typeface="DejaVu Sans Mono"/>
              </a:rPr>
              <a:t>nlp</a:t>
            </a:r>
            <a:r>
              <a:rPr lang="en-US" sz="1900" dirty="0">
                <a:latin typeface="DejaVu Sans Mono"/>
                <a:cs typeface="DejaVu Sans Mono"/>
              </a:rPr>
              <a:t>('hello can you help me?') </a:t>
            </a:r>
          </a:p>
          <a:p>
            <a:pPr marL="152400">
              <a:lnSpc>
                <a:spcPct val="97000"/>
              </a:lnSpc>
            </a:pPr>
            <a:r>
              <a:rPr lang="en-US" sz="1900" dirty="0">
                <a:latin typeface="DejaVu Sans Mono"/>
                <a:cs typeface="DejaVu Sans Mono"/>
              </a:rPr>
              <a:t>In [5]: for token in doc:</a:t>
            </a:r>
          </a:p>
          <a:p>
            <a:pPr marL="152400">
              <a:lnSpc>
                <a:spcPct val="97000"/>
              </a:lnSpc>
            </a:pPr>
            <a:r>
              <a:rPr lang="en-US" sz="1900" dirty="0">
                <a:latin typeface="DejaVu Sans Mono"/>
                <a:cs typeface="DejaVu Sans Mono"/>
              </a:rPr>
              <a:t>   ...:    print("{} : {}".format(token, </a:t>
            </a:r>
            <a:r>
              <a:rPr lang="en-US" sz="1900" dirty="0" err="1">
                <a:latin typeface="DejaVu Sans Mono"/>
                <a:cs typeface="DejaVu Sans Mono"/>
              </a:rPr>
              <a:t>token.vector</a:t>
            </a:r>
            <a:r>
              <a:rPr lang="en-US" sz="1900" dirty="0">
                <a:latin typeface="DejaVu Sans Mono"/>
                <a:cs typeface="DejaVu Sans Mono"/>
              </a:rPr>
              <a:t>[:3]))</a:t>
            </a:r>
          </a:p>
          <a:p>
            <a:pPr marL="152400">
              <a:lnSpc>
                <a:spcPct val="97000"/>
              </a:lnSpc>
            </a:pPr>
            <a:r>
              <a:rPr lang="en-US" sz="1900" dirty="0">
                <a:latin typeface="DejaVu Sans Mono"/>
                <a:cs typeface="DejaVu Sans Mono"/>
              </a:rPr>
              <a:t>hello : [ 0.25233001 0.10176   -0.67484999]</a:t>
            </a:r>
          </a:p>
          <a:p>
            <a:pPr marL="152400">
              <a:lnSpc>
                <a:spcPct val="97000"/>
              </a:lnSpc>
            </a:pPr>
            <a:r>
              <a:rPr lang="en-US" sz="1900" dirty="0">
                <a:latin typeface="DejaVu Sans Mono"/>
                <a:cs typeface="DejaVu Sans Mono"/>
              </a:rPr>
              <a:t>can : [-0.23857    0.35457   -0.30219001]</a:t>
            </a:r>
          </a:p>
          <a:p>
            <a:pPr marL="152400">
              <a:lnSpc>
                <a:spcPct val="97000"/>
              </a:lnSpc>
            </a:pPr>
            <a:r>
              <a:rPr lang="en-US" sz="1900" dirty="0">
                <a:latin typeface="DejaVu Sans Mono"/>
                <a:cs typeface="DejaVu Sans Mono"/>
              </a:rPr>
              <a:t>you : [-0.11076    0.30785999 -0.51980001]</a:t>
            </a:r>
          </a:p>
          <a:p>
            <a:pPr marL="152400">
              <a:lnSpc>
                <a:spcPct val="97000"/>
              </a:lnSpc>
            </a:pPr>
            <a:r>
              <a:rPr lang="en-US" sz="1900" dirty="0">
                <a:latin typeface="DejaVu Sans Mono"/>
                <a:cs typeface="DejaVu Sans Mono"/>
              </a:rPr>
              <a:t>help : [-0.29370001 0.32253   -0.44779  ]</a:t>
            </a:r>
          </a:p>
          <a:p>
            <a:pPr marL="152400">
              <a:lnSpc>
                <a:spcPct val="97000"/>
              </a:lnSpc>
            </a:pPr>
            <a:r>
              <a:rPr lang="en-US" sz="1900" dirty="0">
                <a:latin typeface="DejaVu Sans Mono"/>
                <a:cs typeface="DejaVu Sans Mono"/>
              </a:rPr>
              <a:t>me : [-0.15396    0.31894001 -0.54887998]</a:t>
            </a:r>
          </a:p>
          <a:p>
            <a:pPr marL="152400">
              <a:lnSpc>
                <a:spcPct val="97000"/>
              </a:lnSpc>
            </a:pPr>
            <a:r>
              <a:rPr lang="en-US" sz="1900" dirty="0">
                <a:latin typeface="DejaVu Sans Mono"/>
                <a:cs typeface="DejaVu Sans Mono"/>
              </a:rPr>
              <a:t>? : [-0.086864   0.19160999 0.10915  ]</a:t>
            </a:r>
            <a:endParaRPr sz="1900" dirty="0">
              <a:latin typeface="DejaVu Sans Mono"/>
              <a:cs typeface="DejaVu Sans Mono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词语语义的</a:t>
            </a:r>
            <a:r>
              <a:rPr lang="zh-CN" altLang="en-US" dirty="0"/>
              <a:t>相似度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向量的方向很重要</a:t>
            </a:r>
          </a:p>
          <a:p>
            <a:pPr marL="0" indent="0">
              <a:buNone/>
            </a:pPr>
            <a:r>
              <a:rPr lang="zh-CN" altLang="en-US" dirty="0"/>
              <a:t>单词之间的“距离”= 向量之间的角度</a:t>
            </a:r>
          </a:p>
          <a:p>
            <a:pPr marL="0" indent="0">
              <a:buNone/>
            </a:pPr>
            <a:r>
              <a:rPr lang="zh-CN" altLang="en-US" dirty="0"/>
              <a:t>余弦相似度</a:t>
            </a:r>
          </a:p>
          <a:p>
            <a:pPr marL="0" indent="0">
              <a:buNone/>
            </a:pPr>
            <a:r>
              <a:rPr lang="zh-CN" altLang="en-US" dirty="0"/>
              <a:t>         1：向量指向相同的方向（</a:t>
            </a:r>
            <a:r>
              <a:rPr lang="ja-JP" altLang="en-US" dirty="0"/>
              <a:t>词语语义高度相关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zh-CN" altLang="en-US" dirty="0"/>
              <a:t>         0：它们是垂直的（</a:t>
            </a:r>
            <a:r>
              <a:rPr lang="ja-JP" altLang="en-US" dirty="0"/>
              <a:t>词语语义并无</a:t>
            </a:r>
            <a:r>
              <a:rPr lang="ja-JP" altLang="en-US" dirty="0">
                <a:solidFill>
                  <a:srgbClr val="92D050"/>
                </a:solidFill>
              </a:rPr>
              <a:t>相关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zh-CN" altLang="en-US" dirty="0"/>
              <a:t>        -1：它们指向相反的方向（</a:t>
            </a:r>
            <a:r>
              <a:rPr lang="ja-JP" altLang="en-US" dirty="0"/>
              <a:t>词语语义完全</a:t>
            </a:r>
            <a:r>
              <a:rPr lang="ja-JP" altLang="en-US" dirty="0">
                <a:solidFill>
                  <a:srgbClr val="92D050"/>
                </a:solidFill>
              </a:rPr>
              <a:t>相反</a:t>
            </a:r>
            <a:r>
              <a:rPr lang="zh-CN" altLang="en-US" dirty="0"/>
              <a:t>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pc="25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/>
            </a:r>
            <a:br>
              <a:rPr spc="25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</a:br>
            <a:r>
              <a:rPr lang="zh-CN" altLang="en-US" dirty="0">
                <a:sym typeface="+mn-ea"/>
              </a:rPr>
              <a:t>.similarity()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6957"/>
          </a:xfrm>
        </p:spPr>
        <p:txBody>
          <a:bodyPr>
            <a:normAutofit fontScale="97500"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an</a:t>
            </a:r>
            <a:r>
              <a:rPr lang="en-US" altLang="en-US" dirty="0"/>
              <a:t> </a:t>
            </a:r>
            <a:r>
              <a:rPr lang="zh-CN" altLang="en-US" dirty="0"/>
              <a:t>和</a:t>
            </a:r>
            <a:r>
              <a:rPr lang="en-US" altLang="en-US" dirty="0"/>
              <a:t> </a:t>
            </a:r>
            <a:r>
              <a:rPr lang="zh-CN" altLang="en-US" dirty="0"/>
              <a:t>cat</a:t>
            </a:r>
            <a:r>
              <a:rPr lang="en-US" altLang="en-US" dirty="0"/>
              <a:t> </a:t>
            </a:r>
            <a:r>
              <a:rPr lang="zh-CN" altLang="en-US" dirty="0"/>
              <a:t>拼写相似，但相似度较低</a:t>
            </a:r>
          </a:p>
          <a:p>
            <a:r>
              <a:rPr lang="zh-CN" altLang="en-US" dirty="0"/>
              <a:t>但</a:t>
            </a:r>
            <a:r>
              <a:rPr lang="en-US" altLang="en-US" dirty="0"/>
              <a:t> </a:t>
            </a:r>
            <a:r>
              <a:rPr lang="en-US" altLang="zh-CN" dirty="0"/>
              <a:t>cat</a:t>
            </a:r>
            <a:r>
              <a:rPr lang="en-US" altLang="en-US" dirty="0"/>
              <a:t> </a:t>
            </a:r>
            <a:r>
              <a:rPr lang="zh-CN" altLang="en-US" dirty="0"/>
              <a:t>和</a:t>
            </a:r>
            <a:r>
              <a:rPr lang="en-US" altLang="en-US" dirty="0"/>
              <a:t> </a:t>
            </a:r>
            <a:r>
              <a:rPr lang="en-US" altLang="zh-CN" dirty="0"/>
              <a:t>d</a:t>
            </a:r>
            <a:r>
              <a:rPr lang="en-US" altLang="en-US" dirty="0"/>
              <a:t>og </a:t>
            </a:r>
            <a:r>
              <a:rPr lang="zh-CN" altLang="en-US" dirty="0"/>
              <a:t>有很高的相似性</a:t>
            </a:r>
          </a:p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12751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 [1]: import spacy</a:t>
            </a:r>
          </a:p>
          <a:p>
            <a:r>
              <a:rPr lang="en-US" dirty="0"/>
              <a:t>In [2]: </a:t>
            </a:r>
            <a:r>
              <a:rPr lang="en-US" dirty="0" err="1"/>
              <a:t>nlp</a:t>
            </a:r>
            <a:r>
              <a:rPr lang="en-US" dirty="0"/>
              <a:t> = </a:t>
            </a:r>
            <a:r>
              <a:rPr lang="en-US" dirty="0" err="1"/>
              <a:t>spacy.load</a:t>
            </a:r>
            <a:r>
              <a:rPr lang="en-US" dirty="0"/>
              <a:t>(</a:t>
            </a:r>
            <a:r>
              <a:rPr lang="en-US" dirty="0">
                <a:latin typeface="DejaVu Sans Mono"/>
                <a:cs typeface="DejaVu Sans Mono"/>
              </a:rPr>
              <a:t>'</a:t>
            </a:r>
            <a:r>
              <a:rPr lang="en-US" dirty="0" err="1">
                <a:latin typeface="DejaVu Sans Mono"/>
                <a:cs typeface="DejaVu Sans Mono"/>
              </a:rPr>
              <a:t>en_core_web_md</a:t>
            </a:r>
            <a:r>
              <a:rPr lang="en-US" dirty="0"/>
              <a:t>') </a:t>
            </a:r>
          </a:p>
          <a:p>
            <a:r>
              <a:rPr lang="en-US" dirty="0"/>
              <a:t>In [3]: doc = </a:t>
            </a:r>
            <a:r>
              <a:rPr lang="en-US" dirty="0" err="1"/>
              <a:t>nlp</a:t>
            </a:r>
            <a:r>
              <a:rPr lang="en-US" dirty="0"/>
              <a:t>("cat")</a:t>
            </a:r>
          </a:p>
          <a:p>
            <a:r>
              <a:rPr lang="en-US" dirty="0"/>
              <a:t>In [4]: </a:t>
            </a:r>
            <a:r>
              <a:rPr lang="en-US" dirty="0" err="1"/>
              <a:t>doc.similarity</a:t>
            </a:r>
            <a:r>
              <a:rPr lang="en-US" dirty="0"/>
              <a:t>(</a:t>
            </a:r>
            <a:r>
              <a:rPr lang="en-US" dirty="0" err="1"/>
              <a:t>nlp</a:t>
            </a:r>
            <a:r>
              <a:rPr lang="en-US" dirty="0"/>
              <a:t>("can"))</a:t>
            </a:r>
          </a:p>
          <a:p>
            <a:r>
              <a:rPr lang="en-US" dirty="0"/>
              <a:t>Out[4]: 0.30165292161215396</a:t>
            </a:r>
          </a:p>
          <a:p>
            <a:endParaRPr lang="en-US" dirty="0"/>
          </a:p>
          <a:p>
            <a:r>
              <a:rPr lang="en-US" dirty="0"/>
              <a:t>In [5]: </a:t>
            </a:r>
            <a:r>
              <a:rPr lang="en-US" dirty="0" err="1"/>
              <a:t>doc.similarity</a:t>
            </a:r>
            <a:r>
              <a:rPr lang="en-US" dirty="0"/>
              <a:t>(</a:t>
            </a:r>
            <a:r>
              <a:rPr lang="en-US" dirty="0" err="1"/>
              <a:t>nlp</a:t>
            </a:r>
            <a:r>
              <a:rPr lang="en-US" dirty="0"/>
              <a:t>("dog"))</a:t>
            </a:r>
          </a:p>
          <a:p>
            <a:r>
              <a:rPr lang="en-US" dirty="0"/>
              <a:t> Out[5]: 0.80168555173294953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4" y="1473200"/>
            <a:ext cx="11321415" cy="1703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solidFill>
                  <a:schemeClr val="accent1"/>
                </a:solidFill>
                <a:sym typeface="+mn-lt"/>
              </a:rPr>
              <a:t>意图</a:t>
            </a:r>
            <a:r>
              <a:rPr lang="ja-JP" altLang="en-US" sz="4400">
                <a:solidFill>
                  <a:schemeClr val="accent1"/>
                </a:solidFill>
                <a:sym typeface="+mn-lt"/>
              </a:rPr>
              <a:t>识别</a:t>
            </a:r>
            <a:r>
              <a:rPr lang="zh-CN" altLang="en-US" sz="4400" dirty="0">
                <a:solidFill>
                  <a:schemeClr val="accent1"/>
                </a:solidFill>
                <a:sym typeface="+mn-lt"/>
              </a:rPr>
              <a:t>和分类</a:t>
            </a:r>
            <a:r>
              <a:rPr lang="ja-JP" altLang="en-US" sz="4400">
                <a:solidFill>
                  <a:schemeClr val="accent1"/>
                </a:solidFill>
                <a:sym typeface="+mn-lt"/>
              </a:rPr>
              <a:t>问题</a:t>
            </a:r>
            <a:endParaRPr lang="zh-CN" altLang="en-US" sz="4400" dirty="0">
              <a:solidFill>
                <a:schemeClr val="accent1"/>
              </a:solidFill>
              <a:sym typeface="+mn-lt"/>
            </a:endParaRPr>
          </a:p>
        </p:txBody>
      </p: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493395" y="3293110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ym typeface="+mn-lt"/>
              </a:rPr>
              <a:t>监督学习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ym typeface="+mn-lt"/>
              </a:rPr>
              <a:t>分类器预测给定句子的意图标签</a:t>
            </a:r>
          </a:p>
          <a:p>
            <a:pPr algn="l">
              <a:lnSpc>
                <a:spcPct val="120000"/>
              </a:lnSpc>
            </a:pPr>
            <a:r>
              <a:rPr lang="zh-CN" altLang="en-US" dirty="0">
                <a:sym typeface="+mn-lt"/>
              </a:rPr>
              <a:t>通过训练数据调整“适合”分类器</a:t>
            </a:r>
          </a:p>
          <a:p>
            <a:pPr algn="l">
              <a:lnSpc>
                <a:spcPct val="120000"/>
              </a:lnSpc>
            </a:pPr>
            <a:r>
              <a:rPr lang="zh-CN" altLang="en-US" dirty="0">
                <a:sym typeface="+mn-lt"/>
              </a:rPr>
              <a:t>评估测试数据的性能</a:t>
            </a:r>
          </a:p>
          <a:p>
            <a:pPr algn="l">
              <a:lnSpc>
                <a:spcPct val="120000"/>
              </a:lnSpc>
            </a:pPr>
            <a:r>
              <a:rPr lang="zh-CN" altLang="en-US" dirty="0">
                <a:sym typeface="+mn-lt"/>
              </a:rPr>
              <a:t>准确度：我们正确预测的标签分数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ym typeface="+mn-lt"/>
              </a:rPr>
              <a:t>ATIS数据集</a:t>
            </a:r>
            <a:r>
              <a:rPr lang="zh-CN" altLang="en-US" dirty="0">
                <a:sym typeface="+mn-ea"/>
              </a:rPr>
              <a:t>I</a:t>
            </a:r>
            <a:endParaRPr lang="en-US" altLang="zh-CN" sz="3600" dirty="0"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ym typeface="+mn-lt"/>
              </a:rPr>
              <a:t>成千上万的带有标记意图和实体的句子</a:t>
            </a:r>
          </a:p>
          <a:p>
            <a:pPr algn="l">
              <a:lnSpc>
                <a:spcPct val="120000"/>
              </a:lnSpc>
            </a:pPr>
            <a:r>
              <a:rPr lang="zh-CN" altLang="en-US" dirty="0">
                <a:sym typeface="+mn-lt"/>
              </a:rPr>
              <a:t>从真实的航班预订服务中收集</a:t>
            </a:r>
          </a:p>
          <a:p>
            <a:pPr algn="l">
              <a:lnSpc>
                <a:spcPct val="120000"/>
              </a:lnSpc>
            </a:pPr>
            <a:r>
              <a:rPr lang="zh-CN" altLang="en-US" dirty="0">
                <a:sym typeface="+mn-lt"/>
              </a:rPr>
              <a:t>意图如</a:t>
            </a:r>
            <a:r>
              <a:rPr lang="en-US" altLang="zh-CN" dirty="0">
                <a:sym typeface="+mn-lt"/>
              </a:rPr>
              <a:t>:</a:t>
            </a:r>
            <a:endParaRPr lang="zh-CN" altLang="en-US" dirty="0">
              <a:sym typeface="+mn-lt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zh-CN" altLang="en-US" dirty="0">
                <a:sym typeface="+mn-lt"/>
              </a:rPr>
              <a:t>                   </a:t>
            </a:r>
            <a:r>
              <a:rPr lang="en-US" altLang="zh-CN" dirty="0" err="1">
                <a:sym typeface="+mn-lt"/>
              </a:rPr>
              <a:t>atis_flight</a:t>
            </a:r>
            <a:endParaRPr lang="zh-CN" altLang="en-US" dirty="0">
              <a:sym typeface="+mn-lt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zh-CN" altLang="en-US" dirty="0">
                <a:sym typeface="+mn-lt"/>
              </a:rPr>
              <a:t>                   </a:t>
            </a:r>
            <a:r>
              <a:rPr lang="en-US" altLang="zh-CN" dirty="0" err="1">
                <a:sym typeface="+mn-lt"/>
              </a:rPr>
              <a:t>atis_ticket</a:t>
            </a:r>
            <a:endParaRPr lang="zh-CN" altLang="en-US" dirty="0"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78460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ym typeface="+mn-lt"/>
              </a:rPr>
              <a:t>ATIS数据集</a:t>
            </a:r>
            <a:r>
              <a:rPr lang="zh-CN" altLang="en-US" dirty="0">
                <a:sym typeface="+mn-ea"/>
              </a:rPr>
              <a:t>II</a:t>
            </a:r>
            <a:endParaRPr lang="zh-CN" altLang="en-US" sz="3600" dirty="0">
              <a:sym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502688"/>
            <a:ext cx="888274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[1]: </a:t>
            </a:r>
            <a:r>
              <a:rPr lang="en-US" dirty="0" err="1"/>
              <a:t>sentences_train</a:t>
            </a:r>
            <a:r>
              <a:rPr lang="en-US" dirty="0"/>
              <a:t>[:2] </a:t>
            </a:r>
          </a:p>
          <a:p>
            <a:r>
              <a:rPr lang="en-US" dirty="0"/>
              <a:t>Out[1]: [</a:t>
            </a:r>
          </a:p>
          <a:p>
            <a:r>
              <a:rPr lang="en-US" dirty="0"/>
              <a:t>  "</a:t>
            </a:r>
            <a:r>
              <a:rPr lang="en-US" dirty="0" err="1"/>
              <a:t>i</a:t>
            </a:r>
            <a:r>
              <a:rPr lang="en-US" dirty="0"/>
              <a:t> want to fly from </a:t>
            </a:r>
            <a:r>
              <a:rPr lang="en-US" dirty="0" err="1"/>
              <a:t>boston</a:t>
            </a:r>
            <a:r>
              <a:rPr lang="en-US" dirty="0"/>
              <a:t> at 838 am and arrive in </a:t>
            </a:r>
            <a:r>
              <a:rPr lang="en-US" dirty="0" err="1"/>
              <a:t>denver</a:t>
            </a:r>
            <a:r>
              <a:rPr lang="en-US" dirty="0"/>
              <a:t> at 1110 in the morning",</a:t>
            </a:r>
          </a:p>
          <a:p>
            <a:r>
              <a:rPr lang="en-US" dirty="0"/>
              <a:t>  "what flights are available from </a:t>
            </a:r>
            <a:r>
              <a:rPr lang="en-US" dirty="0" err="1"/>
              <a:t>pittsburgh</a:t>
            </a:r>
            <a:r>
              <a:rPr lang="en-US" dirty="0"/>
              <a:t> to </a:t>
            </a:r>
            <a:r>
              <a:rPr lang="en-US" dirty="0" err="1"/>
              <a:t>baltimore</a:t>
            </a:r>
            <a:r>
              <a:rPr lang="en-US" dirty="0"/>
              <a:t> on </a:t>
            </a:r>
            <a:r>
              <a:rPr lang="en-US" dirty="0" err="1"/>
              <a:t>thursday</a:t>
            </a:r>
            <a:r>
              <a:rPr lang="en-US" dirty="0"/>
              <a:t> morning"</a:t>
            </a:r>
          </a:p>
          <a:p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In [2]: </a:t>
            </a:r>
            <a:r>
              <a:rPr lang="en-US" dirty="0" err="1"/>
              <a:t>labels_train</a:t>
            </a:r>
            <a:r>
              <a:rPr lang="en-US" dirty="0"/>
              <a:t>[:2] </a:t>
            </a:r>
          </a:p>
          <a:p>
            <a:r>
              <a:rPr lang="en-US" dirty="0"/>
              <a:t>Out[2]: [</a:t>
            </a:r>
          </a:p>
          <a:p>
            <a:r>
              <a:rPr lang="en-US" dirty="0"/>
              <a:t>  "</a:t>
            </a:r>
            <a:r>
              <a:rPr lang="en-US" dirty="0" err="1"/>
              <a:t>atis_flight</a:t>
            </a:r>
            <a:r>
              <a:rPr lang="en-US" dirty="0"/>
              <a:t>",</a:t>
            </a:r>
          </a:p>
          <a:p>
            <a:r>
              <a:rPr lang="en-US" dirty="0"/>
              <a:t>  "</a:t>
            </a:r>
            <a:r>
              <a:rPr lang="en-US" dirty="0" err="1"/>
              <a:t>atis_flight</a:t>
            </a:r>
            <a:r>
              <a:rPr lang="en-US" dirty="0"/>
              <a:t>"</a:t>
            </a:r>
          </a:p>
          <a:p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In [3]: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In [4]: </a:t>
            </a:r>
            <a:r>
              <a:rPr lang="en-US" dirty="0" err="1"/>
              <a:t>X_train_shape</a:t>
            </a:r>
            <a:r>
              <a:rPr lang="en-US" dirty="0"/>
              <a:t> = 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sentences_train</a:t>
            </a:r>
            <a:r>
              <a:rPr lang="en-US" dirty="0"/>
              <a:t>),</a:t>
            </a:r>
            <a:r>
              <a:rPr lang="en-US" dirty="0" err="1"/>
              <a:t>nlp.vocab.vectors_length</a:t>
            </a:r>
            <a:r>
              <a:rPr lang="en-US" dirty="0"/>
              <a:t>) </a:t>
            </a:r>
          </a:p>
          <a:p>
            <a:r>
              <a:rPr lang="en-US" dirty="0"/>
              <a:t>In [5]: </a:t>
            </a:r>
            <a:r>
              <a:rPr lang="en-US" dirty="0" err="1"/>
              <a:t>X_train</a:t>
            </a:r>
            <a:r>
              <a:rPr lang="en-US" dirty="0"/>
              <a:t> = 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X_train_shape</a:t>
            </a:r>
            <a:r>
              <a:rPr lang="en-US" dirty="0"/>
              <a:t>)</a:t>
            </a:r>
          </a:p>
          <a:p>
            <a:r>
              <a:rPr lang="en-US" dirty="0"/>
              <a:t>In [6]: for sentence in </a:t>
            </a:r>
            <a:r>
              <a:rPr lang="en-US" dirty="0" err="1"/>
              <a:t>sentences_train</a:t>
            </a:r>
            <a:r>
              <a:rPr lang="en-US" dirty="0"/>
              <a:t>:</a:t>
            </a:r>
          </a:p>
          <a:p>
            <a:r>
              <a:rPr lang="en-US" dirty="0"/>
              <a:t>   ...:    </a:t>
            </a:r>
            <a:r>
              <a:rPr lang="en-US" dirty="0" err="1"/>
              <a:t>X_train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,:] = </a:t>
            </a:r>
            <a:r>
              <a:rPr lang="en-US" dirty="0" err="1"/>
              <a:t>nlp</a:t>
            </a:r>
            <a:r>
              <a:rPr lang="en-US" dirty="0"/>
              <a:t>(sentence).vector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076499" y="401971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ym typeface="+mn-lt"/>
              </a:rPr>
              <a:t>例子</a:t>
            </a: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747014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4" name="流程图: 预定义过程 3"/>
          <p:cNvSpPr/>
          <p:nvPr/>
        </p:nvSpPr>
        <p:spPr>
          <a:xfrm>
            <a:off x="5232400" y="1982470"/>
            <a:ext cx="1727200" cy="995680"/>
          </a:xfrm>
          <a:prstGeom prst="flowChartPredefined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NLU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1584960" y="1888490"/>
            <a:ext cx="2400300" cy="118300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sz="2000" dirty="0"/>
              <a:t>我正在新街口寻找烧烤店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1584960" y="3665855"/>
            <a:ext cx="2673985" cy="122237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dirty="0"/>
              <a:t>新街口的怒烧烤怎么样？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8168005" y="2479675"/>
            <a:ext cx="2948767" cy="165036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sz="2000" dirty="0"/>
              <a:t>意图：</a:t>
            </a:r>
          </a:p>
          <a:p>
            <a:pPr algn="l"/>
            <a:r>
              <a:rPr lang="zh-CN" altLang="en-US" sz="2000" dirty="0"/>
              <a:t>      </a:t>
            </a:r>
            <a:r>
              <a:rPr lang="en-US" altLang="zh-CN" sz="2000" dirty="0"/>
              <a:t>-- </a:t>
            </a:r>
            <a:r>
              <a:rPr lang="ja-JP" altLang="en-US" sz="2000" dirty="0"/>
              <a:t>餐馆搜索</a:t>
            </a:r>
            <a:endParaRPr lang="zh-CN" altLang="en-US" sz="2000" dirty="0"/>
          </a:p>
          <a:p>
            <a:pPr algn="l"/>
            <a:r>
              <a:rPr lang="zh-CN" altLang="en-US" sz="2000" dirty="0"/>
              <a:t>实体：</a:t>
            </a:r>
          </a:p>
          <a:p>
            <a:pPr algn="l"/>
            <a:r>
              <a:rPr lang="zh-CN" altLang="en-US" sz="2000" dirty="0"/>
              <a:t>      </a:t>
            </a:r>
            <a:r>
              <a:rPr lang="en-US" altLang="zh-CN" sz="2000" dirty="0"/>
              <a:t>-- </a:t>
            </a:r>
            <a:r>
              <a:rPr lang="ja-JP" altLang="en-US" sz="2000" dirty="0"/>
              <a:t>类型</a:t>
            </a:r>
            <a:r>
              <a:rPr lang="zh-CN" altLang="en-US" sz="2000" dirty="0"/>
              <a:t>：烧烤</a:t>
            </a:r>
          </a:p>
          <a:p>
            <a:pPr algn="l"/>
            <a:r>
              <a:rPr lang="zh-CN" altLang="en-US" sz="2000" dirty="0"/>
              <a:t>      </a:t>
            </a:r>
            <a:r>
              <a:rPr lang="en-US" altLang="zh-CN" sz="2000" dirty="0"/>
              <a:t>-- </a:t>
            </a:r>
            <a:r>
              <a:rPr lang="zh-CN" altLang="en-US" sz="2000" dirty="0"/>
              <a:t>地点：新街口</a:t>
            </a:r>
          </a:p>
        </p:txBody>
      </p:sp>
      <p:cxnSp>
        <p:nvCxnSpPr>
          <p:cNvPr id="11" name="肘形连接符 10"/>
          <p:cNvCxnSpPr>
            <a:cxnSpLocks/>
            <a:stCxn id="4" idx="3"/>
            <a:endCxn id="7" idx="1"/>
          </p:cNvCxnSpPr>
          <p:nvPr/>
        </p:nvCxnSpPr>
        <p:spPr>
          <a:xfrm>
            <a:off x="6959600" y="2480310"/>
            <a:ext cx="1208405" cy="82454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4" idx="1"/>
          </p:cNvCxnSpPr>
          <p:nvPr/>
        </p:nvCxnSpPr>
        <p:spPr>
          <a:xfrm>
            <a:off x="3985260" y="2480310"/>
            <a:ext cx="12471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流程图: 磁盘 12"/>
          <p:cNvSpPr/>
          <p:nvPr/>
        </p:nvSpPr>
        <p:spPr>
          <a:xfrm>
            <a:off x="5653405" y="3814445"/>
            <a:ext cx="1306195" cy="92519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数据库</a:t>
            </a:r>
          </a:p>
        </p:txBody>
      </p:sp>
      <p:cxnSp>
        <p:nvCxnSpPr>
          <p:cNvPr id="14" name="肘形连接符 13"/>
          <p:cNvCxnSpPr>
            <a:cxnSpLocks/>
            <a:stCxn id="7" idx="1"/>
            <a:endCxn id="13" idx="4"/>
          </p:cNvCxnSpPr>
          <p:nvPr/>
        </p:nvCxnSpPr>
        <p:spPr>
          <a:xfrm rot="10800000" flipV="1">
            <a:off x="6959601" y="3304857"/>
            <a:ext cx="1208405" cy="97218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2"/>
            <a:endCxn id="6" idx="3"/>
          </p:cNvCxnSpPr>
          <p:nvPr/>
        </p:nvCxnSpPr>
        <p:spPr>
          <a:xfrm flipH="1">
            <a:off x="4258945" y="4277360"/>
            <a:ext cx="13944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最近邻分类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需要训练数据</a:t>
            </a:r>
          </a:p>
          <a:p>
            <a:pPr marL="0" indent="0">
              <a:buNone/>
            </a:pPr>
            <a:r>
              <a:rPr lang="zh-CN" altLang="en-US"/>
              <a:t>           每个句子都被标上了他们的意图</a:t>
            </a:r>
          </a:p>
          <a:p>
            <a:r>
              <a:rPr lang="zh-CN" altLang="en-US"/>
              <a:t>最简单的方法</a:t>
            </a:r>
          </a:p>
          <a:p>
            <a:pPr marL="0" indent="0">
              <a:buNone/>
            </a:pPr>
            <a:r>
              <a:rPr lang="zh-CN" altLang="en-US"/>
              <a:t>            寻找最相似的标签示例</a:t>
            </a:r>
          </a:p>
          <a:p>
            <a:pPr marL="0" indent="0">
              <a:buNone/>
            </a:pPr>
            <a:r>
              <a:rPr lang="zh-CN" altLang="en-US"/>
              <a:t>            使用其意图作为最佳猜测</a:t>
            </a:r>
          </a:p>
          <a:p>
            <a:r>
              <a:rPr lang="zh-CN" altLang="en-US">
                <a:sym typeface="+mn-ea"/>
              </a:rPr>
              <a:t>最近邻分类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scikit-learn中的最近邻分类</a:t>
            </a:r>
          </a:p>
        </p:txBody>
      </p:sp>
      <p:sp>
        <p:nvSpPr>
          <p:cNvPr id="3" name="Rectangle 2"/>
          <p:cNvSpPr/>
          <p:nvPr/>
        </p:nvSpPr>
        <p:spPr>
          <a:xfrm>
            <a:off x="993568" y="1659454"/>
            <a:ext cx="83641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[1]: </a:t>
            </a:r>
            <a:r>
              <a:rPr lang="en-US" dirty="0">
                <a:solidFill>
                  <a:srgbClr val="92D05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sklearn.metrics.pairwise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cosine_similarity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[2]: </a:t>
            </a:r>
            <a:r>
              <a:rPr lang="en-US" dirty="0" err="1"/>
              <a:t>test_message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"""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would like to find a flight from charlotte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 las </a:t>
            </a:r>
            <a:r>
              <a:rPr lang="en-US" dirty="0" err="1" smtClean="0">
                <a:solidFill>
                  <a:srgbClr val="FF0000"/>
                </a:solidFill>
              </a:rPr>
              <a:t>vegas</a:t>
            </a:r>
            <a:r>
              <a:rPr lang="en-US" dirty="0" smtClean="0">
                <a:solidFill>
                  <a:srgbClr val="FF0000"/>
                </a:solidFill>
              </a:rPr>
              <a:t> that makes a stop in </a:t>
            </a:r>
            <a:r>
              <a:rPr lang="en-US" dirty="0" err="1" smtClean="0">
                <a:solidFill>
                  <a:srgbClr val="FF0000"/>
                </a:solidFill>
              </a:rPr>
              <a:t>st.</a:t>
            </a:r>
            <a:r>
              <a:rPr lang="en-US" dirty="0" smtClean="0">
                <a:solidFill>
                  <a:srgbClr val="FF0000"/>
                </a:solidFill>
              </a:rPr>
              <a:t> louis""”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In [3]: </a:t>
            </a:r>
            <a:r>
              <a:rPr lang="en-US" dirty="0" err="1" smtClean="0"/>
              <a:t>test_x</a:t>
            </a:r>
            <a:r>
              <a:rPr lang="en-US" dirty="0" smtClean="0"/>
              <a:t> = </a:t>
            </a:r>
            <a:r>
              <a:rPr lang="en-US" dirty="0" err="1" smtClean="0"/>
              <a:t>nlp</a:t>
            </a:r>
            <a:r>
              <a:rPr lang="en-US" dirty="0" smtClean="0"/>
              <a:t>(</a:t>
            </a:r>
            <a:r>
              <a:rPr lang="en-US" dirty="0" err="1" smtClean="0"/>
              <a:t>test_message</a:t>
            </a:r>
            <a:r>
              <a:rPr lang="en-US" dirty="0" smtClean="0"/>
              <a:t>).vector</a:t>
            </a:r>
          </a:p>
          <a:p>
            <a:r>
              <a:rPr lang="en-US" dirty="0" smtClean="0"/>
              <a:t>In </a:t>
            </a:r>
            <a:r>
              <a:rPr lang="en-US" dirty="0"/>
              <a:t>[4]: scores = [</a:t>
            </a:r>
          </a:p>
          <a:p>
            <a:r>
              <a:rPr lang="en-US" dirty="0"/>
              <a:t>   ...:     </a:t>
            </a:r>
            <a:r>
              <a:rPr lang="en-US" dirty="0" err="1"/>
              <a:t>cosine_similarity</a:t>
            </a:r>
            <a:r>
              <a:rPr lang="en-US" dirty="0"/>
              <a:t>(X[</a:t>
            </a:r>
            <a:r>
              <a:rPr lang="en-US" dirty="0" err="1"/>
              <a:t>i</a:t>
            </a:r>
            <a:r>
              <a:rPr lang="en-US" dirty="0"/>
              <a:t>,:], </a:t>
            </a:r>
            <a:r>
              <a:rPr lang="en-US" dirty="0" err="1"/>
              <a:t>test_x</a:t>
            </a:r>
            <a:r>
              <a:rPr lang="en-US" dirty="0"/>
              <a:t>) </a:t>
            </a:r>
          </a:p>
          <a:p>
            <a:r>
              <a:rPr lang="en-US" dirty="0"/>
              <a:t>   ...:    </a:t>
            </a:r>
            <a:r>
              <a:rPr lang="en-US" dirty="0">
                <a:solidFill>
                  <a:srgbClr val="92D050"/>
                </a:solidFill>
              </a:rPr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in</a:t>
            </a:r>
            <a:r>
              <a:rPr lang="en-US" dirty="0"/>
              <a:t> 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sentences_train</a:t>
            </a:r>
            <a:r>
              <a:rPr lang="en-US" dirty="0"/>
              <a:t>)</a:t>
            </a:r>
          </a:p>
          <a:p>
            <a:r>
              <a:rPr lang="en-US" dirty="0"/>
              <a:t>   ...: ]</a:t>
            </a:r>
          </a:p>
          <a:p>
            <a:r>
              <a:rPr lang="en-US" dirty="0"/>
              <a:t>In [5]: </a:t>
            </a:r>
            <a:r>
              <a:rPr lang="en-US" dirty="0" err="1"/>
              <a:t>labels_train</a:t>
            </a:r>
            <a:r>
              <a:rPr lang="en-US" dirty="0"/>
              <a:t>[</a:t>
            </a:r>
            <a:r>
              <a:rPr lang="en-US" dirty="0" err="1"/>
              <a:t>np.argmax</a:t>
            </a:r>
            <a:r>
              <a:rPr lang="en-US" dirty="0"/>
              <a:t>(scores)] </a:t>
            </a:r>
          </a:p>
          <a:p>
            <a:endParaRPr lang="en-US" dirty="0"/>
          </a:p>
          <a:p>
            <a:r>
              <a:rPr lang="en-US" dirty="0"/>
              <a:t>Out[5]: 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atis_flight</a:t>
            </a:r>
            <a:r>
              <a:rPr lang="en-US" dirty="0">
                <a:solidFill>
                  <a:srgbClr val="FF0000"/>
                </a:solidFill>
              </a:rPr>
              <a:t>'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>
                <a:latin typeface="DejaVu Sans"/>
                <a:cs typeface="DejaVu Sans"/>
              </a:rPr>
              <a:t/>
            </a:r>
            <a:br>
              <a:rPr>
                <a:latin typeface="DejaVu Sans"/>
                <a:cs typeface="DejaVu Sans"/>
              </a:rPr>
            </a:br>
            <a:r>
              <a:rPr>
                <a:latin typeface="DejaVu Sans"/>
                <a:cs typeface="DejaVu Sans"/>
              </a:rPr>
              <a:t>支持向量机</a:t>
            </a:r>
            <a:br>
              <a:rPr>
                <a:latin typeface="DejaVu Sans"/>
                <a:cs typeface="DejaVu Sans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6333"/>
          </a:xfrm>
        </p:spPr>
        <p:txBody>
          <a:bodyPr/>
          <a:lstStyle/>
          <a:p>
            <a:r>
              <a:rPr lang="zh-CN" altLang="en-US" dirty="0"/>
              <a:t>最近邻非常简单 - 我们可以做得更好</a:t>
            </a:r>
          </a:p>
          <a:p>
            <a:r>
              <a:rPr lang="zh-CN" altLang="en-US" dirty="0"/>
              <a:t>SVM / SVC：支持向量机/分类器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934192" y="345822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 [1]: </a:t>
            </a:r>
            <a:r>
              <a:rPr lang="en-US" dirty="0">
                <a:solidFill>
                  <a:srgbClr val="00B05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sklearn.svm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import</a:t>
            </a:r>
            <a:r>
              <a:rPr lang="en-US" dirty="0"/>
              <a:t> SVC </a:t>
            </a:r>
          </a:p>
          <a:p>
            <a:r>
              <a:rPr lang="en-US" dirty="0"/>
              <a:t>In [2]: </a:t>
            </a:r>
            <a:r>
              <a:rPr lang="en-US" dirty="0" err="1"/>
              <a:t>clf</a:t>
            </a:r>
            <a:r>
              <a:rPr lang="en-US" dirty="0"/>
              <a:t> = SVC()</a:t>
            </a:r>
          </a:p>
          <a:p>
            <a:r>
              <a:rPr lang="en-US" dirty="0"/>
              <a:t>In [3]: </a:t>
            </a:r>
            <a:r>
              <a:rPr lang="en-US" dirty="0" err="1"/>
              <a:t>clf.fit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r>
              <a:rPr lang="en-US" dirty="0"/>
              <a:t>In [4]: </a:t>
            </a:r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/>
              <a:t>clf.predict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4" y="1473200"/>
            <a:ext cx="11321415" cy="1703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solidFill>
                  <a:schemeClr val="accent1"/>
                </a:solidFill>
                <a:sym typeface="+mn-lt"/>
              </a:rPr>
              <a:t>实体抽取</a:t>
            </a:r>
          </a:p>
        </p:txBody>
      </p: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493395" y="3293110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关键字</a:t>
            </a:r>
            <a:r>
              <a:rPr lang="ja-JP" altLang="en-US"/>
              <a:t>之外</a:t>
            </a:r>
            <a:r>
              <a:rPr lang="zh-CN" altLang="en-US" dirty="0"/>
              <a:t>：语境</a:t>
            </a:r>
          </a:p>
        </p:txBody>
      </p:sp>
      <p:sp>
        <p:nvSpPr>
          <p:cNvPr id="23" name="object 23"/>
          <p:cNvSpPr/>
          <p:nvPr/>
        </p:nvSpPr>
        <p:spPr>
          <a:xfrm>
            <a:off x="3061970" y="1805940"/>
            <a:ext cx="40005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文本框 4"/>
          <p:cNvSpPr txBox="1"/>
          <p:nvPr/>
        </p:nvSpPr>
        <p:spPr>
          <a:xfrm>
            <a:off x="886460" y="2835275"/>
            <a:ext cx="10419715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关键字</a:t>
            </a:r>
            <a:r>
              <a:rPr lang="ja-JP" altLang="en-US" sz="2400"/>
              <a:t>方法</a:t>
            </a:r>
            <a:r>
              <a:rPr lang="zh-CN" altLang="en-US" sz="2400" dirty="0"/>
              <a:t>不适用于之前未见过的实体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其他方法</a:t>
            </a:r>
            <a:r>
              <a:rPr lang="en-US" altLang="en-US" sz="2400" dirty="0"/>
              <a:t>，</a:t>
            </a:r>
            <a:r>
              <a:rPr lang="ja-JP" altLang="en-US" sz="2400"/>
              <a:t>比如</a:t>
            </a:r>
            <a:r>
              <a:rPr lang="zh-CN" altLang="en-US" sz="2400" dirty="0"/>
              <a:t>使用上下文线索：</a:t>
            </a:r>
          </a:p>
          <a:p>
            <a:r>
              <a:rPr lang="zh-CN" altLang="en-US" sz="2400" dirty="0"/>
              <a:t>                   拼字</a:t>
            </a:r>
          </a:p>
          <a:p>
            <a:r>
              <a:rPr lang="zh-CN" altLang="en-US" sz="2400" dirty="0"/>
              <a:t>                   大写</a:t>
            </a:r>
          </a:p>
          <a:p>
            <a:r>
              <a:rPr lang="zh-CN" altLang="en-US" sz="2400" dirty="0"/>
              <a:t>                   之前出现的词或者之后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模式识别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预建的命名实体识别</a:t>
            </a:r>
          </a:p>
        </p:txBody>
      </p:sp>
      <p:sp>
        <p:nvSpPr>
          <p:cNvPr id="4" name="Rectangle 3"/>
          <p:cNvSpPr/>
          <p:nvPr/>
        </p:nvSpPr>
        <p:spPr>
          <a:xfrm>
            <a:off x="993568" y="2199720"/>
            <a:ext cx="71529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[1]: </a:t>
            </a:r>
            <a:r>
              <a:rPr lang="en-US" dirty="0">
                <a:solidFill>
                  <a:schemeClr val="accent6"/>
                </a:solidFill>
              </a:rPr>
              <a:t>import</a:t>
            </a:r>
            <a:r>
              <a:rPr lang="en-US" dirty="0"/>
              <a:t> spacy</a:t>
            </a:r>
          </a:p>
          <a:p>
            <a:r>
              <a:rPr lang="en-US" dirty="0"/>
              <a:t>In [2]: </a:t>
            </a:r>
            <a:r>
              <a:rPr lang="en-US" dirty="0" err="1"/>
              <a:t>nlp</a:t>
            </a:r>
            <a:r>
              <a:rPr lang="en-US" dirty="0"/>
              <a:t> = </a:t>
            </a:r>
            <a:r>
              <a:rPr lang="en-US" dirty="0" err="1"/>
              <a:t>spacy.load</a:t>
            </a:r>
            <a:r>
              <a:rPr lang="en-US" dirty="0"/>
              <a:t>('</a:t>
            </a:r>
            <a:r>
              <a:rPr lang="en-US" dirty="0" err="1">
                <a:solidFill>
                  <a:srgbClr val="FF0000"/>
                </a:solidFill>
              </a:rPr>
              <a:t>en</a:t>
            </a:r>
            <a:r>
              <a:rPr lang="en-US" dirty="0"/>
              <a:t>')</a:t>
            </a:r>
          </a:p>
          <a:p>
            <a:r>
              <a:rPr lang="en-US" dirty="0"/>
              <a:t>In [3]: doc = </a:t>
            </a:r>
            <a:r>
              <a:rPr lang="en-US" dirty="0" err="1"/>
              <a:t>nlp</a:t>
            </a:r>
            <a:r>
              <a:rPr lang="en-US" dirty="0"/>
              <a:t>("</a:t>
            </a:r>
            <a:r>
              <a:rPr lang="en-US" dirty="0">
                <a:solidFill>
                  <a:srgbClr val="FF0000"/>
                </a:solidFill>
              </a:rPr>
              <a:t>my friend Mary has worked at Google since 2009</a:t>
            </a:r>
            <a:r>
              <a:rPr lang="en-US" dirty="0"/>
              <a:t>") </a:t>
            </a:r>
          </a:p>
          <a:p>
            <a:r>
              <a:rPr lang="en-US" dirty="0"/>
              <a:t>In [4]: </a:t>
            </a:r>
            <a:r>
              <a:rPr lang="en-US" dirty="0">
                <a:solidFill>
                  <a:srgbClr val="92D050"/>
                </a:solidFill>
              </a:rPr>
              <a:t>for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doc.ents</a:t>
            </a:r>
            <a:r>
              <a:rPr lang="en-US" dirty="0"/>
              <a:t>:</a:t>
            </a:r>
          </a:p>
          <a:p>
            <a:r>
              <a:rPr lang="en-US" dirty="0"/>
              <a:t>   ...:    print(</a:t>
            </a:r>
            <a:r>
              <a:rPr lang="en-US" dirty="0" err="1"/>
              <a:t>ent.text</a:t>
            </a:r>
            <a:r>
              <a:rPr lang="en-US" dirty="0"/>
              <a:t>, </a:t>
            </a:r>
            <a:r>
              <a:rPr lang="en-US" dirty="0" err="1"/>
              <a:t>ent.label</a:t>
            </a:r>
            <a:r>
              <a:rPr lang="en-US" dirty="0"/>
              <a:t>_)</a:t>
            </a:r>
          </a:p>
          <a:p>
            <a:r>
              <a:rPr lang="en-US" dirty="0"/>
              <a:t>   ...: 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Mary PERSON</a:t>
            </a:r>
          </a:p>
          <a:p>
            <a:r>
              <a:rPr lang="en-US" dirty="0"/>
              <a:t>Google ORG</a:t>
            </a:r>
          </a:p>
          <a:p>
            <a:r>
              <a:rPr lang="en-US" dirty="0"/>
              <a:t>2009 DATE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角色</a:t>
            </a:r>
          </a:p>
        </p:txBody>
      </p:sp>
      <p:sp>
        <p:nvSpPr>
          <p:cNvPr id="8" name="object 8"/>
          <p:cNvSpPr/>
          <p:nvPr/>
        </p:nvSpPr>
        <p:spPr>
          <a:xfrm>
            <a:off x="838200" y="1691005"/>
            <a:ext cx="5892800" cy="207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2"/>
          <p:cNvSpPr txBox="1"/>
          <p:nvPr/>
        </p:nvSpPr>
        <p:spPr>
          <a:xfrm>
            <a:off x="838200" y="3850005"/>
            <a:ext cx="9147175" cy="1079500"/>
          </a:xfrm>
          <a:prstGeom prst="rect">
            <a:avLst/>
          </a:prstGeom>
        </p:spPr>
        <p:txBody>
          <a:bodyPr wrap="square" lIns="0" tIns="4619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152400">
              <a:lnSpc>
                <a:spcPct val="97000"/>
              </a:lnSpc>
            </a:pPr>
            <a:r>
              <a:rPr sz="1900" spc="-44" dirty="0">
                <a:latin typeface="DejaVu Sans Mono"/>
                <a:cs typeface="DejaVu Sans Mono"/>
              </a:rPr>
              <a:t>In [1]:</a:t>
            </a:r>
            <a:r>
              <a:rPr sz="1900" spc="-44" dirty="0">
                <a:solidFill>
                  <a:srgbClr val="434343"/>
                </a:solidFill>
                <a:latin typeface="DejaVu Sans Mono"/>
                <a:cs typeface="DejaVu Sans Mono"/>
              </a:rPr>
              <a:t> pattern_1 = re.compile(</a:t>
            </a:r>
            <a:r>
              <a:rPr sz="1900" spc="-44" dirty="0">
                <a:solidFill>
                  <a:srgbClr val="FF2A1A"/>
                </a:solidFill>
                <a:latin typeface="DejaVu Sans Mono"/>
                <a:cs typeface="DejaVu Sans Mono"/>
              </a:rPr>
              <a:t>'.* from (.*) to (.*)'</a:t>
            </a:r>
            <a:r>
              <a:rPr sz="1900" spc="-44" dirty="0">
                <a:solidFill>
                  <a:srgbClr val="434343"/>
                </a:solidFill>
                <a:latin typeface="DejaVu Sans Mono"/>
                <a:cs typeface="DejaVu Sans Mono"/>
              </a:rPr>
              <a:t>)</a:t>
            </a:r>
            <a:endParaRPr sz="1900" dirty="0">
              <a:latin typeface="DejaVu Sans Mono"/>
              <a:cs typeface="DejaVu Sans Mono"/>
            </a:endParaRPr>
          </a:p>
          <a:p>
            <a:pPr marL="152400">
              <a:lnSpc>
                <a:spcPct val="97000"/>
              </a:lnSpc>
              <a:spcBef>
                <a:spcPts val="2190"/>
              </a:spcBef>
            </a:pPr>
            <a:r>
              <a:rPr sz="1900" spc="-44" dirty="0">
                <a:latin typeface="DejaVu Sans Mono"/>
                <a:cs typeface="DejaVu Sans Mono"/>
              </a:rPr>
              <a:t>In [2]:</a:t>
            </a:r>
            <a:r>
              <a:rPr sz="1900" spc="-44" dirty="0">
                <a:solidFill>
                  <a:srgbClr val="434343"/>
                </a:solidFill>
                <a:latin typeface="DejaVu Sans Mono"/>
                <a:cs typeface="DejaVu Sans Mono"/>
              </a:rPr>
              <a:t> pattern_2 = re.compile(</a:t>
            </a:r>
            <a:r>
              <a:rPr sz="1900" spc="-44" dirty="0">
                <a:solidFill>
                  <a:srgbClr val="FF2A1A"/>
                </a:solidFill>
                <a:latin typeface="DejaVu Sans Mono"/>
                <a:cs typeface="DejaVu Sans Mono"/>
              </a:rPr>
              <a:t>'.* to (.*) from (.*)'</a:t>
            </a:r>
            <a:r>
              <a:rPr sz="1900" spc="-44" dirty="0">
                <a:solidFill>
                  <a:srgbClr val="434343"/>
                </a:solidFill>
                <a:latin typeface="DejaVu Sans Mono"/>
                <a:cs typeface="DejaVu Sans Mono"/>
              </a:rPr>
              <a:t>)</a:t>
            </a:r>
            <a:endParaRPr sz="1900" dirty="0">
              <a:latin typeface="DejaVu Sans Mono"/>
              <a:cs typeface="DejaVu Sans Mono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075864" y="427371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ym typeface="+mn-lt"/>
              </a:rPr>
              <a:t>依赖分析</a:t>
            </a: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747014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6138" y="1441496"/>
            <a:ext cx="10098405" cy="27965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66138" y="434887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 [1]: doc = </a:t>
            </a:r>
            <a:r>
              <a:rPr lang="en-US" dirty="0" err="1"/>
              <a:t>nlp</a:t>
            </a:r>
            <a:r>
              <a:rPr lang="en-US" dirty="0"/>
              <a:t>(‘</a:t>
            </a:r>
            <a:r>
              <a:rPr lang="en-US" dirty="0">
                <a:solidFill>
                  <a:srgbClr val="FF0000"/>
                </a:solidFill>
              </a:rPr>
              <a:t>a flight to Shanghai from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Singapore</a:t>
            </a:r>
            <a:r>
              <a:rPr lang="en-US" dirty="0"/>
              <a:t>') </a:t>
            </a:r>
          </a:p>
          <a:p>
            <a:r>
              <a:rPr lang="en-US" dirty="0"/>
              <a:t>In [2]: </a:t>
            </a:r>
            <a:r>
              <a:rPr lang="en-US" dirty="0" err="1"/>
              <a:t>s</a:t>
            </a:r>
            <a:r>
              <a:rPr lang="en-US" altLang="zh-CN" dirty="0" err="1"/>
              <a:t>h</a:t>
            </a:r>
            <a:r>
              <a:rPr lang="en-US" dirty="0"/>
              <a:t>, s</a:t>
            </a:r>
            <a:r>
              <a:rPr lang="en-US" altLang="zh-CN" dirty="0"/>
              <a:t>g</a:t>
            </a:r>
            <a:r>
              <a:rPr lang="en-US" dirty="0"/>
              <a:t> = doc[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], doc[</a:t>
            </a:r>
            <a:r>
              <a:rPr lang="en-US" dirty="0">
                <a:solidFill>
                  <a:srgbClr val="00B050"/>
                </a:solidFill>
              </a:rPr>
              <a:t>5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In [3]: list(</a:t>
            </a:r>
            <a:r>
              <a:rPr lang="en-US" dirty="0" err="1"/>
              <a:t>s</a:t>
            </a:r>
            <a:r>
              <a:rPr lang="en-US" altLang="zh-CN" dirty="0" err="1"/>
              <a:t>h</a:t>
            </a:r>
            <a:r>
              <a:rPr lang="en-US" dirty="0" err="1"/>
              <a:t>.ancestors</a:t>
            </a:r>
            <a:r>
              <a:rPr lang="en-US" dirty="0"/>
              <a:t>) </a:t>
            </a:r>
          </a:p>
          <a:p>
            <a:r>
              <a:rPr lang="en-US" dirty="0"/>
              <a:t>Out[3]: [</a:t>
            </a:r>
            <a:r>
              <a:rPr lang="en-US" altLang="zh-CN" dirty="0">
                <a:solidFill>
                  <a:srgbClr val="00B050"/>
                </a:solidFill>
              </a:rPr>
              <a:t>to</a:t>
            </a:r>
            <a:r>
              <a:rPr lang="en-US" dirty="0"/>
              <a:t>, flight]</a:t>
            </a:r>
          </a:p>
          <a:p>
            <a:endParaRPr lang="en-US" dirty="0"/>
          </a:p>
          <a:p>
            <a:r>
              <a:rPr lang="en-US" dirty="0"/>
              <a:t>In [4]: list(</a:t>
            </a:r>
            <a:r>
              <a:rPr lang="en-US" dirty="0" err="1"/>
              <a:t>s</a:t>
            </a:r>
            <a:r>
              <a:rPr lang="en-US" altLang="zh-CN" dirty="0" err="1"/>
              <a:t>g</a:t>
            </a:r>
            <a:r>
              <a:rPr lang="en-US" dirty="0" err="1"/>
              <a:t>.ancestors</a:t>
            </a:r>
            <a:r>
              <a:rPr lang="en-US" dirty="0"/>
              <a:t>) </a:t>
            </a:r>
          </a:p>
          <a:p>
            <a:r>
              <a:rPr lang="en-US" dirty="0"/>
              <a:t>Out[4]: [</a:t>
            </a:r>
            <a:r>
              <a:rPr lang="en-US" altLang="zh-CN" dirty="0">
                <a:solidFill>
                  <a:srgbClr val="92D050"/>
                </a:solidFill>
              </a:rPr>
              <a:t>from</a:t>
            </a:r>
            <a:r>
              <a:rPr lang="en-US" dirty="0"/>
              <a:t>, flight]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1803" y="4902875"/>
            <a:ext cx="63401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/>
              <a:t>NNP (Proper Noun)</a:t>
            </a:r>
          </a:p>
          <a:p>
            <a:r>
              <a:rPr lang="en-US" altLang="en-US" dirty="0"/>
              <a:t>DT (Determiners)</a:t>
            </a:r>
          </a:p>
          <a:p>
            <a:r>
              <a:rPr lang="en-US" altLang="en-US" dirty="0"/>
              <a:t>IN (Prepositions and Subordinating Conjunctions)</a:t>
            </a:r>
          </a:p>
          <a:p>
            <a:r>
              <a:rPr lang="en-US" altLang="en-US" dirty="0"/>
              <a:t>NN (Common Noun)</a:t>
            </a:r>
          </a:p>
          <a:p>
            <a:r>
              <a:rPr lang="en-US" altLang="en-US" dirty="0">
                <a:hlinkClick r:id="rId7"/>
              </a:rPr>
              <a:t>https://sites.google.com/site/partofspeechhelp/home/nn_nnp</a:t>
            </a:r>
            <a:endParaRPr lang="en-US" altLang="en-US" dirty="0"/>
          </a:p>
          <a:p>
            <a:r>
              <a:rPr lang="en-US" dirty="0"/>
              <a:t>https://</a:t>
            </a:r>
            <a:r>
              <a:rPr lang="en-US" dirty="0" err="1"/>
              <a:t>sites.google.com</a:t>
            </a:r>
            <a:r>
              <a:rPr lang="en-US" dirty="0"/>
              <a:t>/site/</a:t>
            </a:r>
            <a:r>
              <a:rPr lang="en-US" dirty="0" err="1"/>
              <a:t>partofspeechhelp</a:t>
            </a:r>
            <a:r>
              <a:rPr lang="en-US" dirty="0"/>
              <a:t>/home/</a:t>
            </a:r>
            <a:r>
              <a:rPr lang="en-US" dirty="0" err="1"/>
              <a:t>dt_in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购物例子 </a:t>
            </a:r>
          </a:p>
        </p:txBody>
      </p:sp>
      <p:sp>
        <p:nvSpPr>
          <p:cNvPr id="3" name="Rectangle 2"/>
          <p:cNvSpPr/>
          <p:nvPr/>
        </p:nvSpPr>
        <p:spPr>
          <a:xfrm>
            <a:off x="665018" y="1898970"/>
            <a:ext cx="100750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[1]: doc = </a:t>
            </a:r>
            <a:r>
              <a:rPr lang="en-US" dirty="0" err="1"/>
              <a:t>nlp</a:t>
            </a:r>
            <a:r>
              <a:rPr lang="en-US" dirty="0"/>
              <a:t>("</a:t>
            </a:r>
            <a:r>
              <a:rPr lang="en-US" dirty="0">
                <a:solidFill>
                  <a:srgbClr val="FF0000"/>
                </a:solidFill>
              </a:rPr>
              <a:t>let's see that jacket in red and some blue jeans</a:t>
            </a:r>
            <a:r>
              <a:rPr lang="en-US" dirty="0"/>
              <a:t>") </a:t>
            </a:r>
          </a:p>
          <a:p>
            <a:r>
              <a:rPr lang="en-US" dirty="0"/>
              <a:t>In [2]: items = [doc[</a:t>
            </a:r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en-US" dirty="0"/>
              <a:t>], doc[</a:t>
            </a:r>
            <a:r>
              <a:rPr lang="en-US" dirty="0">
                <a:solidFill>
                  <a:srgbClr val="00B050"/>
                </a:solidFill>
              </a:rPr>
              <a:t>10</a:t>
            </a:r>
            <a:r>
              <a:rPr lang="en-US" dirty="0"/>
              <a:t>]] # [jacket, jeans]</a:t>
            </a:r>
          </a:p>
          <a:p>
            <a:r>
              <a:rPr lang="en-US" dirty="0"/>
              <a:t>In [3]: colors = [doc[</a:t>
            </a:r>
            <a:r>
              <a:rPr lang="en-US" dirty="0">
                <a:solidFill>
                  <a:srgbClr val="00B050"/>
                </a:solidFill>
              </a:rPr>
              <a:t>6</a:t>
            </a:r>
            <a:r>
              <a:rPr lang="en-US" dirty="0"/>
              <a:t>], doc[</a:t>
            </a:r>
            <a:r>
              <a:rPr lang="en-US" dirty="0">
                <a:solidFill>
                  <a:srgbClr val="00B050"/>
                </a:solidFill>
              </a:rPr>
              <a:t>9</a:t>
            </a:r>
            <a:r>
              <a:rPr lang="en-US" dirty="0"/>
              <a:t>]] # [red, blue]</a:t>
            </a:r>
          </a:p>
          <a:p>
            <a:r>
              <a:rPr lang="en-US" dirty="0"/>
              <a:t>In [4]: </a:t>
            </a:r>
            <a:r>
              <a:rPr lang="en-US" dirty="0">
                <a:solidFill>
                  <a:srgbClr val="00B050"/>
                </a:solidFill>
              </a:rPr>
              <a:t>for</a:t>
            </a:r>
            <a:r>
              <a:rPr lang="en-US" dirty="0"/>
              <a:t> color </a:t>
            </a:r>
            <a:r>
              <a:rPr lang="en-US" dirty="0">
                <a:solidFill>
                  <a:srgbClr val="00B050"/>
                </a:solidFill>
              </a:rPr>
              <a:t>in</a:t>
            </a:r>
            <a:r>
              <a:rPr lang="en-US" dirty="0"/>
              <a:t> colors:</a:t>
            </a:r>
          </a:p>
          <a:p>
            <a:r>
              <a:rPr lang="en-US" dirty="0"/>
              <a:t>    ...:    </a:t>
            </a:r>
            <a:r>
              <a:rPr lang="en-US" dirty="0">
                <a:solidFill>
                  <a:srgbClr val="00B050"/>
                </a:solidFill>
              </a:rPr>
              <a:t>for</a:t>
            </a:r>
            <a:r>
              <a:rPr lang="en-US" dirty="0"/>
              <a:t> </a:t>
            </a:r>
            <a:r>
              <a:rPr lang="en-US" dirty="0" err="1"/>
              <a:t>tok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color.ancestors</a:t>
            </a:r>
            <a:r>
              <a:rPr lang="en-US" dirty="0"/>
              <a:t>:</a:t>
            </a:r>
          </a:p>
          <a:p>
            <a:r>
              <a:rPr lang="en-US" dirty="0"/>
              <a:t>    ...:        </a:t>
            </a:r>
            <a:r>
              <a:rPr lang="en-US" dirty="0">
                <a:solidFill>
                  <a:srgbClr val="00B050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tok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in</a:t>
            </a:r>
            <a:r>
              <a:rPr lang="en-US" dirty="0"/>
              <a:t> items:</a:t>
            </a:r>
          </a:p>
          <a:p>
            <a:r>
              <a:rPr lang="en-US" dirty="0"/>
              <a:t>    ...:            print("</a:t>
            </a:r>
            <a:r>
              <a:rPr lang="en-US" dirty="0">
                <a:solidFill>
                  <a:srgbClr val="FF0000"/>
                </a:solidFill>
              </a:rPr>
              <a:t>color {} belongs to item {}</a:t>
            </a:r>
            <a:r>
              <a:rPr lang="en-US" dirty="0"/>
              <a:t>".format(color, </a:t>
            </a:r>
            <a:r>
              <a:rPr lang="en-US" dirty="0" err="1"/>
              <a:t>tok</a:t>
            </a:r>
            <a:r>
              <a:rPr lang="en-US" dirty="0"/>
              <a:t>))</a:t>
            </a:r>
          </a:p>
          <a:p>
            <a:r>
              <a:rPr lang="en-US" dirty="0"/>
              <a:t>    ...:            </a:t>
            </a:r>
            <a:r>
              <a:rPr lang="en-US" dirty="0">
                <a:solidFill>
                  <a:srgbClr val="00B050"/>
                </a:solidFill>
              </a:rPr>
              <a:t>break</a:t>
            </a:r>
          </a:p>
          <a:p>
            <a:endParaRPr lang="en-US" dirty="0"/>
          </a:p>
          <a:p>
            <a:r>
              <a:rPr lang="en-US" dirty="0"/>
              <a:t>color red belongs to item jacket</a:t>
            </a:r>
          </a:p>
          <a:p>
            <a:r>
              <a:rPr lang="en-US" dirty="0"/>
              <a:t>color blue belongs to item jeans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4" y="1473200"/>
            <a:ext cx="11321415" cy="1703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ja-JP" altLang="en-US" sz="4400">
                <a:solidFill>
                  <a:schemeClr val="accent1"/>
                </a:solidFill>
                <a:sym typeface="+mn-ea"/>
              </a:rPr>
              <a:t>基于</a:t>
            </a:r>
            <a:r>
              <a:rPr lang="zh-CN" altLang="en-US" sz="4400" dirty="0">
                <a:solidFill>
                  <a:schemeClr val="accent1"/>
                </a:solidFill>
                <a:sym typeface="+mn-ea"/>
              </a:rPr>
              <a:t>Rasa的NLU</a:t>
            </a:r>
          </a:p>
        </p:txBody>
      </p: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493395" y="3293110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ym typeface="+mn-lt"/>
              </a:rPr>
              <a:t>意图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825625"/>
            <a:ext cx="9679940" cy="435165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dirty="0">
                <a:sym typeface="+mn-lt"/>
              </a:rPr>
              <a:t>寻找吃饭的地方可以用许多不同的方式表达：</a:t>
            </a:r>
            <a:endParaRPr lang="zh-CN" altLang="en-US" sz="2000" dirty="0">
              <a:sym typeface="+mn-lt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ym typeface="+mn-lt"/>
              </a:rPr>
              <a:t>     我饿了</a:t>
            </a: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ym typeface="+mn-lt"/>
              </a:rPr>
              <a:t>     看看美团美食排行榜</a:t>
            </a: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ym typeface="+mn-lt"/>
              </a:rPr>
              <a:t>     走啊，一起撸串去</a:t>
            </a:r>
          </a:p>
          <a:p>
            <a:pPr algn="l">
              <a:lnSpc>
                <a:spcPct val="120000"/>
              </a:lnSpc>
            </a:pPr>
            <a:endParaRPr lang="zh-CN" altLang="en-US" sz="2000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7835" y="3912235"/>
            <a:ext cx="4286250" cy="429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sym typeface="+mn-lt"/>
              </a:rPr>
              <a:t>也可以是</a:t>
            </a:r>
            <a:r>
              <a:rPr lang="ja-JP" altLang="en-US" sz="2000">
                <a:sym typeface="+mn-lt"/>
              </a:rPr>
              <a:t>建议沟通</a:t>
            </a:r>
            <a:endParaRPr lang="zh-CN" altLang="en-US" sz="2000" dirty="0"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 fontScale="90000"/>
          </a:bodyPr>
          <a:lstStyle/>
          <a:p>
            <a:r>
              <a:rPr spc="-45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/>
            </a:r>
            <a:br>
              <a:rPr spc="-45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</a:br>
            <a:r>
              <a:rPr lang="zh-CN" altLang="en-US">
                <a:sym typeface="+mn-ea"/>
              </a:rPr>
              <a:t>Rasa NLU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 sz="3600" dirty="0"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ym typeface="+mn-lt"/>
              </a:rPr>
              <a:t>用于意图识别和实体提取的库</a:t>
            </a:r>
          </a:p>
          <a:p>
            <a:pPr algn="just">
              <a:lnSpc>
                <a:spcPct val="120000"/>
              </a:lnSpc>
            </a:pPr>
            <a:r>
              <a:rPr lang="zh-CN" altLang="en-US" dirty="0">
                <a:sym typeface="+mn-lt"/>
              </a:rPr>
              <a:t>基于spaCy，scikit-learn和其他库</a:t>
            </a:r>
          </a:p>
          <a:p>
            <a:pPr algn="just">
              <a:lnSpc>
                <a:spcPct val="120000"/>
              </a:lnSpc>
            </a:pPr>
            <a:r>
              <a:rPr lang="zh-CN" altLang="en-US" dirty="0">
                <a:sym typeface="+mn-lt"/>
              </a:rPr>
              <a:t>内置支持聊天机器人特定任务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Rasa</a:t>
            </a:r>
            <a:r>
              <a:rPr lang="ja-JP" altLang="en-US"/>
              <a:t>训练</a:t>
            </a:r>
            <a:r>
              <a:rPr lang="zh-CN" altLang="en-US" dirty="0"/>
              <a:t>数据</a:t>
            </a:r>
            <a:r>
              <a:rPr lang="ja-JP" altLang="en-US"/>
              <a:t>的</a:t>
            </a:r>
            <a:r>
              <a:rPr lang="zh-CN" altLang="en-US" dirty="0"/>
              <a:t>格式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0DD8D8C-CA24-6940-8D76-D271280DEC08}"/>
              </a:ext>
            </a:extLst>
          </p:cNvPr>
          <p:cNvSpPr/>
          <p:nvPr/>
        </p:nvSpPr>
        <p:spPr>
          <a:xfrm>
            <a:off x="446468" y="1690688"/>
            <a:ext cx="91740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ln [1]: from </a:t>
            </a:r>
            <a:r>
              <a:rPr lang="en-US" dirty="0" err="1"/>
              <a:t>rasa_nlu.training_data</a:t>
            </a:r>
            <a:r>
              <a:rPr lang="en-US" dirty="0"/>
              <a:t> import </a:t>
            </a:r>
            <a:r>
              <a:rPr lang="en-US" dirty="0" err="1"/>
              <a:t>load_data</a:t>
            </a:r>
            <a:endParaRPr lang="en-US" dirty="0"/>
          </a:p>
          <a:p>
            <a:r>
              <a:rPr lang="en-US" dirty="0"/>
              <a:t>In [2]: </a:t>
            </a:r>
            <a:r>
              <a:rPr lang="en-US" dirty="0" err="1"/>
              <a:t>training_data</a:t>
            </a:r>
            <a:r>
              <a:rPr lang="en-US" dirty="0"/>
              <a:t> = </a:t>
            </a:r>
            <a:r>
              <a:rPr lang="en-US" dirty="0" err="1"/>
              <a:t>load_data</a:t>
            </a:r>
            <a:r>
              <a:rPr lang="en-US" dirty="0"/>
              <a:t>(”</a:t>
            </a:r>
            <a:r>
              <a:rPr lang="en-US" altLang="zh-CN" dirty="0"/>
              <a:t>/PATH/TO</a:t>
            </a:r>
            <a:r>
              <a:rPr lang="en-US" dirty="0"/>
              <a:t>/</a:t>
            </a:r>
            <a:r>
              <a:rPr lang="en-US" dirty="0" err="1"/>
              <a:t>training_data.json</a:t>
            </a:r>
            <a:r>
              <a:rPr lang="en-US" dirty="0"/>
              <a:t>") </a:t>
            </a:r>
          </a:p>
          <a:p>
            <a:r>
              <a:rPr lang="en-US" dirty="0"/>
              <a:t>In [3]: import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In [4]: print(</a:t>
            </a:r>
            <a:r>
              <a:rPr lang="en-US" dirty="0" err="1"/>
              <a:t>json.dumps</a:t>
            </a:r>
            <a:r>
              <a:rPr lang="en-US" dirty="0"/>
              <a:t>(</a:t>
            </a:r>
            <a:r>
              <a:rPr lang="en-US" dirty="0" err="1"/>
              <a:t>training_data.entity_examples</a:t>
            </a:r>
            <a:r>
              <a:rPr lang="en-US" dirty="0"/>
              <a:t>[0].data, indent=2))</a:t>
            </a:r>
          </a:p>
          <a:p>
            <a:r>
              <a:rPr lang="en-US" dirty="0"/>
              <a:t>Out[4]: {</a:t>
            </a:r>
          </a:p>
          <a:p>
            <a:r>
              <a:rPr lang="en-US" dirty="0"/>
              <a:t>  "intent": "</a:t>
            </a:r>
            <a:r>
              <a:rPr lang="en-US" dirty="0" err="1"/>
              <a:t>restaurant_search</a:t>
            </a:r>
            <a:r>
              <a:rPr lang="en-US" dirty="0"/>
              <a:t>",</a:t>
            </a:r>
          </a:p>
          <a:p>
            <a:r>
              <a:rPr lang="en-US" dirty="0"/>
              <a:t>  "entities": 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"start": 31,</a:t>
            </a:r>
          </a:p>
          <a:p>
            <a:r>
              <a:rPr lang="en-US" dirty="0"/>
              <a:t>      "end": 36,</a:t>
            </a:r>
          </a:p>
          <a:p>
            <a:r>
              <a:rPr lang="en-US" dirty="0"/>
              <a:t>      "value": "north",</a:t>
            </a:r>
          </a:p>
          <a:p>
            <a:r>
              <a:rPr lang="en-US" dirty="0"/>
              <a:t>      "entity": "location"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]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EC1D271-54C1-0A4C-8AE7-54E06B184DF0}"/>
              </a:ext>
            </a:extLst>
          </p:cNvPr>
          <p:cNvSpPr/>
          <p:nvPr/>
        </p:nvSpPr>
        <p:spPr>
          <a:xfrm>
            <a:off x="446468" y="6261159"/>
            <a:ext cx="1016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80"/>
                </a:solidFill>
              </a:rPr>
              <a:t>/Users/</a:t>
            </a:r>
            <a:r>
              <a:rPr lang="en-US" b="1" dirty="0" err="1">
                <a:solidFill>
                  <a:srgbClr val="008080"/>
                </a:solidFill>
              </a:rPr>
              <a:t>fzhang</a:t>
            </a:r>
            <a:r>
              <a:rPr lang="en-US" b="1" dirty="0">
                <a:solidFill>
                  <a:srgbClr val="008080"/>
                </a:solidFill>
              </a:rPr>
              <a:t>/Documents/projects/</a:t>
            </a:r>
            <a:r>
              <a:rPr lang="en-US" b="1" dirty="0" err="1">
                <a:solidFill>
                  <a:srgbClr val="008080"/>
                </a:solidFill>
              </a:rPr>
              <a:t>rasa_nlu</a:t>
            </a:r>
            <a:r>
              <a:rPr lang="en-US" b="1" dirty="0">
                <a:solidFill>
                  <a:srgbClr val="008080"/>
                </a:solidFill>
              </a:rPr>
              <a:t>/data/examples/rasa/demo-</a:t>
            </a:r>
            <a:r>
              <a:rPr lang="en-US" b="1" dirty="0" err="1">
                <a:solidFill>
                  <a:srgbClr val="008080"/>
                </a:solidFill>
              </a:rPr>
              <a:t>rasa.json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" dirty="0">
                <a:solidFill>
                  <a:srgbClr val="212121"/>
                </a:solidFill>
                <a:latin typeface="DejaVu Sans"/>
                <a:cs typeface="DejaVu Sans"/>
              </a:rPr>
              <a:t>Interpreters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6588D1A-2D44-1840-91B4-A7F5ACFF36D7}"/>
              </a:ext>
            </a:extLst>
          </p:cNvPr>
          <p:cNvSpPr/>
          <p:nvPr/>
        </p:nvSpPr>
        <p:spPr>
          <a:xfrm>
            <a:off x="838200" y="169068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 [1]: message = "I want to book a flight to London"</a:t>
            </a:r>
          </a:p>
          <a:p>
            <a:r>
              <a:rPr lang="en-US" dirty="0"/>
              <a:t>In [2]: </a:t>
            </a:r>
            <a:r>
              <a:rPr lang="en-US" dirty="0" err="1"/>
              <a:t>interpreter.parse</a:t>
            </a:r>
            <a:r>
              <a:rPr lang="en-US" dirty="0"/>
              <a:t>(message)) </a:t>
            </a:r>
          </a:p>
          <a:p>
            <a:r>
              <a:rPr lang="en-US" dirty="0"/>
              <a:t>Out[2]: {</a:t>
            </a:r>
          </a:p>
          <a:p>
            <a:r>
              <a:rPr lang="en-US" dirty="0"/>
              <a:t>  "intent": {</a:t>
            </a:r>
          </a:p>
          <a:p>
            <a:r>
              <a:rPr lang="en-US" dirty="0"/>
              <a:t>    "name": "</a:t>
            </a:r>
            <a:r>
              <a:rPr lang="en-US" dirty="0" err="1"/>
              <a:t>flight_search</a:t>
            </a:r>
            <a:r>
              <a:rPr lang="en-US" dirty="0"/>
              <a:t>",</a:t>
            </a:r>
          </a:p>
          <a:p>
            <a:r>
              <a:rPr lang="en-US" dirty="0"/>
              <a:t>    "confidence": 0.9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"entities": 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"entity": "location",</a:t>
            </a:r>
          </a:p>
          <a:p>
            <a:r>
              <a:rPr lang="en-US" dirty="0"/>
              <a:t>      "value": "London",</a:t>
            </a:r>
          </a:p>
          <a:p>
            <a:r>
              <a:rPr lang="en-US" dirty="0"/>
              <a:t>      "start": 27,</a:t>
            </a:r>
          </a:p>
          <a:p>
            <a:r>
              <a:rPr lang="en-US" dirty="0"/>
              <a:t>      "end": 33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]</a:t>
            </a:r>
          </a:p>
          <a:p>
            <a:r>
              <a:rPr lang="en-US" dirty="0"/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ym typeface="+mn-ea"/>
              </a:rPr>
              <a:t>Rasa</a:t>
            </a:r>
            <a:r>
              <a:rPr lang="ja-JP" altLang="en-US">
                <a:sym typeface="+mn-ea"/>
              </a:rPr>
              <a:t>的</a:t>
            </a:r>
            <a:r>
              <a:rPr lang="zh-CN" altLang="en-US" dirty="0">
                <a:sym typeface="+mn-ea"/>
              </a:rPr>
              <a:t>使用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CE6BF33-DFC1-4541-9F05-08EEB0DA85E8}"/>
              </a:ext>
            </a:extLst>
          </p:cNvPr>
          <p:cNvSpPr/>
          <p:nvPr/>
        </p:nvSpPr>
        <p:spPr>
          <a:xfrm>
            <a:off x="735169" y="1690688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rasa_nlu.training_data</a:t>
            </a:r>
            <a:r>
              <a:rPr lang="en-US" dirty="0"/>
              <a:t> import </a:t>
            </a:r>
            <a:r>
              <a:rPr lang="en-US" dirty="0" err="1"/>
              <a:t>load_data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rasa_nlu.config</a:t>
            </a:r>
            <a:r>
              <a:rPr lang="en-US" dirty="0"/>
              <a:t> import </a:t>
            </a:r>
            <a:r>
              <a:rPr lang="en-US" dirty="0" err="1"/>
              <a:t>RasaNLUModelConfig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rasa_nlu.model</a:t>
            </a:r>
            <a:r>
              <a:rPr lang="en-US" dirty="0"/>
              <a:t> import Trainer</a:t>
            </a:r>
          </a:p>
          <a:p>
            <a:r>
              <a:rPr lang="en-US" dirty="0"/>
              <a:t>from </a:t>
            </a:r>
            <a:r>
              <a:rPr lang="en-US" dirty="0" err="1"/>
              <a:t>rasa_nlu</a:t>
            </a:r>
            <a:r>
              <a:rPr lang="en-US" dirty="0"/>
              <a:t> import config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Create a trainer</a:t>
            </a:r>
          </a:p>
          <a:p>
            <a:r>
              <a:rPr lang="en-US" dirty="0"/>
              <a:t>trainer = Trainer(</a:t>
            </a:r>
            <a:r>
              <a:rPr lang="en-US" dirty="0" err="1"/>
              <a:t>config.load</a:t>
            </a:r>
            <a:r>
              <a:rPr lang="en-US" dirty="0"/>
              <a:t>("/PATH/TO/CONFIG_FILE"))</a:t>
            </a:r>
          </a:p>
          <a:p>
            <a:endParaRPr lang="en-US" dirty="0"/>
          </a:p>
          <a:p>
            <a:r>
              <a:rPr lang="en-US" dirty="0"/>
              <a:t># Load the training data</a:t>
            </a:r>
          </a:p>
          <a:p>
            <a:r>
              <a:rPr lang="en-US" dirty="0" err="1"/>
              <a:t>training_data</a:t>
            </a:r>
            <a:r>
              <a:rPr lang="en-US" dirty="0"/>
              <a:t> = </a:t>
            </a:r>
            <a:r>
              <a:rPr lang="en-US" dirty="0" err="1"/>
              <a:t>load_data</a:t>
            </a:r>
            <a:r>
              <a:rPr lang="en-US" dirty="0"/>
              <a:t>('/PATH/TO/TRAINING_DATA')</a:t>
            </a:r>
          </a:p>
          <a:p>
            <a:endParaRPr lang="en-US" dirty="0"/>
          </a:p>
          <a:p>
            <a:r>
              <a:rPr lang="en-US" dirty="0"/>
              <a:t># Create an interpreter by training the model</a:t>
            </a:r>
          </a:p>
          <a:p>
            <a:r>
              <a:rPr lang="en-US" dirty="0"/>
              <a:t>interpreter = </a:t>
            </a:r>
            <a:r>
              <a:rPr lang="en-US" dirty="0" err="1"/>
              <a:t>trainer.train</a:t>
            </a:r>
            <a:r>
              <a:rPr lang="en-US" dirty="0"/>
              <a:t>(</a:t>
            </a:r>
            <a:r>
              <a:rPr lang="en-US" dirty="0" err="1"/>
              <a:t>training_data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EE2DA25-B74F-8C4A-B62F-D076A1EE724C}"/>
              </a:ext>
            </a:extLst>
          </p:cNvPr>
          <p:cNvSpPr/>
          <p:nvPr/>
        </p:nvSpPr>
        <p:spPr>
          <a:xfrm>
            <a:off x="735169" y="5990703"/>
            <a:ext cx="9632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/Users/</a:t>
            </a:r>
            <a:r>
              <a:rPr lang="en-US" dirty="0" err="1"/>
              <a:t>fzhang</a:t>
            </a:r>
            <a:r>
              <a:rPr lang="en-US" dirty="0"/>
              <a:t>/Documents/projects/</a:t>
            </a:r>
            <a:r>
              <a:rPr lang="en-US" dirty="0" err="1"/>
              <a:t>rasa_nlu</a:t>
            </a:r>
            <a:r>
              <a:rPr lang="en-US" dirty="0"/>
              <a:t>/</a:t>
            </a:r>
            <a:r>
              <a:rPr lang="en-US" dirty="0" err="1"/>
              <a:t>sample_configs</a:t>
            </a:r>
            <a:r>
              <a:rPr lang="en-US" dirty="0"/>
              <a:t>/</a:t>
            </a:r>
            <a:r>
              <a:rPr lang="en-US" dirty="0" err="1"/>
              <a:t>config_spacy.yml</a:t>
            </a:r>
            <a:endParaRPr lang="en-US" dirty="0"/>
          </a:p>
          <a:p>
            <a:r>
              <a:rPr lang="en-US" dirty="0"/>
              <a:t>/Users/</a:t>
            </a:r>
            <a:r>
              <a:rPr lang="en-US" dirty="0" err="1"/>
              <a:t>fzhang</a:t>
            </a:r>
            <a:r>
              <a:rPr lang="en-US" dirty="0"/>
              <a:t>/Documents/projects/</a:t>
            </a:r>
            <a:r>
              <a:rPr lang="en-US" dirty="0" err="1"/>
              <a:t>rasa_nlu</a:t>
            </a:r>
            <a:r>
              <a:rPr lang="en-US" dirty="0"/>
              <a:t>/data/examples/rasa/demo-</a:t>
            </a:r>
            <a:r>
              <a:rPr lang="en-US" dirty="0" err="1"/>
              <a:t>rasa.json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条件随机场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机器学习模型，流行用于命名实体识别</a:t>
            </a:r>
          </a:p>
          <a:p>
            <a:r>
              <a:rPr lang="zh-CN" altLang="en-US"/>
              <a:t>即使使用小的训练数据也可以表现良好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错别字处理</a:t>
            </a:r>
          </a:p>
        </p:txBody>
      </p:sp>
      <p:sp>
        <p:nvSpPr>
          <p:cNvPr id="8" name="object 8"/>
          <p:cNvSpPr/>
          <p:nvPr/>
        </p:nvSpPr>
        <p:spPr>
          <a:xfrm>
            <a:off x="838200" y="1691005"/>
            <a:ext cx="8585200" cy="207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文本框 3"/>
          <p:cNvSpPr txBox="1"/>
          <p:nvPr/>
        </p:nvSpPr>
        <p:spPr>
          <a:xfrm>
            <a:off x="838200" y="3881755"/>
            <a:ext cx="8104505" cy="1784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52400">
              <a:lnSpc>
                <a:spcPct val="97000"/>
              </a:lnSpc>
            </a:pPr>
            <a:r>
              <a:rPr spc="-42" dirty="0">
                <a:latin typeface="DejaVu Sans Mono"/>
                <a:cs typeface="DejaVu Sans Mono"/>
                <a:sym typeface="+mn-ea"/>
              </a:rPr>
              <a:t>In [1]:</a:t>
            </a:r>
            <a:r>
              <a:rPr spc="-42"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 pipeline = [</a:t>
            </a:r>
            <a:endParaRPr>
              <a:latin typeface="DejaVu Sans Mono"/>
              <a:cs typeface="DejaVu Sans Mono"/>
            </a:endParaRPr>
          </a:p>
          <a:p>
            <a:pPr marL="152400">
              <a:lnSpc>
                <a:spcPts val="2200"/>
              </a:lnSpc>
              <a:spcBef>
                <a:spcPts val="110"/>
              </a:spcBef>
            </a:pPr>
            <a:r>
              <a:rPr spc="-44"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   ...:</a:t>
            </a:r>
            <a:r>
              <a:rPr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   </a:t>
            </a:r>
            <a:r>
              <a:rPr spc="919"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 </a:t>
            </a:r>
            <a:r>
              <a:rPr spc="-44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"nlp_spacy"</a:t>
            </a:r>
            <a:r>
              <a:rPr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,</a:t>
            </a:r>
            <a:endParaRPr>
              <a:latin typeface="DejaVu Sans Mono"/>
              <a:cs typeface="DejaVu Sans Mono"/>
            </a:endParaRPr>
          </a:p>
          <a:p>
            <a:pPr marL="152400">
              <a:lnSpc>
                <a:spcPts val="2200"/>
              </a:lnSpc>
            </a:pPr>
            <a:r>
              <a:rPr spc="-44"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   ...:</a:t>
            </a:r>
            <a:r>
              <a:rPr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   </a:t>
            </a:r>
            <a:r>
              <a:rPr spc="919"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 </a:t>
            </a:r>
            <a:r>
              <a:rPr spc="-44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"intent_featurizer_spacy"</a:t>
            </a:r>
            <a:r>
              <a:rPr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,</a:t>
            </a:r>
            <a:endParaRPr>
              <a:latin typeface="DejaVu Sans Mono"/>
              <a:cs typeface="DejaVu Sans Mono"/>
            </a:endParaRPr>
          </a:p>
          <a:p>
            <a:pPr marL="152400">
              <a:lnSpc>
                <a:spcPts val="2200"/>
              </a:lnSpc>
            </a:pPr>
            <a:r>
              <a:rPr spc="-44"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   ...:</a:t>
            </a:r>
            <a:r>
              <a:rPr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   </a:t>
            </a:r>
            <a:r>
              <a:rPr spc="919"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 </a:t>
            </a:r>
            <a:r>
              <a:rPr spc="-44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"intent_featurizer_ngrams"</a:t>
            </a:r>
            <a:r>
              <a:rPr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,</a:t>
            </a:r>
            <a:endParaRPr>
              <a:latin typeface="DejaVu Sans Mono"/>
              <a:cs typeface="DejaVu Sans Mono"/>
            </a:endParaRPr>
          </a:p>
          <a:p>
            <a:pPr marL="152400">
              <a:lnSpc>
                <a:spcPts val="2200"/>
              </a:lnSpc>
            </a:pPr>
            <a:r>
              <a:rPr spc="-44"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   ...:</a:t>
            </a:r>
            <a:r>
              <a:rPr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   </a:t>
            </a:r>
            <a:r>
              <a:rPr spc="919"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 </a:t>
            </a:r>
            <a:r>
              <a:rPr spc="-44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"intent_classifier_sklearn</a:t>
            </a:r>
            <a:r>
              <a:rPr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"</a:t>
            </a:r>
            <a:endParaRPr>
              <a:latin typeface="DejaVu Sans Mono"/>
              <a:cs typeface="DejaVu Sans Mono"/>
            </a:endParaRPr>
          </a:p>
          <a:p>
            <a:pPr marL="152400">
              <a:lnSpc>
                <a:spcPts val="2200"/>
              </a:lnSpc>
            </a:pPr>
            <a:r>
              <a:rPr spc="-44"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   ...: </a:t>
            </a:r>
            <a:r>
              <a:rPr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]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ym typeface="+mn-lt"/>
              </a:rPr>
              <a:t>实体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endParaRPr lang="zh-CN" altLang="en-US" dirty="0">
              <a:sym typeface="+mn-lt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zh-CN" altLang="en-US" dirty="0">
              <a:sym typeface="+mn-lt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dirty="0">
                <a:sym typeface="+mn-lt"/>
              </a:rPr>
              <a:t>NER =命名实体识别</a:t>
            </a:r>
            <a:endParaRPr lang="zh-CN" altLang="en-US" sz="2000" dirty="0">
              <a:sym typeface="+mn-lt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065020"/>
            <a:ext cx="7083175" cy="5048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ym typeface="+mn-lt"/>
              </a:rPr>
              <a:t>识别意图</a:t>
            </a:r>
            <a:r>
              <a:rPr lang="zh-CN" altLang="en-US" sz="3600" dirty="0" smtClean="0">
                <a:sym typeface="+mn-lt"/>
              </a:rPr>
              <a:t>和实体的</a:t>
            </a:r>
            <a:r>
              <a:rPr lang="zh-CN" altLang="en-US" sz="3600" dirty="0">
                <a:sym typeface="+mn-lt"/>
              </a:rPr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ym typeface="+mn-lt"/>
              </a:rPr>
              <a:t>比机器学习方法更简单</a:t>
            </a:r>
          </a:p>
          <a:p>
            <a:pPr algn="l">
              <a:lnSpc>
                <a:spcPct val="120000"/>
              </a:lnSpc>
            </a:pPr>
            <a:r>
              <a:rPr lang="zh-CN" altLang="en-US" dirty="0">
                <a:sym typeface="+mn-lt"/>
              </a:rPr>
              <a:t>计算效率高</a:t>
            </a:r>
          </a:p>
          <a:p>
            <a:pPr algn="l">
              <a:lnSpc>
                <a:spcPct val="120000"/>
              </a:lnSpc>
            </a:pPr>
            <a:r>
              <a:rPr lang="zh-CN" altLang="en-US" dirty="0">
                <a:sym typeface="+mn-lt"/>
              </a:rPr>
              <a:t>缺点：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zh-CN" altLang="en-US" dirty="0">
                <a:sym typeface="+mn-lt"/>
              </a:rPr>
              <a:t>            调试正则表达式可能变得困难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ym typeface="+mn-lt"/>
              </a:rPr>
              <a:t>正则表达式的使用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12700">
              <a:lnSpc>
                <a:spcPts val="2890"/>
              </a:lnSpc>
            </a:pPr>
            <a:r>
              <a:rPr spc="23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'|' </a:t>
            </a:r>
            <a:r>
              <a:rPr lang="zh-CN" spc="23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等价于</a:t>
            </a:r>
            <a:r>
              <a:rPr spc="23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 </a:t>
            </a:r>
            <a:r>
              <a:rPr lang="en-US" spc="23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'</a:t>
            </a:r>
            <a:r>
              <a:rPr lang="zh-CN" altLang="en-US" spc="23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或</a:t>
            </a:r>
            <a:r>
              <a:rPr lang="en-US" spc="23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'</a:t>
            </a:r>
          </a:p>
          <a:p>
            <a:pPr marL="12700">
              <a:lnSpc>
                <a:spcPts val="2890"/>
              </a:lnSpc>
            </a:pPr>
            <a:r>
              <a:rPr lang="en-US" spc="23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\b匹配单词的开头或结尾</a:t>
            </a:r>
          </a:p>
          <a:p>
            <a:pPr marL="0" indent="0">
              <a:lnSpc>
                <a:spcPct val="97000"/>
              </a:lnSpc>
              <a:buNone/>
            </a:pPr>
            <a:r>
              <a:rPr spc="-44" dirty="0">
                <a:latin typeface="DejaVu Sans Mono"/>
                <a:cs typeface="DejaVu Sans Mono"/>
                <a:sym typeface="+mn-ea"/>
              </a:rPr>
              <a:t>  In [1]:</a:t>
            </a:r>
            <a:r>
              <a:rPr spc="-44"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 re.search(</a:t>
            </a:r>
            <a:r>
              <a:rPr spc="-44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r"(hello|hey|hi)"</a:t>
            </a:r>
            <a:r>
              <a:rPr spc="-44"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, </a:t>
            </a:r>
            <a:r>
              <a:rPr spc="-44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"hey there!"</a:t>
            </a:r>
            <a:r>
              <a:rPr spc="-44"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) </a:t>
            </a:r>
            <a:r>
              <a:rPr spc="-44" dirty="0">
                <a:solidFill>
                  <a:srgbClr val="007F00"/>
                </a:solidFill>
                <a:latin typeface="DejaVu Sans Mono"/>
                <a:cs typeface="DejaVu Sans Mono"/>
                <a:sym typeface="+mn-ea"/>
              </a:rPr>
              <a:t>is</a:t>
            </a:r>
            <a:r>
              <a:rPr spc="-44"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 </a:t>
            </a:r>
            <a:r>
              <a:rPr spc="-44" dirty="0">
                <a:solidFill>
                  <a:srgbClr val="007F00"/>
                </a:solidFill>
                <a:latin typeface="DejaVu Sans Mono"/>
                <a:cs typeface="DejaVu Sans Mono"/>
                <a:sym typeface="+mn-ea"/>
              </a:rPr>
              <a:t>not</a:t>
            </a:r>
            <a:r>
              <a:rPr spc="-44"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 </a:t>
            </a:r>
            <a:r>
              <a:rPr spc="-44" dirty="0">
                <a:solidFill>
                  <a:srgbClr val="007F00"/>
                </a:solidFill>
                <a:latin typeface="DejaVu Sans Mono"/>
                <a:cs typeface="DejaVu Sans Mono"/>
                <a:sym typeface="+mn-ea"/>
              </a:rPr>
              <a:t>None</a:t>
            </a:r>
            <a:endParaRPr dirty="0">
              <a:latin typeface="DejaVu Sans Mono"/>
              <a:cs typeface="DejaVu Sans Mono"/>
            </a:endParaRPr>
          </a:p>
          <a:p>
            <a:pPr marL="0" indent="0">
              <a:lnSpc>
                <a:spcPts val="2200"/>
              </a:lnSpc>
              <a:spcBef>
                <a:spcPts val="110"/>
              </a:spcBef>
              <a:buNone/>
            </a:pPr>
            <a:r>
              <a:rPr spc="-41" dirty="0">
                <a:solidFill>
                  <a:schemeClr val="bg1"/>
                </a:solidFill>
                <a:latin typeface="DejaVu Sans Mono"/>
                <a:cs typeface="DejaVu Sans Mono"/>
                <a:sym typeface="+mn-ea"/>
              </a:rPr>
              <a:t>Out[1]: True</a:t>
            </a:r>
            <a:endParaRPr dirty="0">
              <a:solidFill>
                <a:schemeClr val="bg1"/>
              </a:solidFill>
              <a:latin typeface="DejaVu Sans Mono"/>
              <a:cs typeface="DejaVu Sans Mono"/>
            </a:endParaRPr>
          </a:p>
          <a:p>
            <a:pPr marL="0" indent="0">
              <a:lnSpc>
                <a:spcPct val="97000"/>
              </a:lnSpc>
              <a:spcBef>
                <a:spcPts val="1880"/>
              </a:spcBef>
              <a:buNone/>
            </a:pPr>
            <a:r>
              <a:rPr spc="-44" dirty="0">
                <a:latin typeface="DejaVu Sans Mono"/>
                <a:cs typeface="DejaVu Sans Mono"/>
                <a:sym typeface="+mn-ea"/>
              </a:rPr>
              <a:t>  In [2]:</a:t>
            </a:r>
            <a:r>
              <a:rPr spc="-44"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 re.search(</a:t>
            </a:r>
            <a:r>
              <a:rPr spc="-44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r"(hello|hey|hi)"</a:t>
            </a:r>
            <a:r>
              <a:rPr spc="-44"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, </a:t>
            </a:r>
            <a:r>
              <a:rPr spc="-44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"which one?"</a:t>
            </a:r>
            <a:r>
              <a:rPr spc="-44"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) </a:t>
            </a:r>
            <a:r>
              <a:rPr spc="-44" dirty="0">
                <a:solidFill>
                  <a:srgbClr val="007F00"/>
                </a:solidFill>
                <a:latin typeface="DejaVu Sans Mono"/>
                <a:cs typeface="DejaVu Sans Mono"/>
                <a:sym typeface="+mn-ea"/>
              </a:rPr>
              <a:t>is</a:t>
            </a:r>
            <a:r>
              <a:rPr spc="-44"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 </a:t>
            </a:r>
            <a:r>
              <a:rPr spc="-44" dirty="0">
                <a:solidFill>
                  <a:srgbClr val="007F00"/>
                </a:solidFill>
                <a:latin typeface="DejaVu Sans Mono"/>
                <a:cs typeface="DejaVu Sans Mono"/>
                <a:sym typeface="+mn-ea"/>
              </a:rPr>
              <a:t>not</a:t>
            </a:r>
            <a:r>
              <a:rPr spc="-44"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 </a:t>
            </a:r>
            <a:r>
              <a:rPr spc="-44" dirty="0">
                <a:solidFill>
                  <a:srgbClr val="007F00"/>
                </a:solidFill>
                <a:latin typeface="DejaVu Sans Mono"/>
                <a:cs typeface="DejaVu Sans Mono"/>
                <a:sym typeface="+mn-ea"/>
              </a:rPr>
              <a:t>None</a:t>
            </a:r>
            <a:endParaRPr dirty="0">
              <a:latin typeface="DejaVu Sans Mono"/>
              <a:cs typeface="DejaVu Sans Mono"/>
            </a:endParaRPr>
          </a:p>
          <a:p>
            <a:pPr marL="0" indent="0">
              <a:lnSpc>
                <a:spcPts val="2200"/>
              </a:lnSpc>
              <a:spcBef>
                <a:spcPts val="110"/>
              </a:spcBef>
              <a:buNone/>
            </a:pPr>
            <a:r>
              <a:rPr spc="-41" dirty="0">
                <a:solidFill>
                  <a:schemeClr val="bg1"/>
                </a:solidFill>
                <a:latin typeface="DejaVu Sans Mono"/>
                <a:cs typeface="DejaVu Sans Mono"/>
                <a:sym typeface="+mn-ea"/>
              </a:rPr>
              <a:t>Out[2]: True</a:t>
            </a:r>
            <a:endParaRPr dirty="0">
              <a:solidFill>
                <a:schemeClr val="bg1"/>
              </a:solidFill>
              <a:latin typeface="DejaVu Sans Mono"/>
              <a:cs typeface="DejaVu Sans Mono"/>
            </a:endParaRPr>
          </a:p>
          <a:p>
            <a:pPr marL="0" indent="0">
              <a:lnSpc>
                <a:spcPct val="97000"/>
              </a:lnSpc>
              <a:spcBef>
                <a:spcPts val="1780"/>
              </a:spcBef>
              <a:buNone/>
            </a:pPr>
            <a:r>
              <a:rPr spc="-44" dirty="0">
                <a:latin typeface="DejaVu Sans Mono"/>
                <a:cs typeface="DejaVu Sans Mono"/>
                <a:sym typeface="+mn-ea"/>
              </a:rPr>
              <a:t>  In [3]:</a:t>
            </a:r>
            <a:r>
              <a:rPr spc="-44"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 re.search(</a:t>
            </a:r>
            <a:r>
              <a:rPr spc="-44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r"\b(hello|hey|hi)\b"</a:t>
            </a:r>
            <a:r>
              <a:rPr spc="-44"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, </a:t>
            </a:r>
            <a:r>
              <a:rPr spc="-44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"hey there!"</a:t>
            </a:r>
            <a:r>
              <a:rPr spc="-44"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) </a:t>
            </a:r>
            <a:r>
              <a:rPr spc="-44" dirty="0">
                <a:solidFill>
                  <a:srgbClr val="007F00"/>
                </a:solidFill>
                <a:latin typeface="DejaVu Sans Mono"/>
                <a:cs typeface="DejaVu Sans Mono"/>
                <a:sym typeface="+mn-ea"/>
              </a:rPr>
              <a:t>is</a:t>
            </a:r>
            <a:r>
              <a:rPr spc="-44"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 </a:t>
            </a:r>
            <a:r>
              <a:rPr spc="-44" dirty="0">
                <a:solidFill>
                  <a:srgbClr val="007F00"/>
                </a:solidFill>
                <a:latin typeface="DejaVu Sans Mono"/>
                <a:cs typeface="DejaVu Sans Mono"/>
                <a:sym typeface="+mn-ea"/>
              </a:rPr>
              <a:t>not</a:t>
            </a:r>
            <a:r>
              <a:rPr spc="-44"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 </a:t>
            </a:r>
            <a:r>
              <a:rPr spc="-44" dirty="0">
                <a:solidFill>
                  <a:srgbClr val="007F00"/>
                </a:solidFill>
                <a:latin typeface="DejaVu Sans Mono"/>
                <a:cs typeface="DejaVu Sans Mono"/>
                <a:sym typeface="+mn-ea"/>
              </a:rPr>
              <a:t>None</a:t>
            </a:r>
            <a:endParaRPr dirty="0">
              <a:latin typeface="DejaVu Sans Mono"/>
              <a:cs typeface="DejaVu Sans Mono"/>
            </a:endParaRPr>
          </a:p>
          <a:p>
            <a:pPr marL="0" indent="0">
              <a:lnSpc>
                <a:spcPts val="2200"/>
              </a:lnSpc>
              <a:spcBef>
                <a:spcPts val="110"/>
              </a:spcBef>
              <a:buNone/>
            </a:pPr>
            <a:r>
              <a:rPr spc="-41" dirty="0">
                <a:solidFill>
                  <a:schemeClr val="bg1"/>
                </a:solidFill>
                <a:latin typeface="DejaVu Sans Mono"/>
                <a:cs typeface="DejaVu Sans Mono"/>
                <a:sym typeface="+mn-ea"/>
              </a:rPr>
              <a:t>Out[3]: True</a:t>
            </a:r>
            <a:endParaRPr dirty="0">
              <a:solidFill>
                <a:schemeClr val="bg1"/>
              </a:solidFill>
              <a:latin typeface="DejaVu Sans Mono"/>
              <a:cs typeface="DejaVu Sans Mono"/>
            </a:endParaRPr>
          </a:p>
          <a:p>
            <a:pPr marL="0" indent="0">
              <a:lnSpc>
                <a:spcPct val="97000"/>
              </a:lnSpc>
              <a:spcBef>
                <a:spcPts val="2080"/>
              </a:spcBef>
              <a:buNone/>
            </a:pPr>
            <a:r>
              <a:rPr spc="-44" dirty="0">
                <a:latin typeface="DejaVu Sans Mono"/>
                <a:cs typeface="DejaVu Sans Mono"/>
                <a:sym typeface="+mn-ea"/>
              </a:rPr>
              <a:t>  In [4]:</a:t>
            </a:r>
            <a:r>
              <a:rPr spc="-44"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 re.search(</a:t>
            </a:r>
            <a:r>
              <a:rPr spc="-44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r"\b(hello|hey|hi)\b"</a:t>
            </a:r>
            <a:r>
              <a:rPr spc="-44"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, </a:t>
            </a:r>
            <a:r>
              <a:rPr spc="-44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"which one?"</a:t>
            </a:r>
            <a:r>
              <a:rPr spc="-44"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) </a:t>
            </a:r>
            <a:r>
              <a:rPr spc="-44" dirty="0">
                <a:solidFill>
                  <a:srgbClr val="007F00"/>
                </a:solidFill>
                <a:latin typeface="DejaVu Sans Mono"/>
                <a:cs typeface="DejaVu Sans Mono"/>
                <a:sym typeface="+mn-ea"/>
              </a:rPr>
              <a:t>is</a:t>
            </a:r>
            <a:r>
              <a:rPr spc="-44"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 </a:t>
            </a:r>
            <a:r>
              <a:rPr spc="-44" dirty="0">
                <a:solidFill>
                  <a:srgbClr val="007F00"/>
                </a:solidFill>
                <a:latin typeface="DejaVu Sans Mono"/>
                <a:cs typeface="DejaVu Sans Mono"/>
                <a:sym typeface="+mn-ea"/>
              </a:rPr>
              <a:t>not</a:t>
            </a:r>
            <a:r>
              <a:rPr spc="-44" dirty="0">
                <a:solidFill>
                  <a:srgbClr val="434343"/>
                </a:solidFill>
                <a:latin typeface="DejaVu Sans Mono"/>
                <a:cs typeface="DejaVu Sans Mono"/>
                <a:sym typeface="+mn-ea"/>
              </a:rPr>
              <a:t> </a:t>
            </a:r>
            <a:r>
              <a:rPr spc="-44" dirty="0">
                <a:solidFill>
                  <a:srgbClr val="007F00"/>
                </a:solidFill>
                <a:latin typeface="DejaVu Sans Mono"/>
                <a:cs typeface="DejaVu Sans Mono"/>
                <a:sym typeface="+mn-ea"/>
              </a:rPr>
              <a:t>None</a:t>
            </a:r>
            <a:endParaRPr dirty="0">
              <a:latin typeface="DejaVu Sans Mono"/>
              <a:cs typeface="DejaVu Sans Mono"/>
            </a:endParaRPr>
          </a:p>
          <a:p>
            <a:pPr marL="0" indent="0">
              <a:lnSpc>
                <a:spcPts val="2200"/>
              </a:lnSpc>
              <a:spcBef>
                <a:spcPts val="110"/>
              </a:spcBef>
              <a:buNone/>
            </a:pPr>
            <a:r>
              <a:rPr spc="-41" dirty="0">
                <a:solidFill>
                  <a:schemeClr val="bg1"/>
                </a:solidFill>
                <a:latin typeface="DejaVu Sans Mono"/>
                <a:cs typeface="DejaVu Sans Mono"/>
                <a:sym typeface="+mn-ea"/>
              </a:rPr>
              <a:t>Out[4]: False</a:t>
            </a:r>
            <a:endParaRPr dirty="0">
              <a:solidFill>
                <a:schemeClr val="bg1"/>
              </a:solidFill>
              <a:latin typeface="DejaVu Sans Mono"/>
              <a:cs typeface="DejaVu Sans Mono"/>
            </a:endParaRPr>
          </a:p>
          <a:p>
            <a:pPr marL="0" indent="0">
              <a:lnSpc>
                <a:spcPts val="2890"/>
              </a:lnSpc>
              <a:buNone/>
            </a:pPr>
            <a:endParaRPr lang="en-US" spc="23" dirty="0">
              <a:solidFill>
                <a:srgbClr val="212121"/>
              </a:solidFill>
              <a:latin typeface="DejaVu Sans"/>
              <a:cs typeface="DejaVu Sans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ym typeface="+mn-lt"/>
              </a:rPr>
              <a:t>用正则表达式识别实体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97000"/>
              </a:lnSpc>
              <a:buNone/>
            </a:pPr>
            <a:r>
              <a:rPr lang="en-US" altLang="zh-CN" dirty="0">
                <a:sym typeface="+mn-lt"/>
              </a:rPr>
              <a:t>In [1]: pattern = </a:t>
            </a:r>
            <a:r>
              <a:rPr lang="en-US" altLang="zh-CN" dirty="0" err="1">
                <a:sym typeface="+mn-lt"/>
              </a:rPr>
              <a:t>re.compile</a:t>
            </a:r>
            <a:r>
              <a:rPr lang="en-US" altLang="zh-CN" dirty="0">
                <a:sym typeface="+mn-lt"/>
              </a:rPr>
              <a:t>('[A-Z]{1}[a-z]*')</a:t>
            </a:r>
          </a:p>
          <a:p>
            <a:pPr marL="0" indent="0">
              <a:lnSpc>
                <a:spcPct val="97000"/>
              </a:lnSpc>
              <a:buNone/>
            </a:pPr>
            <a:r>
              <a:rPr lang="en-US" altLang="zh-CN" dirty="0">
                <a:sym typeface="+mn-lt"/>
              </a:rPr>
              <a:t>In [2]: message = """</a:t>
            </a:r>
          </a:p>
          <a:p>
            <a:pPr marL="0" indent="0">
              <a:lnSpc>
                <a:spcPct val="97000"/>
              </a:lnSpc>
              <a:buNone/>
            </a:pPr>
            <a:r>
              <a:rPr lang="en-US" altLang="zh-CN" dirty="0">
                <a:sym typeface="+mn-lt"/>
              </a:rPr>
              <a:t>            Mary is a friend of mine,</a:t>
            </a:r>
          </a:p>
          <a:p>
            <a:pPr marL="0" indent="0">
              <a:lnSpc>
                <a:spcPct val="97000"/>
              </a:lnSpc>
              <a:buNone/>
            </a:pPr>
            <a:r>
              <a:rPr lang="en-US" altLang="zh-CN" dirty="0">
                <a:sym typeface="+mn-lt"/>
              </a:rPr>
              <a:t>            she studied at Oxford and</a:t>
            </a:r>
          </a:p>
          <a:p>
            <a:pPr marL="0" indent="0">
              <a:lnSpc>
                <a:spcPct val="97000"/>
              </a:lnSpc>
              <a:buNone/>
            </a:pPr>
            <a:r>
              <a:rPr lang="en-US" altLang="zh-CN" dirty="0">
                <a:sym typeface="+mn-lt"/>
              </a:rPr>
              <a:t>            now works at Google"""</a:t>
            </a:r>
          </a:p>
          <a:p>
            <a:pPr marL="0" indent="0">
              <a:lnSpc>
                <a:spcPct val="97000"/>
              </a:lnSpc>
              <a:buNone/>
            </a:pPr>
            <a:r>
              <a:rPr lang="en-US" altLang="zh-CN" dirty="0">
                <a:sym typeface="+mn-lt"/>
              </a:rPr>
              <a:t>In [3]: </a:t>
            </a:r>
            <a:r>
              <a:rPr lang="en-US" altLang="zh-CN" dirty="0" err="1">
                <a:sym typeface="+mn-lt"/>
              </a:rPr>
              <a:t>pattern.findall</a:t>
            </a:r>
            <a:r>
              <a:rPr lang="en-US" altLang="zh-CN" dirty="0">
                <a:sym typeface="+mn-lt"/>
              </a:rPr>
              <a:t>(message) </a:t>
            </a:r>
          </a:p>
          <a:p>
            <a:pPr marL="0" indent="0">
              <a:lnSpc>
                <a:spcPct val="97000"/>
              </a:lnSpc>
              <a:buNone/>
            </a:pPr>
            <a:r>
              <a:rPr lang="en-US" altLang="zh-CN" dirty="0">
                <a:sym typeface="+mn-lt"/>
              </a:rPr>
              <a:t>Out[3]: [‘Mary</a:t>
            </a:r>
            <a:r>
              <a:rPr lang="en-US" altLang="en-US" dirty="0">
                <a:sym typeface="+mn-lt"/>
              </a:rPr>
              <a:t>’</a:t>
            </a:r>
            <a:r>
              <a:rPr lang="en-US" altLang="zh-CN" dirty="0">
                <a:sym typeface="+mn-lt"/>
              </a:rPr>
              <a:t>, </a:t>
            </a:r>
            <a:r>
              <a:rPr lang="en-US" altLang="en-US" dirty="0">
                <a:sym typeface="+mn-lt"/>
              </a:rPr>
              <a:t>‘</a:t>
            </a:r>
            <a:r>
              <a:rPr lang="en-US" altLang="zh-CN" dirty="0">
                <a:sym typeface="+mn-lt"/>
              </a:rPr>
              <a:t>Oxford</a:t>
            </a:r>
            <a:r>
              <a:rPr lang="en-US" altLang="en-US" dirty="0">
                <a:sym typeface="+mn-lt"/>
              </a:rPr>
              <a:t>’, ‘Google’]</a:t>
            </a:r>
            <a:endParaRPr lang="en-US" altLang="zh-CN" dirty="0">
              <a:sym typeface="+mn-lt"/>
            </a:endParaRPr>
          </a:p>
          <a:p>
            <a:pPr marL="0" indent="0">
              <a:lnSpc>
                <a:spcPct val="97000"/>
              </a:lnSpc>
              <a:buNone/>
            </a:pPr>
            <a:endParaRPr lang="zh-CN" altLang="en-US" dirty="0"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4" y="1473200"/>
            <a:ext cx="11321415" cy="1703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solidFill>
                  <a:schemeClr val="accent1"/>
                </a:solidFill>
                <a:sym typeface="+mn-lt"/>
              </a:rPr>
              <a:t>词向量</a:t>
            </a:r>
          </a:p>
        </p:txBody>
      </p: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493395" y="3293110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可以通过</a:t>
            </a:r>
            <a:r>
              <a:rPr lang="ja-JP" altLang="en-US"/>
              <a:t>使用</a:t>
            </a:r>
            <a:r>
              <a:rPr lang="zh-CN" altLang="en-US" dirty="0"/>
              <a:t>更多的数据来完成任务</a:t>
            </a:r>
            <a:r>
              <a:rPr lang="en-US" altLang="en-US" dirty="0"/>
              <a:t>（</a:t>
            </a:r>
            <a:r>
              <a:rPr lang="ja-JP" altLang="en-US"/>
              <a:t>数据越多预测越准</a:t>
            </a:r>
            <a:r>
              <a:rPr lang="en-US" altLang="en-US" dirty="0"/>
              <a:t>）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识别用户消息属于哪个意图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机器学习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TYPE" val="a"/>
  <p:tag name="KSO_WM_UNIT_ID" val="custom20184567_15*a*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144"/>
  <p:tag name="KSO_WM_UNIT_LAYERLEVEL" val="1"/>
  <p:tag name="KSO_WM_UNIT_INDEX" val="1"/>
  <p:tag name="KSO_WM_UNIT_TYPE" val="f"/>
  <p:tag name="KSO_WM_UNIT_ID" val="custom20184567_15*f*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15*i*2"/>
  <p:tag name="KSO_WM_TEMPLATE_CATEGORY" val="custom"/>
  <p:tag name="KSO_WM_TEMPLATE_INDEX" val="20184567"/>
  <p:tag name="KSO_WM_UNIT_INDEX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790*389"/>
  <p:tag name="KSO_WM_SLIDE_POSITION" val="84*125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62_5"/>
  <p:tag name="KSO_WM_TEMPLATE_CATEGORY" val="custom"/>
  <p:tag name="KSO_WM_TEMPLATE_INDEX" val="20184567"/>
  <p:tag name="KSO_WM_SLIDE_ID" val="custom20184567_7"/>
  <p:tag name="KSO_WM_SLIDE_INDEX" val="7"/>
  <p:tag name="KSO_WM_TEMPLATE_SUBCATEGORY" val="combine"/>
  <p:tag name="KSO_WM_SLIDE_SUBTYPE" val="picTx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8"/>
  <p:tag name="KSO_WM_UNIT_LAYERLEVEL" val="1"/>
  <p:tag name="KSO_WM_UNIT_INDEX" val="1"/>
  <p:tag name="KSO_WM_UNIT_TYPE" val="a"/>
  <p:tag name="KSO_WM_UNIT_ID" val="custom20184567_7*a*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7*i*2"/>
  <p:tag name="KSO_WM_TEMPLATE_CATEGORY" val="custom"/>
  <p:tag name="KSO_WM_TEMPLATE_INDEX" val="20184567"/>
  <p:tag name="KSO_WM_UNIT_INDEX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84567"/>
  <p:tag name="KSO_WM_SLIDE_ID" val="custom20184567_4"/>
  <p:tag name="KSO_WM_SLIDE_INDEX" val="4"/>
  <p:tag name="KSO_WM_TEMPLATE_SUBCATEGORY" val="combine"/>
  <p:tag name="KSO_WM_SLIDE_SUBTYPE" val="pureTx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7_4*a*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4567_4*f*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84567"/>
  <p:tag name="KSO_WM_SLIDE_ID" val="custom20184567_4"/>
  <p:tag name="KSO_WM_SLIDE_INDEX" val="4"/>
  <p:tag name="KSO_WM_TEMPLATE_SUBCATEGORY" val="combine"/>
  <p:tag name="KSO_WM_SLIDE_SUBTYPE" val="pureT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7_4*a*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4567_4*f*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84567"/>
  <p:tag name="KSO_WM_SLIDE_ID" val="custom20184567_4"/>
  <p:tag name="KSO_WM_SLIDE_INDEX" val="4"/>
  <p:tag name="KSO_WM_TEMPLATE_SUBCATEGORY" val="combine"/>
  <p:tag name="KSO_WM_SLIDE_SUBTYPE" val="pureTx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7_4*a*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4567_4*f*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84567"/>
  <p:tag name="KSO_WM_SLIDE_ID" val="custom20184567_4"/>
  <p:tag name="KSO_WM_SLIDE_INDEX" val="4"/>
  <p:tag name="KSO_WM_TEMPLATE_SUBCATEGORY" val="combine"/>
  <p:tag name="KSO_WM_SLIDE_SUBTYPE" val="pureTx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7_4*a*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4567_4*f*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84567"/>
  <p:tag name="KSO_WM_SLIDE_ID" val="custom20184567_4"/>
  <p:tag name="KSO_WM_SLIDE_INDEX" val="4"/>
  <p:tag name="KSO_WM_TEMPLATE_SUBCATEGORY" val="combine"/>
  <p:tag name="KSO_WM_SLIDE_SUBTYPE" val="pureTx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7_4*a*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0962_1"/>
  <p:tag name="KSO_WM_TEMPLATE_CATEGORY" val="custom"/>
  <p:tag name="KSO_WM_TEMPLATE_INDEX" val="20184567"/>
  <p:tag name="KSO_WM_TEMPLATE_SUBCATEGORY" val="combine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THUMBS_INDEX" val="1、2、3、4、5、6、7、11、14、15、16、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4567_4*f*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CNT" val="1_1"/>
  <p:tag name="KSO_WM_SLIDE_LAYOUT" val="a_f"/>
  <p:tag name="KSO_WM_SLIDE_SIZE" val="891*84"/>
  <p:tag name="KSO_WM_SLIDE_POSITION" val="38*269"/>
  <p:tag name="KSO_WM_BEAUTIFY_FLAG" val="#wm#"/>
  <p:tag name="KSO_WM_SLIDE_TYPE" val="text"/>
  <p:tag name="KSO_WM_SLIDE_ITEM_CNT" val="1"/>
  <p:tag name="KSO_WM_TAG_VERSION" val="1.0"/>
  <p:tag name="KSO_WM_COMBINE_RELATE_SLIDE_ID" val="background20180962_8"/>
  <p:tag name="KSO_WM_TEMPLATE_CATEGORY" val="custom"/>
  <p:tag name="KSO_WM_TEMPLATE_INDEX" val="20184567"/>
  <p:tag name="KSO_WM_SLIDE_ID" val="custom20184567_15"/>
  <p:tag name="KSO_WM_SLIDE_INDEX" val="15"/>
  <p:tag name="KSO_WM_TEMPLATE_SUBCATEGORY" val="combine"/>
  <p:tag name="KSO_WM_SLIDE_SUBTYPE" val="pureTx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TYPE" val="a"/>
  <p:tag name="KSO_WM_UNIT_ID" val="custom20184567_15*a*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15*i*2"/>
  <p:tag name="KSO_WM_TEMPLATE_CATEGORY" val="custom"/>
  <p:tag name="KSO_WM_TEMPLATE_INDEX" val="20184567"/>
  <p:tag name="KSO_WM_UNIT_INDEX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1*i*3"/>
  <p:tag name="KSO_WM_TEMPLATE_CATEGORY" val="custom"/>
  <p:tag name="KSO_WM_TEMPLATE_INDEX" val="20184567"/>
  <p:tag name="KSO_WM_UNIT_INDEX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CNT" val="1_1"/>
  <p:tag name="KSO_WM_SLIDE_LAYOUT" val="a_f"/>
  <p:tag name="KSO_WM_SLIDE_SIZE" val="891*84"/>
  <p:tag name="KSO_WM_SLIDE_POSITION" val="38*269"/>
  <p:tag name="KSO_WM_BEAUTIFY_FLAG" val="#wm#"/>
  <p:tag name="KSO_WM_SLIDE_TYPE" val="text"/>
  <p:tag name="KSO_WM_SLIDE_ITEM_CNT" val="1"/>
  <p:tag name="KSO_WM_TAG_VERSION" val="1.0"/>
  <p:tag name="KSO_WM_COMBINE_RELATE_SLIDE_ID" val="background20180962_8"/>
  <p:tag name="KSO_WM_TEMPLATE_CATEGORY" val="custom"/>
  <p:tag name="KSO_WM_TEMPLATE_INDEX" val="20184567"/>
  <p:tag name="KSO_WM_SLIDE_ID" val="custom20184567_15"/>
  <p:tag name="KSO_WM_SLIDE_INDEX" val="15"/>
  <p:tag name="KSO_WM_TEMPLATE_SUBCATEGORY" val="combine"/>
  <p:tag name="KSO_WM_SLIDE_SUBTYPE" val="pureTx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TYPE" val="a"/>
  <p:tag name="KSO_WM_UNIT_ID" val="custom20184567_15*a*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15*i*2"/>
  <p:tag name="KSO_WM_TEMPLATE_CATEGORY" val="custom"/>
  <p:tag name="KSO_WM_TEMPLATE_INDEX" val="20184567"/>
  <p:tag name="KSO_WM_UNIT_INDEX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84567"/>
  <p:tag name="KSO_WM_SLIDE_ID" val="custom20184567_4"/>
  <p:tag name="KSO_WM_SLIDE_INDEX" val="4"/>
  <p:tag name="KSO_WM_TEMPLATE_SUBCATEGORY" val="combine"/>
  <p:tag name="KSO_WM_SLIDE_SUBTYPE" val="pureTx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7_4*a*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4567_4*f*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84567"/>
  <p:tag name="KSO_WM_SLIDE_ID" val="custom20184567_4"/>
  <p:tag name="KSO_WM_SLIDE_INDEX" val="4"/>
  <p:tag name="KSO_WM_TEMPLATE_SUBCATEGORY" val="combine"/>
  <p:tag name="KSO_WM_SLIDE_SUBTYPE" val="pureTxt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7_4*a*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4567_4*f*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1*i*4"/>
  <p:tag name="KSO_WM_TEMPLATE_CATEGORY" val="custom"/>
  <p:tag name="KSO_WM_TEMPLATE_INDEX" val="20184567"/>
  <p:tag name="KSO_WM_UNIT_INDEX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84567"/>
  <p:tag name="KSO_WM_SLIDE_ID" val="custom20184567_4"/>
  <p:tag name="KSO_WM_SLIDE_INDEX" val="4"/>
  <p:tag name="KSO_WM_TEMPLATE_SUBCATEGORY" val="combine"/>
  <p:tag name="KSO_WM_SLIDE_SUBTYPE" val="pureTx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7_4*a*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CNT" val="1_1"/>
  <p:tag name="KSO_WM_SLIDE_LAYOUT" val="a_f"/>
  <p:tag name="KSO_WM_SLIDE_SIZE" val="891*84"/>
  <p:tag name="KSO_WM_SLIDE_POSITION" val="38*269"/>
  <p:tag name="KSO_WM_BEAUTIFY_FLAG" val="#wm#"/>
  <p:tag name="KSO_WM_SLIDE_TYPE" val="text"/>
  <p:tag name="KSO_WM_SLIDE_ITEM_CNT" val="1"/>
  <p:tag name="KSO_WM_TAG_VERSION" val="1.0"/>
  <p:tag name="KSO_WM_COMBINE_RELATE_SLIDE_ID" val="background20180962_8"/>
  <p:tag name="KSO_WM_TEMPLATE_CATEGORY" val="custom"/>
  <p:tag name="KSO_WM_TEMPLATE_INDEX" val="20184567"/>
  <p:tag name="KSO_WM_SLIDE_ID" val="custom20184567_15"/>
  <p:tag name="KSO_WM_SLIDE_INDEX" val="15"/>
  <p:tag name="KSO_WM_TEMPLATE_SUBCATEGORY" val="combine"/>
  <p:tag name="KSO_WM_SLIDE_SUBTYPE" val="pureTx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TYPE" val="a"/>
  <p:tag name="KSO_WM_UNIT_ID" val="custom20184567_15*a*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15*i*2"/>
  <p:tag name="KSO_WM_TEMPLATE_CATEGORY" val="custom"/>
  <p:tag name="KSO_WM_TEMPLATE_INDEX" val="20184567"/>
  <p:tag name="KSO_WM_UNIT_INDEX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1639_3*i*3"/>
  <p:tag name="KSO_WM_TEMPLATE_CATEGORY" val="custom"/>
  <p:tag name="KSO_WM_TEMPLATE_INDEX" val="20181639"/>
  <p:tag name="KSO_WM_UNIT_INDEX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790*389"/>
  <p:tag name="KSO_WM_SLIDE_POSITION" val="84*125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62_5"/>
  <p:tag name="KSO_WM_TEMPLATE_CATEGORY" val="custom"/>
  <p:tag name="KSO_WM_TEMPLATE_INDEX" val="20184567"/>
  <p:tag name="KSO_WM_SLIDE_ID" val="custom20184567_7"/>
  <p:tag name="KSO_WM_SLIDE_INDEX" val="7"/>
  <p:tag name="KSO_WM_TEMPLATE_SUBCATEGORY" val="combine"/>
  <p:tag name="KSO_WM_SLIDE_SUBTYPE" val="picTx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8"/>
  <p:tag name="KSO_WM_UNIT_LAYERLEVEL" val="1"/>
  <p:tag name="KSO_WM_UNIT_INDEX" val="1"/>
  <p:tag name="KSO_WM_UNIT_TYPE" val="a"/>
  <p:tag name="KSO_WM_UNIT_ID" val="custom20184567_7*a*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7*i*2"/>
  <p:tag name="KSO_WM_TEMPLATE_CATEGORY" val="custom"/>
  <p:tag name="KSO_WM_TEMPLATE_INDEX" val="20184567"/>
  <p:tag name="KSO_WM_UNIT_INDEX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CNT" val="1_1"/>
  <p:tag name="KSO_WM_SLIDE_LAYOUT" val="a_f"/>
  <p:tag name="KSO_WM_SLIDE_SIZE" val="891*84"/>
  <p:tag name="KSO_WM_SLIDE_POSITION" val="38*269"/>
  <p:tag name="KSO_WM_BEAUTIFY_FLAG" val="#wm#"/>
  <p:tag name="KSO_WM_SLIDE_TYPE" val="text"/>
  <p:tag name="KSO_WM_SLIDE_ITEM_CNT" val="1"/>
  <p:tag name="KSO_WM_TAG_VERSION" val="1.0"/>
  <p:tag name="KSO_WM_COMBINE_RELATE_SLIDE_ID" val="background20180962_8"/>
  <p:tag name="KSO_WM_TEMPLATE_CATEGORY" val="custom"/>
  <p:tag name="KSO_WM_TEMPLATE_INDEX" val="20184567"/>
  <p:tag name="KSO_WM_SLIDE_ID" val="custom20184567_15"/>
  <p:tag name="KSO_WM_SLIDE_INDEX" val="15"/>
  <p:tag name="KSO_WM_TEMPLATE_SUBCATEGORY" val="combine"/>
  <p:tag name="KSO_WM_SLIDE_SUBTYPE" val="pureTx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TYPE" val="a"/>
  <p:tag name="KSO_WM_UNIT_ID" val="custom20184567_15*a*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15*i*2"/>
  <p:tag name="KSO_WM_TEMPLATE_CATEGORY" val="custom"/>
  <p:tag name="KSO_WM_TEMPLATE_INDEX" val="20184567"/>
  <p:tag name="KSO_WM_UNIT_INDEX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84567"/>
  <p:tag name="KSO_WM_SLIDE_ID" val="custom20184567_4"/>
  <p:tag name="KSO_WM_SLIDE_INDEX" val="4"/>
  <p:tag name="KSO_WM_TEMPLATE_SUBCATEGORY" val="combine"/>
  <p:tag name="KSO_WM_SLIDE_SUBTYPE" val="pureTx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7_4*a*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22*i*2"/>
  <p:tag name="KSO_WM_TEMPLATE_CATEGORY" val="custom"/>
  <p:tag name="KSO_WM_TEMPLATE_INDEX" val="20184567"/>
  <p:tag name="KSO_WM_UNIT_INDEX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4567_4*f*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22*i*3"/>
  <p:tag name="KSO_WM_TEMPLATE_CATEGORY" val="custom"/>
  <p:tag name="KSO_WM_TEMPLATE_INDEX" val="20184567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CNT" val="1_1"/>
  <p:tag name="KSO_WM_SLIDE_LAYOUT" val="a_f"/>
  <p:tag name="KSO_WM_SLIDE_SIZE" val="891*84"/>
  <p:tag name="KSO_WM_SLIDE_POSITION" val="38*269"/>
  <p:tag name="KSO_WM_BEAUTIFY_FLAG" val="#wm#"/>
  <p:tag name="KSO_WM_SLIDE_TYPE" val="text"/>
  <p:tag name="KSO_WM_SLIDE_ITEM_CNT" val="1"/>
  <p:tag name="KSO_WM_TAG_VERSION" val="1.0"/>
  <p:tag name="KSO_WM_COMBINE_RELATE_SLIDE_ID" val="background20180962_8"/>
  <p:tag name="KSO_WM_TEMPLATE_CATEGORY" val="custom"/>
  <p:tag name="KSO_WM_TEMPLATE_INDEX" val="20184567"/>
  <p:tag name="KSO_WM_SLIDE_ID" val="custom20184567_15"/>
  <p:tag name="KSO_WM_SLIDE_INDEX" val="15"/>
  <p:tag name="KSO_WM_TEMPLATE_SUBCATEGORY" val="combine"/>
  <p:tag name="KSO_WM_SLIDE_SUBTYPE" val="pureTxt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29BA0"/>
      </a:accent1>
      <a:accent2>
        <a:srgbClr val="A0C1D1"/>
      </a:accent2>
      <a:accent3>
        <a:srgbClr val="FFFFFF"/>
      </a:accent3>
      <a:accent4>
        <a:srgbClr val="0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bctw3x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11415</TotalTime>
  <Words>1704</Words>
  <Application>Microsoft Macintosh PowerPoint</Application>
  <PresentationFormat>Widescreen</PresentationFormat>
  <Paragraphs>325</Paragraphs>
  <Slides>35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DejaVu Sans</vt:lpstr>
      <vt:lpstr>DejaVu Sans Mono</vt:lpstr>
      <vt:lpstr>Microsoft YaHei</vt:lpstr>
      <vt:lpstr>宋体</vt:lpstr>
      <vt:lpstr>微软雅黑</vt:lpstr>
      <vt:lpstr>1_Office 主题</vt:lpstr>
      <vt:lpstr>PowerPoint Presentation</vt:lpstr>
      <vt:lpstr>PowerPoint Presentation</vt:lpstr>
      <vt:lpstr>意图</vt:lpstr>
      <vt:lpstr>实体</vt:lpstr>
      <vt:lpstr>识别意图和实体的正则表达式</vt:lpstr>
      <vt:lpstr>正则表达式的使用</vt:lpstr>
      <vt:lpstr>用正则表达式识别实体</vt:lpstr>
      <vt:lpstr>PowerPoint Presentation</vt:lpstr>
      <vt:lpstr>机器学习</vt:lpstr>
      <vt:lpstr>向量表示</vt:lpstr>
      <vt:lpstr>词向量</vt:lpstr>
      <vt:lpstr>词向量是计算密集型的</vt:lpstr>
      <vt:lpstr>spaCy中的词向量</vt:lpstr>
      <vt:lpstr>词语语义的相似度</vt:lpstr>
      <vt:lpstr> .similarity() </vt:lpstr>
      <vt:lpstr>PowerPoint Presentation</vt:lpstr>
      <vt:lpstr>监督学习</vt:lpstr>
      <vt:lpstr>ATIS数据集I</vt:lpstr>
      <vt:lpstr>ATIS数据集II</vt:lpstr>
      <vt:lpstr>最近邻分类</vt:lpstr>
      <vt:lpstr>scikit-learn中的最近邻分类</vt:lpstr>
      <vt:lpstr> 支持向量机 </vt:lpstr>
      <vt:lpstr>PowerPoint Presentation</vt:lpstr>
      <vt:lpstr>关键字之外：语境</vt:lpstr>
      <vt:lpstr>预建的命名实体识别</vt:lpstr>
      <vt:lpstr>角色</vt:lpstr>
      <vt:lpstr>PowerPoint Presentation</vt:lpstr>
      <vt:lpstr>购物例子 </vt:lpstr>
      <vt:lpstr>PowerPoint Presentation</vt:lpstr>
      <vt:lpstr> Rasa NLU </vt:lpstr>
      <vt:lpstr>Rasa训练数据的格式</vt:lpstr>
      <vt:lpstr>Interpreters</vt:lpstr>
      <vt:lpstr>Rasa的使用</vt:lpstr>
      <vt:lpstr>条件随机场</vt:lpstr>
      <vt:lpstr>错别字处理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Fan Zhang</cp:lastModifiedBy>
  <cp:revision>91</cp:revision>
  <dcterms:created xsi:type="dcterms:W3CDTF">2018-07-13T02:39:00Z</dcterms:created>
  <dcterms:modified xsi:type="dcterms:W3CDTF">2018-11-20T20:33:16Z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