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1" r:id="rId3"/>
    <p:sldId id="263" r:id="rId4"/>
    <p:sldId id="264" r:id="rId5"/>
    <p:sldId id="265" r:id="rId6"/>
    <p:sldId id="273" r:id="rId7"/>
    <p:sldId id="272" r:id="rId8"/>
    <p:sldId id="274" r:id="rId9"/>
    <p:sldId id="275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2018/11/20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  <a:t>2018/11/20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2.jpe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3.xml"/><Relationship Id="rId6" Type="http://schemas.openxmlformats.org/officeDocument/2006/relationships/image" Target="../media/image1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sym typeface="+mn-lt"/>
              </a:rPr>
              <a:t>有状态的机器人</a:t>
            </a: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sym typeface="+mn-lt"/>
              </a:rPr>
              <a:t>对话技术的前沿</a:t>
            </a: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6829" y="320094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神经对话模型 </a:t>
            </a:r>
            <a:r>
              <a:rPr lang="en-US" altLang="zh-CN" sz="3600" dirty="0">
                <a:sym typeface="+mn-lt"/>
              </a:rPr>
              <a:t>(LSTM)</a:t>
            </a:r>
            <a:endParaRPr lang="zh-CN" altLang="en-US" sz="3600" dirty="0"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5235" y="1690995"/>
            <a:ext cx="8432810" cy="2539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/>
          <p:cNvSpPr txBox="1"/>
          <p:nvPr/>
        </p:nvSpPr>
        <p:spPr>
          <a:xfrm>
            <a:off x="929005" y="4411980"/>
            <a:ext cx="94742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“你觉得克莉奥帕特拉怎么样？” </a:t>
            </a:r>
          </a:p>
          <a:p>
            <a:r>
              <a:rPr lang="zh-CN" altLang="en-US" sz="2400" dirty="0"/>
              <a:t>“哦，她非常威严”</a:t>
            </a:r>
          </a:p>
          <a:p>
            <a:r>
              <a:rPr lang="zh-CN" altLang="en-US" sz="2400" dirty="0"/>
              <a:t>“你觉得梅西怎么样？” </a:t>
            </a:r>
          </a:p>
          <a:p>
            <a:r>
              <a:rPr lang="zh-CN" altLang="en-US" sz="2400" dirty="0"/>
              <a:t>“他是一个伟大的球员”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DejaVu Sans"/>
                <a:cs typeface="DejaVu Sans"/>
              </a:rPr>
              <a:t>Seq2seq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机器翻译</a:t>
            </a:r>
          </a:p>
          <a:p>
            <a:r>
              <a:rPr lang="zh-CN" altLang="en-US" dirty="0"/>
              <a:t>完全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/>
              <a:t>驱动，无需手工制作需要大量数据</a:t>
            </a:r>
          </a:p>
          <a:p>
            <a:r>
              <a:rPr lang="zh-CN" altLang="en-US" dirty="0"/>
              <a:t>无法保证输出是连贯的</a:t>
            </a:r>
          </a:p>
          <a:p>
            <a:r>
              <a:rPr lang="zh-CN" altLang="en-US" dirty="0"/>
              <a:t>难以集成DB / API调用和其他逻辑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基础对话系统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在本课程中构建的系统：手工制作的Seq2seq：</a:t>
            </a:r>
          </a:p>
          <a:p>
            <a:r>
              <a:rPr lang="zh-CN" altLang="en-US" dirty="0"/>
              <a:t>数据驱动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基于ML的对话系统：NLU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对话状态管理器API逻辑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自然语言响应生成器</a:t>
            </a:r>
          </a:p>
          <a:p>
            <a:r>
              <a:rPr lang="zh-CN" altLang="en-US" dirty="0"/>
              <a:t>人类假装成机器人：“绿野仙踪”技术强化学习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获得成功对话的奖励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不建议使用</a:t>
            </a:r>
            <a:r>
              <a:rPr lang="zh-CN" altLang="en-US">
                <a:sym typeface="+mn-ea"/>
              </a:rPr>
              <a:t>建机器人</a:t>
            </a:r>
            <a:endParaRPr lang="zh-CN" altLang="en-US"/>
          </a:p>
          <a:p>
            <a:r>
              <a:rPr lang="zh-CN" altLang="en-US"/>
              <a:t>预先训练的神经网络，可以生成“辛普森一家”每一集的文本脚本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生成示例文本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FAE2333-7978-9145-80EF-9B818FFD972C}"/>
              </a:ext>
            </a:extLst>
          </p:cNvPr>
          <p:cNvSpPr/>
          <p:nvPr/>
        </p:nvSpPr>
        <p:spPr>
          <a:xfrm>
            <a:off x="1072896" y="23377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generated = </a:t>
            </a:r>
            <a:r>
              <a:rPr lang="en-US" dirty="0" err="1"/>
              <a:t>sample_text</a:t>
            </a:r>
            <a:r>
              <a:rPr lang="en-US" dirty="0"/>
              <a:t>( </a:t>
            </a:r>
            <a:r>
              <a:rPr lang="en-US" dirty="0" err="1"/>
              <a:t>saved_params</a:t>
            </a:r>
            <a:r>
              <a:rPr lang="en-US" dirty="0"/>
              <a:t>, temperature, </a:t>
            </a:r>
          </a:p>
          <a:p>
            <a:r>
              <a:rPr lang="en-US" dirty="0"/>
              <a:t>       </a:t>
            </a:r>
            <a:r>
              <a:rPr lang="en-US" dirty="0" err="1"/>
              <a:t>num_letters</a:t>
            </a:r>
            <a:r>
              <a:rPr lang="en-US" dirty="0"/>
              <a:t>=</a:t>
            </a:r>
            <a:r>
              <a:rPr lang="en-US" dirty="0" err="1"/>
              <a:t>num_letters</a:t>
            </a:r>
            <a:r>
              <a:rPr lang="en-US" dirty="0"/>
              <a:t>, </a:t>
            </a:r>
            <a:r>
              <a:rPr lang="en-US" dirty="0" err="1"/>
              <a:t>init_text</a:t>
            </a:r>
            <a:r>
              <a:rPr lang="en-US" dirty="0"/>
              <a:t>=text)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有状态的是什么意思？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ym typeface="+mn-lt"/>
              </a:rPr>
              <a:t>“我喜欢无状态的系统！”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ym typeface="+mn-lt"/>
              </a:rPr>
              <a:t>“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他们</a:t>
            </a:r>
            <a:r>
              <a:rPr lang="zh-CN" altLang="en-US" dirty="0">
                <a:sym typeface="+mn-lt"/>
              </a:rPr>
              <a:t>有缺点吗？”（</a:t>
            </a:r>
            <a:r>
              <a:rPr lang="ja-JP" altLang="en-US" dirty="0">
                <a:sym typeface="+mn-lt"/>
              </a:rPr>
              <a:t>他们指代无状态系统</a:t>
            </a:r>
            <a:r>
              <a:rPr lang="zh-CN" altLang="en-US" dirty="0">
                <a:sym typeface="+mn-lt"/>
              </a:rPr>
              <a:t>，</a:t>
            </a:r>
            <a:r>
              <a:rPr lang="ja-JP" altLang="en-US" dirty="0">
                <a:sym typeface="+mn-lt"/>
              </a:rPr>
              <a:t>隐含了状态信息</a:t>
            </a:r>
            <a:r>
              <a:rPr lang="zh-CN" altLang="en-US" dirty="0">
                <a:sym typeface="+mn-lt"/>
              </a:rPr>
              <a:t>）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ym typeface="+mn-lt"/>
              </a:rPr>
              <a:t>“难道没有缺点吗？”</a:t>
            </a:r>
            <a:endParaRPr lang="en-US" altLang="zh-CN" dirty="0"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199" y="756000"/>
            <a:ext cx="5592417" cy="744809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状态机</a:t>
            </a:r>
            <a:r>
              <a:rPr lang="en-US" altLang="zh-CN" dirty="0">
                <a:sym typeface="+mn-ea"/>
              </a:rPr>
              <a:t>(State Machine)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369560" y="1850323"/>
            <a:ext cx="4681654" cy="38115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浏览</a:t>
            </a:r>
            <a:endParaRPr lang="zh-CN" alt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提供地址，结算信息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订单完成</a:t>
            </a:r>
          </a:p>
        </p:txBody>
      </p:sp>
      <p:pic>
        <p:nvPicPr>
          <p:cNvPr id="4" name="图片占位符 3" descr="图片1"/>
          <p:cNvPicPr>
            <a:picLocks noGrp="1" noChangeAspect="1"/>
          </p:cNvPicPr>
          <p:nvPr>
            <p:ph type="pic" idx="1"/>
          </p:nvPr>
        </p:nvPicPr>
        <p:blipFill>
          <a:blip r:embed="rId6"/>
          <a:stretch>
            <a:fillRect/>
          </a:stretch>
        </p:blipFill>
        <p:spPr>
          <a:xfrm>
            <a:off x="994410" y="1850390"/>
            <a:ext cx="3105150" cy="3895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实现状态机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665D6EA-03FE-B14B-BF18-80CDA868C29D}"/>
              </a:ext>
            </a:extLst>
          </p:cNvPr>
          <p:cNvSpPr/>
          <p:nvPr/>
        </p:nvSpPr>
        <p:spPr>
          <a:xfrm>
            <a:off x="292608" y="1942975"/>
            <a:ext cx="11667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INIT = 0</a:t>
            </a:r>
          </a:p>
          <a:p>
            <a:r>
              <a:rPr lang="en-US" sz="2200" dirty="0"/>
              <a:t>CHOOSE_COFFEE = 1</a:t>
            </a:r>
          </a:p>
          <a:p>
            <a:r>
              <a:rPr lang="en-US" sz="2200" dirty="0"/>
              <a:t>ORDERED = 2</a:t>
            </a:r>
          </a:p>
          <a:p>
            <a:r>
              <a:rPr lang="en-US" sz="2200" dirty="0" err="1"/>
              <a:t>示例规则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policy_rules</a:t>
            </a:r>
            <a:r>
              <a:rPr lang="en-US" sz="2200" dirty="0"/>
              <a:t> = {</a:t>
            </a:r>
          </a:p>
          <a:p>
            <a:r>
              <a:rPr lang="en-US" sz="2200" dirty="0"/>
              <a:t>(INIT, "order"): (CHOOSE_COFFEE, "ok, Columbian or Kenyan?"), </a:t>
            </a:r>
          </a:p>
          <a:p>
            <a:r>
              <a:rPr lang="en-US" sz="2200" dirty="0"/>
              <a:t>(CHOOSE_COFFEE, "</a:t>
            </a:r>
            <a:r>
              <a:rPr lang="en-US" sz="2200" dirty="0" err="1"/>
              <a:t>specify_coffee</a:t>
            </a:r>
            <a:r>
              <a:rPr lang="en-US" sz="2200" dirty="0"/>
              <a:t>"):(ORDERED, "perfect, the beans are on their way!")</a:t>
            </a:r>
          </a:p>
          <a:p>
            <a:r>
              <a:rPr lang="en-US" sz="2200" dirty="0"/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使用状态机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38200" y="1911350"/>
            <a:ext cx="10623550" cy="3521898"/>
            <a:chOff x="612" y="3437"/>
            <a:chExt cx="16730" cy="4448"/>
          </a:xfrm>
        </p:grpSpPr>
        <p:sp>
          <p:nvSpPr>
            <p:cNvPr id="11" name="object 7"/>
            <p:cNvSpPr txBox="1"/>
            <p:nvPr/>
          </p:nvSpPr>
          <p:spPr>
            <a:xfrm>
              <a:off x="612" y="3437"/>
              <a:ext cx="7930" cy="10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900" b="1" spc="-45" dirty="0">
                  <a:latin typeface="DejaVu Sans Mono"/>
                  <a:cs typeface="DejaVu Sans Mono"/>
                </a:rPr>
                <a:t>I</a:t>
              </a:r>
              <a:r>
                <a:rPr sz="1900" b="1" dirty="0">
                  <a:latin typeface="DejaVu Sans Mono"/>
                  <a:cs typeface="DejaVu Sans Mono"/>
                </a:rPr>
                <a:t>n</a:t>
              </a:r>
              <a:r>
                <a:rPr sz="1900" b="1" spc="-90" dirty="0"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latin typeface="DejaVu Sans Mono"/>
                  <a:cs typeface="DejaVu Sans Mono"/>
                </a:rPr>
                <a:t>[1]</a:t>
              </a:r>
              <a:r>
                <a:rPr sz="1900" b="1" dirty="0">
                  <a:latin typeface="DejaVu Sans Mono"/>
                  <a:cs typeface="DejaVu Sans Mono"/>
                </a:rPr>
                <a:t>:</a:t>
              </a:r>
              <a:r>
                <a:rPr sz="1900" b="1" spc="-90" dirty="0"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stat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e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=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INI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T</a:t>
              </a:r>
              <a:endParaRPr sz="1900" dirty="0">
                <a:latin typeface="DejaVu Sans Mono"/>
                <a:cs typeface="DejaVu Sans Mono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1800" dirty="0">
                <a:latin typeface="Times New Roman" panose="02020603050405020304"/>
                <a:cs typeface="Times New Roman" panose="02020603050405020304"/>
              </a:endParaRPr>
            </a:p>
            <a:p>
              <a:pPr>
                <a:lnSpc>
                  <a:spcPct val="100000"/>
                </a:lnSpc>
              </a:pPr>
              <a:r>
                <a:rPr sz="1900" b="1" spc="-45" dirty="0">
                  <a:latin typeface="DejaVu Sans Mono"/>
                  <a:cs typeface="DejaVu Sans Mono"/>
                </a:rPr>
                <a:t>I</a:t>
              </a:r>
              <a:r>
                <a:rPr sz="1900" b="1" dirty="0">
                  <a:latin typeface="DejaVu Sans Mono"/>
                  <a:cs typeface="DejaVu Sans Mono"/>
                </a:rPr>
                <a:t>n</a:t>
              </a:r>
              <a:r>
                <a:rPr sz="1900" b="1" spc="-90" dirty="0"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latin typeface="DejaVu Sans Mono"/>
                  <a:cs typeface="DejaVu Sans Mono"/>
                </a:rPr>
                <a:t>[2]</a:t>
              </a:r>
              <a:r>
                <a:rPr sz="1900" b="1" dirty="0">
                  <a:latin typeface="DejaVu Sans Mono"/>
                  <a:cs typeface="DejaVu Sans Mono"/>
                </a:rPr>
                <a:t>:</a:t>
              </a:r>
              <a:r>
                <a:rPr sz="1900" b="1" spc="-90" dirty="0"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de</a:t>
              </a:r>
              <a:r>
                <a:rPr sz="1900" b="1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f</a:t>
              </a:r>
              <a:r>
                <a:rPr sz="1900" b="1" spc="-90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870000"/>
                  </a:solidFill>
                  <a:latin typeface="DejaVu Sans Mono"/>
                  <a:cs typeface="DejaVu Sans Mono"/>
                </a:rPr>
                <a:t>respond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(state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,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message)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:</a:t>
              </a:r>
              <a:endParaRPr sz="1900" dirty="0">
                <a:latin typeface="DejaVu Sans Mono"/>
                <a:cs typeface="DejaVu Sans Mono"/>
              </a:endParaRPr>
            </a:p>
          </p:txBody>
        </p:sp>
        <p:sp>
          <p:nvSpPr>
            <p:cNvPr id="12" name="object 9"/>
            <p:cNvSpPr txBox="1"/>
            <p:nvPr/>
          </p:nvSpPr>
          <p:spPr>
            <a:xfrm>
              <a:off x="3032" y="4757"/>
              <a:ext cx="14310" cy="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(new_state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,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response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)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=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policy_rules[(s</a:t>
              </a:r>
              <a:r>
                <a:rPr sz="1900" b="1" spc="-5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t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ate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,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interpret(message))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] </a:t>
              </a:r>
              <a:r>
                <a:rPr sz="1900" b="1" spc="-45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retur</a:t>
              </a:r>
              <a:r>
                <a:rPr sz="1900" b="1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n</a:t>
              </a:r>
              <a:r>
                <a:rPr sz="1900" b="1" spc="-90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new_state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,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respons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e</a:t>
              </a:r>
              <a:endParaRPr sz="1900" dirty="0">
                <a:latin typeface="DejaVu Sans Mono"/>
                <a:cs typeface="DejaVu Sans Mono"/>
              </a:endParaRPr>
            </a:p>
          </p:txBody>
        </p:sp>
        <p:sp>
          <p:nvSpPr>
            <p:cNvPr id="13" name="object 10"/>
            <p:cNvSpPr txBox="1"/>
            <p:nvPr/>
          </p:nvSpPr>
          <p:spPr>
            <a:xfrm>
              <a:off x="612" y="6077"/>
              <a:ext cx="12549" cy="18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sz="1900" b="1" spc="-45" dirty="0">
                  <a:latin typeface="DejaVu Sans Mono"/>
                  <a:cs typeface="DejaVu Sans Mono"/>
                </a:rPr>
                <a:t>I</a:t>
              </a:r>
              <a:r>
                <a:rPr sz="1900" b="1" dirty="0">
                  <a:latin typeface="DejaVu Sans Mono"/>
                  <a:cs typeface="DejaVu Sans Mono"/>
                </a:rPr>
                <a:t>n</a:t>
              </a:r>
              <a:r>
                <a:rPr sz="1900" b="1" spc="-90" dirty="0"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latin typeface="DejaVu Sans Mono"/>
                  <a:cs typeface="DejaVu Sans Mono"/>
                </a:rPr>
                <a:t>[3]</a:t>
              </a:r>
              <a:r>
                <a:rPr sz="1900" b="1" dirty="0">
                  <a:latin typeface="DejaVu Sans Mono"/>
                  <a:cs typeface="DejaVu Sans Mono"/>
                </a:rPr>
                <a:t>:</a:t>
              </a:r>
              <a:r>
                <a:rPr sz="1900" b="1" spc="-90" dirty="0"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de</a:t>
              </a:r>
              <a:r>
                <a:rPr sz="1900" b="1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f</a:t>
              </a:r>
              <a:r>
                <a:rPr sz="1900" b="1" spc="-90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870000"/>
                  </a:solidFill>
                  <a:latin typeface="DejaVu Sans Mono"/>
                  <a:cs typeface="DejaVu Sans Mono"/>
                </a:rPr>
                <a:t>send_message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(state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,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message)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:</a:t>
              </a:r>
              <a:endParaRPr sz="1900" dirty="0">
                <a:latin typeface="DejaVu Sans Mono"/>
                <a:cs typeface="DejaVu Sans Mono"/>
              </a:endParaRPr>
            </a:p>
            <a:p>
              <a:pPr marL="419100">
                <a:lnSpc>
                  <a:spcPts val="2200"/>
                </a:lnSpc>
                <a:tabLst>
                  <a:tab pos="1676400" algn="l"/>
                </a:tabLst>
              </a:pP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...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:	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new_state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,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respons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e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=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respond(state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,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m</a:t>
              </a:r>
              <a:r>
                <a:rPr sz="1900" b="1" spc="-5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e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ssage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)</a:t>
              </a:r>
              <a:endParaRPr sz="1900" dirty="0">
                <a:latin typeface="DejaVu Sans Mono"/>
                <a:cs typeface="DejaVu Sans Mono"/>
              </a:endParaRPr>
            </a:p>
            <a:p>
              <a:pPr marL="419100">
                <a:lnSpc>
                  <a:spcPts val="2240"/>
                </a:lnSpc>
                <a:tabLst>
                  <a:tab pos="1675130" algn="l"/>
                </a:tabLst>
              </a:pP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...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:	</a:t>
              </a:r>
              <a:r>
                <a:rPr sz="1900" b="1" spc="-45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retur</a:t>
              </a:r>
              <a:r>
                <a:rPr sz="1900" b="1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n</a:t>
              </a:r>
              <a:r>
                <a:rPr sz="1900" b="1" spc="-90" dirty="0">
                  <a:solidFill>
                    <a:srgbClr val="007F00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new_stat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e</a:t>
              </a:r>
              <a:endParaRPr sz="1900" dirty="0">
                <a:latin typeface="DejaVu Sans Mono"/>
                <a:cs typeface="DejaVu Sans Mono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1800" dirty="0">
                <a:latin typeface="Times New Roman" panose="02020603050405020304"/>
                <a:cs typeface="Times New Roman" panose="02020603050405020304"/>
              </a:endParaRPr>
            </a:p>
            <a:p>
              <a:pPr>
                <a:lnSpc>
                  <a:spcPct val="100000"/>
                </a:lnSpc>
              </a:pPr>
              <a:r>
                <a:rPr sz="1900" b="1" spc="-45" dirty="0">
                  <a:latin typeface="DejaVu Sans Mono"/>
                  <a:cs typeface="DejaVu Sans Mono"/>
                </a:rPr>
                <a:t>I</a:t>
              </a:r>
              <a:r>
                <a:rPr sz="1900" b="1" dirty="0">
                  <a:latin typeface="DejaVu Sans Mono"/>
                  <a:cs typeface="DejaVu Sans Mono"/>
                </a:rPr>
                <a:t>n</a:t>
              </a:r>
              <a:r>
                <a:rPr sz="1900" b="1" spc="-90" dirty="0"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latin typeface="DejaVu Sans Mono"/>
                  <a:cs typeface="DejaVu Sans Mono"/>
                </a:rPr>
                <a:t>[4]</a:t>
              </a:r>
              <a:r>
                <a:rPr sz="1900" b="1" dirty="0">
                  <a:latin typeface="DejaVu Sans Mono"/>
                  <a:cs typeface="DejaVu Sans Mono"/>
                </a:rPr>
                <a:t>:</a:t>
              </a:r>
              <a:r>
                <a:rPr sz="1900" b="1" spc="-90" dirty="0"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stat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e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=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send_message(state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,</a:t>
              </a:r>
              <a:r>
                <a:rPr sz="1900" b="1" spc="-90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 </a:t>
              </a:r>
              <a:r>
                <a:rPr sz="1900" b="1" spc="-45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message</a:t>
              </a:r>
              <a:r>
                <a:rPr sz="1900" b="1" dirty="0">
                  <a:solidFill>
                    <a:srgbClr val="434343"/>
                  </a:solidFill>
                  <a:latin typeface="DejaVu Sans Mono"/>
                  <a:cs typeface="DejaVu Sans Mono"/>
                </a:rPr>
                <a:t>)</a:t>
              </a:r>
              <a:endParaRPr sz="1900" dirty="0">
                <a:latin typeface="DejaVu Sans Mono"/>
                <a:cs typeface="DejaVu Sans Mono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sym typeface="+mn-lt"/>
              </a:rPr>
              <a:t>询问问题和问题队列</a:t>
            </a: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可重复使用的模式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“我想要一瓶可乐”</a:t>
            </a:r>
          </a:p>
          <a:p>
            <a:r>
              <a:rPr lang="zh-CN" altLang="en-US" dirty="0"/>
              <a:t>“我很抱歉，可乐没有了。雪碧吗？”</a:t>
            </a:r>
          </a:p>
          <a:p>
            <a:r>
              <a:rPr lang="zh-CN" altLang="en-US" dirty="0"/>
              <a:t>“</a:t>
            </a:r>
            <a:r>
              <a:rPr lang="ja-JP" altLang="en-US" dirty="0"/>
              <a:t>没问题</a:t>
            </a:r>
            <a:r>
              <a:rPr lang="zh-CN" altLang="en-US" dirty="0"/>
              <a:t>”</a:t>
            </a:r>
          </a:p>
          <a:p>
            <a:endParaRPr lang="zh-CN" altLang="en-US" dirty="0"/>
          </a:p>
          <a:p>
            <a:r>
              <a:rPr lang="zh-CN" altLang="en-US" dirty="0"/>
              <a:t>“我可以买一箱200个棕色过滤器吗”</a:t>
            </a:r>
          </a:p>
          <a:p>
            <a:r>
              <a:rPr lang="zh-CN" altLang="en-US" dirty="0"/>
              <a:t>“我很抱歉，棕色的没有了，不过我能买到白色。要为你点这些吗？“</a:t>
            </a:r>
          </a:p>
          <a:p>
            <a:r>
              <a:rPr lang="zh-CN" altLang="en-US" dirty="0">
                <a:sym typeface="+mn-ea"/>
              </a:rPr>
              <a:t>“可以”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待处理的操作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策略返回两个值：</a:t>
            </a:r>
            <a:r>
              <a:rPr lang="en-US" altLang="zh-CN" dirty="0"/>
              <a:t>s</a:t>
            </a:r>
            <a:r>
              <a:rPr lang="zh-CN" altLang="en-US" dirty="0"/>
              <a:t>elected</a:t>
            </a:r>
            <a:r>
              <a:rPr lang="en-US" altLang="zh-CN" dirty="0"/>
              <a:t>_</a:t>
            </a:r>
            <a:r>
              <a:rPr lang="zh-CN" altLang="en-US" dirty="0"/>
              <a:t>action和pending_action </a:t>
            </a:r>
            <a:endParaRPr lang="en-US" altLang="zh-CN" dirty="0"/>
          </a:p>
          <a:p>
            <a:r>
              <a:rPr lang="zh-CN" altLang="en-US" dirty="0"/>
              <a:t>pending_action保存在外部作用域中</a:t>
            </a:r>
          </a:p>
          <a:p>
            <a:r>
              <a:rPr lang="zh-CN" altLang="en-US" dirty="0"/>
              <a:t>如果我们得到“是”意图且有待处理的操作，我们执行它。</a:t>
            </a:r>
            <a:endParaRPr lang="en-US" altLang="zh-CN" dirty="0"/>
          </a:p>
          <a:p>
            <a:r>
              <a:rPr lang="zh-CN" altLang="en-US" dirty="0"/>
              <a:t>如果我们得到“否”意图，我们擦除任何待处理的操作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等待状态转换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55AA755-652E-3C4B-A3E3-FCE291F532CB}"/>
              </a:ext>
            </a:extLst>
          </p:cNvPr>
          <p:cNvSpPr/>
          <p:nvPr/>
        </p:nvSpPr>
        <p:spPr>
          <a:xfrm>
            <a:off x="987551" y="1997839"/>
            <a:ext cx="105030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"I'd like to order some coffee"</a:t>
            </a:r>
          </a:p>
          <a:p>
            <a:r>
              <a:rPr lang="en-US" dirty="0"/>
              <a:t>state = INIT</a:t>
            </a:r>
          </a:p>
          <a:p>
            <a:r>
              <a:rPr lang="en-US" dirty="0"/>
              <a:t>action = "</a:t>
            </a:r>
            <a:r>
              <a:rPr lang="en-US" dirty="0" err="1"/>
              <a:t>request_auth</a:t>
            </a:r>
            <a:r>
              <a:rPr lang="en-US" dirty="0"/>
              <a:t>" </a:t>
            </a:r>
            <a:r>
              <a:rPr lang="en-US" dirty="0" err="1"/>
              <a:t>pending_state</a:t>
            </a:r>
            <a:r>
              <a:rPr lang="en-US" dirty="0"/>
              <a:t> = AUTHED</a:t>
            </a:r>
          </a:p>
          <a:p>
            <a:endParaRPr lang="en-US" dirty="0"/>
          </a:p>
          <a:p>
            <a:r>
              <a:rPr lang="en-US" altLang="zh-CN" dirty="0"/>
              <a:t>BOT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Sounds good! I'd love to help you but you'll have to log in first, what's your phone number?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"555-12345"</a:t>
            </a:r>
          </a:p>
          <a:p>
            <a:r>
              <a:rPr lang="en-US" dirty="0"/>
              <a:t>state = AUTHED</a:t>
            </a:r>
          </a:p>
          <a:p>
            <a:r>
              <a:rPr lang="en-US" dirty="0"/>
              <a:t>action = "</a:t>
            </a:r>
            <a:r>
              <a:rPr lang="en-US" dirty="0" err="1"/>
              <a:t>acknowledge_auth</a:t>
            </a:r>
            <a:r>
              <a:rPr lang="en-US" dirty="0"/>
              <a:t>" </a:t>
            </a:r>
            <a:r>
              <a:rPr lang="en-US" dirty="0" err="1"/>
              <a:t>pending_state</a:t>
            </a:r>
            <a:r>
              <a:rPr lang="en-US" dirty="0"/>
              <a:t> = None</a:t>
            </a:r>
          </a:p>
          <a:p>
            <a:endParaRPr lang="en-US" dirty="0"/>
          </a:p>
          <a:p>
            <a:r>
              <a:rPr lang="en-US" dirty="0"/>
              <a:t>Perfect! welcome back :)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UNIT_ID" val="custom20184567_15*a*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5*i*2"/>
  <p:tag name="KSO_WM_TEMPLATE_CATEGORY" val="custom"/>
  <p:tag name="KSO_WM_TEMPLATE_INDEX" val="20184567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4"/>
  <p:tag name="KSO_WM_TEMPLATE_CATEGORY" val="custom"/>
  <p:tag name="KSO_WM_TEMPLATE_INDEX" val="20184567"/>
  <p:tag name="KSO_WM_SLIDE_ID" val="custom20184567_6"/>
  <p:tag name="KSO_WM_SLIDE_INDEX" val="6"/>
  <p:tag name="KSO_WM_TEMPLATE_SUBCATEGORY" val="combine"/>
  <p:tag name="KSO_WM_SLIDE_SUBTYPE" val="picT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7_6*a*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209"/>
  <p:tag name="KSO_WM_UNIT_HIGHLIGHT" val="0"/>
  <p:tag name="KSO_WM_UNIT_COMPATIBLE" val="0"/>
  <p:tag name="KSO_WM_UNIT_CLEAR" val="0"/>
  <p:tag name="KSO_WM_UNIT_PRESET_TEXT_INDEX" val="5"/>
  <p:tag name="KSO_WM_UNIT_PRESET_TEXT_LEN" val="232"/>
  <p:tag name="KSO_WM_UNIT_ID" val="custom20184567_6*f*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62_8"/>
  <p:tag name="KSO_WM_TEMPLATE_CATEGORY" val="custom"/>
  <p:tag name="KSO_WM_TEMPLATE_INDEX" val="20184567"/>
  <p:tag name="KSO_WM_SLIDE_ID" val="custom20184567_15"/>
  <p:tag name="KSO_WM_SLIDE_INDEX" val="15"/>
  <p:tag name="KSO_WM_TEMPLATE_SUBCATEGORY" val="combine"/>
  <p:tag name="KSO_WM_SLIDE_SUBTYPE" val="pureT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UNIT_ID" val="custom20184567_15*a*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5*i*2"/>
  <p:tag name="KSO_WM_TEMPLATE_CATEGORY" val="custom"/>
  <p:tag name="KSO_WM_TEMPLATE_INDEX" val="20184567"/>
  <p:tag name="KSO_WM_UNIT_INDEX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62_8"/>
  <p:tag name="KSO_WM_TEMPLATE_CATEGORY" val="custom"/>
  <p:tag name="KSO_WM_TEMPLATE_INDEX" val="20184567"/>
  <p:tag name="KSO_WM_SLIDE_ID" val="custom20184567_15"/>
  <p:tag name="KSO_WM_SLIDE_INDEX" val="15"/>
  <p:tag name="KSO_WM_TEMPLATE_SUBCATEGORY" val="combine"/>
  <p:tag name="KSO_WM_SLIDE_SUBTYPE" val="pureT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UNIT_ID" val="custom20184567_15*a*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5*i*2"/>
  <p:tag name="KSO_WM_TEMPLATE_CATEGORY" val="custom"/>
  <p:tag name="KSO_WM_TEMPLATE_INDEX" val="20184567"/>
  <p:tag name="KSO_WM_UNIT_INDEX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62_8"/>
  <p:tag name="KSO_WM_TEMPLATE_CATEGORY" val="custom"/>
  <p:tag name="KSO_WM_TEMPLATE_INDEX" val="20184567"/>
  <p:tag name="KSO_WM_SLIDE_ID" val="custom20184567_15"/>
  <p:tag name="KSO_WM_SLIDE_INDEX" val="15"/>
  <p:tag name="KSO_WM_TEMPLATE_SUBCATEGORY" val="combine"/>
  <p:tag name="KSO_WM_SLIDE_SUBTYPE" val="pureTxt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14107</TotalTime>
  <Words>494</Words>
  <Application>Microsoft Macintosh PowerPoint</Application>
  <PresentationFormat>Widescreen</PresentationFormat>
  <Paragraphs>85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DejaVu Sans</vt:lpstr>
      <vt:lpstr>DejaVu Sans Mono</vt:lpstr>
      <vt:lpstr>Microsoft YaHei</vt:lpstr>
      <vt:lpstr>Times New Roman</vt:lpstr>
      <vt:lpstr>宋体</vt:lpstr>
      <vt:lpstr>微软雅黑</vt:lpstr>
      <vt:lpstr>1_Office 主题</vt:lpstr>
      <vt:lpstr>PowerPoint Presentation</vt:lpstr>
      <vt:lpstr>有状态的是什么意思？</vt:lpstr>
      <vt:lpstr>状态机(State Machine)</vt:lpstr>
      <vt:lpstr>实现状态机</vt:lpstr>
      <vt:lpstr>使用状态机</vt:lpstr>
      <vt:lpstr>PowerPoint Presentation</vt:lpstr>
      <vt:lpstr>可重复使用的模式</vt:lpstr>
      <vt:lpstr>待处理的操作</vt:lpstr>
      <vt:lpstr>等待状态转换</vt:lpstr>
      <vt:lpstr>PowerPoint Presentation</vt:lpstr>
      <vt:lpstr>神经对话模型 (LSTM)</vt:lpstr>
      <vt:lpstr>Seq2seq</vt:lpstr>
      <vt:lpstr>基础对话系统</vt:lpstr>
      <vt:lpstr>语言生成</vt:lpstr>
      <vt:lpstr>生成示例文本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Fan Zhang</cp:lastModifiedBy>
  <cp:revision>28</cp:revision>
  <dcterms:created xsi:type="dcterms:W3CDTF">2018-07-26T04:41:53Z</dcterms:created>
  <dcterms:modified xsi:type="dcterms:W3CDTF">2018-11-20T20:48:22Z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