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64" r:id="rId6"/>
    <p:sldId id="265" r:id="rId7"/>
    <p:sldId id="258" r:id="rId8"/>
    <p:sldId id="261" r:id="rId9"/>
    <p:sldId id="263" r:id="rId10"/>
    <p:sldId id="259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D14EE-554C-4059-A43F-B4D525E221C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9ABDE-BCC5-407E-BBA8-5D08CE7B497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E5704-B80B-4128-A083-889C8D5D88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AF2A-9219-468B-8150-7EBC82707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2494" y="1852863"/>
            <a:ext cx="1411705" cy="25907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32545" y="2774448"/>
            <a:ext cx="150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Digital Beamformer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90146" y="1852863"/>
            <a:ext cx="1411705" cy="2703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08229" y="1499936"/>
            <a:ext cx="1411705" cy="3408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9620" y="1311261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Time-delay layer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1329" y="1047221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Phase-shift layer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09473" y="2053390"/>
            <a:ext cx="890338" cy="344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49052" y="2077653"/>
            <a:ext cx="1155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RF chain</a:t>
            </a:r>
            <a:endParaRPr lang="en-US" sz="1400" b="1" dirty="0"/>
          </a:p>
        </p:txBody>
      </p:sp>
      <p:sp>
        <p:nvSpPr>
          <p:cNvPr id="13" name="Rectangle 12"/>
          <p:cNvSpPr/>
          <p:nvPr/>
        </p:nvSpPr>
        <p:spPr>
          <a:xfrm>
            <a:off x="3609473" y="2976990"/>
            <a:ext cx="890338" cy="344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57073" y="3004485"/>
            <a:ext cx="10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RF chain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3617494" y="4018548"/>
            <a:ext cx="890338" cy="3449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65093" y="4037113"/>
            <a:ext cx="1050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RF chain</a:t>
            </a:r>
            <a:endParaRPr lang="en-US" sz="1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124199" y="2225842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16178" y="3158373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4199" y="4191000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34244" y="3472825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650830" y="2048394"/>
            <a:ext cx="890338" cy="34490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50830" y="2074149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TTD</a:t>
            </a:r>
            <a:endParaRPr lang="en-US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5650830" y="2981953"/>
            <a:ext cx="890338" cy="34490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84918" y="3008532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TTD</a:t>
            </a:r>
            <a:endParaRPr lang="en-US" sz="1400" b="1" dirty="0"/>
          </a:p>
        </p:txBody>
      </p:sp>
      <p:sp>
        <p:nvSpPr>
          <p:cNvPr id="26" name="Rectangle 25"/>
          <p:cNvSpPr/>
          <p:nvPr/>
        </p:nvSpPr>
        <p:spPr>
          <a:xfrm>
            <a:off x="5650830" y="3999985"/>
            <a:ext cx="890338" cy="34490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670882" y="4018548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TTD</a:t>
            </a:r>
            <a:endParaRPr lang="en-US" sz="1400" b="1" dirty="0"/>
          </a:p>
        </p:txBody>
      </p:sp>
      <p:cxnSp>
        <p:nvCxnSpPr>
          <p:cNvPr id="29" name="Straight Connector 28"/>
          <p:cNvCxnSpPr>
            <a:stCxn id="11" idx="3"/>
            <a:endCxn id="22" idx="1"/>
          </p:cNvCxnSpPr>
          <p:nvPr/>
        </p:nvCxnSpPr>
        <p:spPr>
          <a:xfrm flipV="1">
            <a:off x="4499811" y="2220847"/>
            <a:ext cx="1151019" cy="4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83768" y="3160856"/>
            <a:ext cx="1151019" cy="4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515852" y="4196546"/>
            <a:ext cx="1151019" cy="4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stCxn id="22" idx="3"/>
          </p:cNvCxnSpPr>
          <p:nvPr/>
        </p:nvCxnSpPr>
        <p:spPr>
          <a:xfrm flipV="1">
            <a:off x="6541168" y="2009767"/>
            <a:ext cx="2835443" cy="211080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/>
          <p:cNvCxnSpPr>
            <a:stCxn id="22" idx="3"/>
          </p:cNvCxnSpPr>
          <p:nvPr/>
        </p:nvCxnSpPr>
        <p:spPr>
          <a:xfrm>
            <a:off x="6541168" y="2220847"/>
            <a:ext cx="2835443" cy="211079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/>
          <p:cNvCxnSpPr/>
          <p:nvPr/>
        </p:nvCxnSpPr>
        <p:spPr>
          <a:xfrm>
            <a:off x="6549188" y="3168132"/>
            <a:ext cx="2835443" cy="211079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/>
          <p:cNvCxnSpPr/>
          <p:nvPr/>
        </p:nvCxnSpPr>
        <p:spPr>
          <a:xfrm flipV="1">
            <a:off x="6549188" y="2955561"/>
            <a:ext cx="2835443" cy="211080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8221581" y="1852863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8192500" y="1795265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8221581" y="2247928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8192499" y="2198158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8212549" y="2798393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8174955" y="2741587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221581" y="3220671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8174955" y="3177271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303168" y="196965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09183" y="2925952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cxnSp>
        <p:nvCxnSpPr>
          <p:cNvPr id="72" name="Connector: Elbow 71"/>
          <p:cNvCxnSpPr/>
          <p:nvPr/>
        </p:nvCxnSpPr>
        <p:spPr>
          <a:xfrm flipV="1">
            <a:off x="6549188" y="3976885"/>
            <a:ext cx="2835443" cy="211080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/>
          <p:cNvCxnSpPr/>
          <p:nvPr/>
        </p:nvCxnSpPr>
        <p:spPr>
          <a:xfrm>
            <a:off x="6549188" y="4193289"/>
            <a:ext cx="2835443" cy="211079"/>
          </a:xfrm>
          <a:prstGeom prst="bentConnector3">
            <a:avLst>
              <a:gd name="adj1" fmla="val 228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288124" y="3948164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8212549" y="3812326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187997" y="3746709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221581" y="4282873"/>
            <a:ext cx="272714" cy="26506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8203533" y="4238800"/>
            <a:ext cx="365965" cy="35186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 flipV="1">
            <a:off x="9353544" y="1858971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rot="10800000">
            <a:off x="9221198" y="1682008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/>
          <p:nvPr/>
        </p:nvCxnSpPr>
        <p:spPr>
          <a:xfrm flipH="1" flipV="1">
            <a:off x="9365568" y="2278533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 rot="10800000">
            <a:off x="9228725" y="2099089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/>
          <p:cNvSpPr/>
          <p:nvPr/>
        </p:nvSpPr>
        <p:spPr>
          <a:xfrm rot="10800000">
            <a:off x="9244265" y="2643006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9384631" y="2805638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9376610" y="3233013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/>
          <p:cNvSpPr/>
          <p:nvPr/>
        </p:nvSpPr>
        <p:spPr>
          <a:xfrm rot="10800000">
            <a:off x="9244265" y="3061101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5736053" y="3485735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8021045" y="3392605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cxnSp>
        <p:nvCxnSpPr>
          <p:cNvPr id="93" name="Straight Connector 92"/>
          <p:cNvCxnSpPr/>
          <p:nvPr/>
        </p:nvCxnSpPr>
        <p:spPr>
          <a:xfrm flipH="1" flipV="1">
            <a:off x="9376609" y="3831077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Isosceles Triangle 93"/>
          <p:cNvSpPr/>
          <p:nvPr/>
        </p:nvSpPr>
        <p:spPr>
          <a:xfrm rot="10800000">
            <a:off x="9244264" y="3646411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 flipV="1">
            <a:off x="9384630" y="4257827"/>
            <a:ext cx="1" cy="156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Isosceles Triangle 95"/>
          <p:cNvSpPr/>
          <p:nvPr/>
        </p:nvSpPr>
        <p:spPr>
          <a:xfrm rot="10800000">
            <a:off x="9252284" y="4077390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219199" y="2232047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1113424" y="1913069"/>
                <a:ext cx="584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424" y="1913069"/>
                <a:ext cx="584529" cy="307777"/>
              </a:xfrm>
              <a:prstGeom prst="rect">
                <a:avLst/>
              </a:prstGeom>
              <a:blipFill rotWithShape="1">
                <a:blip r:embed="rId1"/>
                <a:stretch>
                  <a:fillRect l="-46" t="-146" r="102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/>
          <p:cNvCxnSpPr/>
          <p:nvPr/>
        </p:nvCxnSpPr>
        <p:spPr>
          <a:xfrm>
            <a:off x="1204658" y="2609175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1090362" y="2306944"/>
                <a:ext cx="584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362" y="2306944"/>
                <a:ext cx="584529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11" t="-203" r="68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/>
          <p:cNvCxnSpPr/>
          <p:nvPr/>
        </p:nvCxnSpPr>
        <p:spPr>
          <a:xfrm>
            <a:off x="1219199" y="4094561"/>
            <a:ext cx="4932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1073826" y="3786784"/>
                <a:ext cx="5845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6" y="3786784"/>
                <a:ext cx="584529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7" t="-91" r="63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048752" y="3055376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04" name="Oval 103"/>
          <p:cNvSpPr/>
          <p:nvPr/>
        </p:nvSpPr>
        <p:spPr>
          <a:xfrm rot="1989521">
            <a:off x="9388279" y="2344799"/>
            <a:ext cx="1876924" cy="262395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 rot="19931283">
            <a:off x="9458933" y="3451782"/>
            <a:ext cx="1758428" cy="262395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 rot="386131">
            <a:off x="9535925" y="2860837"/>
            <a:ext cx="1525690" cy="262395"/>
          </a:xfrm>
          <a:prstGeom prst="ellipse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7966909" y="1536757"/>
            <a:ext cx="627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PS</a:t>
            </a:r>
            <a:endParaRPr lang="en-US" sz="1400" b="1" dirty="0"/>
          </a:p>
        </p:txBody>
      </p:sp>
      <p:pic>
        <p:nvPicPr>
          <p:cNvPr id="109" name="Graphic 108" descr="Smart Pho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3248" y="2844121"/>
            <a:ext cx="506709" cy="506709"/>
          </a:xfrm>
          <a:prstGeom prst="rect">
            <a:avLst/>
          </a:prstGeom>
        </p:spPr>
      </p:pic>
      <p:pic>
        <p:nvPicPr>
          <p:cNvPr id="110" name="Graphic 109" descr="Smart Pho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0594" y="1452870"/>
            <a:ext cx="506709" cy="506709"/>
          </a:xfrm>
          <a:prstGeom prst="rect">
            <a:avLst/>
          </a:prstGeom>
        </p:spPr>
      </p:pic>
      <p:pic>
        <p:nvPicPr>
          <p:cNvPr id="111" name="Graphic 110" descr="Smart Pho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9405" y="4331832"/>
            <a:ext cx="506709" cy="50670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11056087" y="2154117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1048522" y="3602118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10929754" y="2564098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0929754" y="4042657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10919706" y="1184458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5454343" y="3271546"/>
            <a:ext cx="1590897" cy="276264"/>
          </a:xfrm>
          <a:prstGeom prst="rect">
            <a:avLst/>
          </a:prstGeom>
        </p:spPr>
      </p:pic>
      <p:pic>
        <p:nvPicPr>
          <p:cNvPr id="25" name="图片 24" descr="miso_sd_curve_policy_compa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581660"/>
            <a:ext cx="9144000" cy="54864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0" y="5542915"/>
            <a:ext cx="7177405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32111" y="1464115"/>
            <a:ext cx="1411705" cy="3408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63486" y="1811840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Pilot sequences</a:t>
            </a:r>
            <a:endParaRPr lang="en-US" dirty="0"/>
          </a:p>
        </p:txBody>
      </p:sp>
      <p:cxnSp>
        <p:nvCxnSpPr>
          <p:cNvPr id="43" name="Connector: Elbow 42"/>
          <p:cNvCxnSpPr/>
          <p:nvPr/>
        </p:nvCxnSpPr>
        <p:spPr>
          <a:xfrm flipV="1">
            <a:off x="5643292" y="1682008"/>
            <a:ext cx="623162" cy="289118"/>
          </a:xfrm>
          <a:prstGeom prst="bentConnector3">
            <a:avLst>
              <a:gd name="adj1" fmla="val 98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36039" y="3039636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83" name="Isosceles Triangle 82"/>
          <p:cNvSpPr/>
          <p:nvPr/>
        </p:nvSpPr>
        <p:spPr>
          <a:xfrm rot="10800000">
            <a:off x="6134108" y="1497342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4479749" y="2685693"/>
            <a:ext cx="1037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Base Station</a:t>
            </a:r>
            <a:endParaRPr lang="en-US" sz="2000" b="1" dirty="0"/>
          </a:p>
        </p:txBody>
      </p:sp>
      <p:pic>
        <p:nvPicPr>
          <p:cNvPr id="109" name="Graphic 108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80353" y="2900632"/>
            <a:ext cx="506709" cy="506709"/>
          </a:xfrm>
          <a:prstGeom prst="rect">
            <a:avLst/>
          </a:prstGeom>
        </p:spPr>
      </p:pic>
      <p:pic>
        <p:nvPicPr>
          <p:cNvPr id="110" name="Graphic 109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80355" y="1618003"/>
            <a:ext cx="506709" cy="506709"/>
          </a:xfrm>
          <a:prstGeom prst="rect">
            <a:avLst/>
          </a:prstGeom>
        </p:spPr>
      </p:pic>
      <p:pic>
        <p:nvPicPr>
          <p:cNvPr id="111" name="Graphic 110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80353" y="4250761"/>
            <a:ext cx="506709" cy="50670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722417" y="2156245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725201" y="3486166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8592074" y="2650595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8557147" y="3987270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8557147" y="1343452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cxnSp>
        <p:nvCxnSpPr>
          <p:cNvPr id="32" name="Connector: Elbow 31"/>
          <p:cNvCxnSpPr/>
          <p:nvPr/>
        </p:nvCxnSpPr>
        <p:spPr>
          <a:xfrm flipV="1">
            <a:off x="5643292" y="2359300"/>
            <a:ext cx="623162" cy="289118"/>
          </a:xfrm>
          <a:prstGeom prst="bentConnector3">
            <a:avLst>
              <a:gd name="adj1" fmla="val 98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0800000">
            <a:off x="6134108" y="2170735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/>
          <p:cNvCxnSpPr/>
          <p:nvPr/>
        </p:nvCxnSpPr>
        <p:spPr>
          <a:xfrm flipV="1">
            <a:off x="5651312" y="3987981"/>
            <a:ext cx="623162" cy="289118"/>
          </a:xfrm>
          <a:prstGeom prst="bentConnector3">
            <a:avLst>
              <a:gd name="adj1" fmla="val 9891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10800000">
            <a:off x="6142128" y="3793033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/>
          <p:cNvSpPr/>
          <p:nvPr/>
        </p:nvSpPr>
        <p:spPr>
          <a:xfrm>
            <a:off x="6671303" y="2151691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/>
        </p:nvSpPr>
        <p:spPr>
          <a:xfrm>
            <a:off x="6671303" y="4120945"/>
            <a:ext cx="1795403" cy="202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21955" y="3797514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Beamformer</a:t>
            </a:r>
            <a:endParaRPr lang="en-US" dirty="0"/>
          </a:p>
        </p:txBody>
      </p:sp>
      <p:sp>
        <p:nvSpPr>
          <p:cNvPr id="45" name="Arrow: Right 44"/>
          <p:cNvSpPr/>
          <p:nvPr/>
        </p:nvSpPr>
        <p:spPr>
          <a:xfrm rot="10800000">
            <a:off x="6639496" y="3123098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6659756" y="2790129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Channel data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12310" y="2642235"/>
            <a:ext cx="1148715" cy="665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1185341" y="2371275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Pilot sequences</a:t>
            </a:r>
            <a:endParaRPr lang="en-US" dirty="0"/>
          </a:p>
        </p:txBody>
      </p:sp>
      <p:sp>
        <p:nvSpPr>
          <p:cNvPr id="71" name="TextBox 70"/>
          <p:cNvSpPr txBox="1"/>
          <p:nvPr>
            <p:custDataLst>
              <p:tags r:id="rId2"/>
            </p:custDataLst>
          </p:nvPr>
        </p:nvSpPr>
        <p:spPr>
          <a:xfrm>
            <a:off x="257894" y="3599071"/>
            <a:ext cx="6557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665169" y="2642513"/>
            <a:ext cx="103767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1600" b="1" dirty="0"/>
              <a:t> Base Station</a:t>
            </a:r>
            <a:endParaRPr lang="en-US" sz="1600" b="1" dirty="0"/>
          </a:p>
        </p:txBody>
      </p:sp>
      <p:pic>
        <p:nvPicPr>
          <p:cNvPr id="109" name="Graphic 108" descr="Smart Phon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2668" y="2739342"/>
            <a:ext cx="506709" cy="506709"/>
          </a:xfrm>
          <a:prstGeom prst="rect">
            <a:avLst/>
          </a:prstGeom>
        </p:spPr>
      </p:pic>
      <p:pic>
        <p:nvPicPr>
          <p:cNvPr id="110" name="Graphic 109" descr="Smart Phon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5165" y="3529988"/>
            <a:ext cx="506709" cy="506709"/>
          </a:xfrm>
          <a:prstGeom prst="rect">
            <a:avLst/>
          </a:prstGeom>
        </p:spPr>
      </p:pic>
      <p:pic>
        <p:nvPicPr>
          <p:cNvPr id="111" name="Graphic 110" descr="Smart Phone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3313" y="1703141"/>
            <a:ext cx="506709" cy="506709"/>
          </a:xfrm>
          <a:prstGeom prst="rect">
            <a:avLst/>
          </a:prstGeom>
        </p:spPr>
      </p:pic>
      <p:sp>
        <p:nvSpPr>
          <p:cNvPr id="112" name="TextBox 111"/>
          <p:cNvSpPr txBox="1"/>
          <p:nvPr>
            <p:custDataLst>
              <p:tags r:id="rId7"/>
            </p:custDataLst>
          </p:nvPr>
        </p:nvSpPr>
        <p:spPr>
          <a:xfrm>
            <a:off x="3244272" y="2715680"/>
            <a:ext cx="6557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3" name="TextBox 112"/>
          <p:cNvSpPr txBox="1"/>
          <p:nvPr>
            <p:custDataLst>
              <p:tags r:id="rId8"/>
            </p:custDataLst>
          </p:nvPr>
        </p:nvSpPr>
        <p:spPr>
          <a:xfrm>
            <a:off x="3247056" y="4045601"/>
            <a:ext cx="6557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4" name="TextBox 113"/>
          <p:cNvSpPr txBox="1"/>
          <p:nvPr>
            <p:custDataLst>
              <p:tags r:id="rId9"/>
            </p:custDataLst>
          </p:nvPr>
        </p:nvSpPr>
        <p:spPr>
          <a:xfrm>
            <a:off x="6779149" y="2409295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5" name="TextBox 114"/>
          <p:cNvSpPr txBox="1"/>
          <p:nvPr>
            <p:custDataLst>
              <p:tags r:id="rId10"/>
            </p:custDataLst>
          </p:nvPr>
        </p:nvSpPr>
        <p:spPr>
          <a:xfrm>
            <a:off x="8124712" y="1396470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6" name="TextBox 115"/>
          <p:cNvSpPr txBox="1"/>
          <p:nvPr>
            <p:custDataLst>
              <p:tags r:id="rId11"/>
            </p:custDataLst>
          </p:nvPr>
        </p:nvSpPr>
        <p:spPr>
          <a:xfrm>
            <a:off x="7661162" y="3223052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41" name="Arrow: Right 40"/>
          <p:cNvSpPr/>
          <p:nvPr>
            <p:custDataLst>
              <p:tags r:id="rId12"/>
            </p:custDataLst>
          </p:nvPr>
        </p:nvSpPr>
        <p:spPr>
          <a:xfrm>
            <a:off x="601973" y="2684456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>
            <p:custDataLst>
              <p:tags r:id="rId13"/>
            </p:custDataLst>
          </p:nvPr>
        </p:nvSpPr>
        <p:spPr>
          <a:xfrm>
            <a:off x="1193158" y="4680380"/>
            <a:ext cx="1795403" cy="202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>
            <p:custDataLst>
              <p:tags r:id="rId14"/>
            </p:custDataLst>
          </p:nvPr>
        </p:nvSpPr>
        <p:spPr>
          <a:xfrm>
            <a:off x="1243810" y="4356949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Beamformer</a:t>
            </a:r>
            <a:endParaRPr lang="en-US" dirty="0"/>
          </a:p>
        </p:txBody>
      </p:sp>
      <p:sp>
        <p:nvSpPr>
          <p:cNvPr id="45" name="Arrow: Right 44"/>
          <p:cNvSpPr/>
          <p:nvPr>
            <p:custDataLst>
              <p:tags r:id="rId15"/>
            </p:custDataLst>
          </p:nvPr>
        </p:nvSpPr>
        <p:spPr>
          <a:xfrm rot="10800000">
            <a:off x="1161351" y="3682533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>
            <p:custDataLst>
              <p:tags r:id="rId16"/>
            </p:custDataLst>
          </p:nvPr>
        </p:nvSpPr>
        <p:spPr>
          <a:xfrm>
            <a:off x="1181611" y="3349564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Channel data</a:t>
            </a:r>
            <a:endParaRPr lang="en-US" dirty="0"/>
          </a:p>
        </p:txBody>
      </p:sp>
      <p:cxnSp>
        <p:nvCxnSpPr>
          <p:cNvPr id="29" name="Straight Connector 28"/>
          <p:cNvCxnSpPr>
            <a:stCxn id="7" idx="3"/>
          </p:cNvCxnSpPr>
          <p:nvPr/>
        </p:nvCxnSpPr>
        <p:spPr>
          <a:xfrm flipV="1">
            <a:off x="5661226" y="1142533"/>
            <a:ext cx="2956560" cy="1832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28"/>
          <p:cNvCxnSpPr/>
          <p:nvPr/>
        </p:nvCxnSpPr>
        <p:spPr>
          <a:xfrm>
            <a:off x="5668211" y="2963713"/>
            <a:ext cx="2733675" cy="18472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12310" y="2642235"/>
            <a:ext cx="1148715" cy="665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1185341" y="2371275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Pilot sequences</a:t>
            </a:r>
            <a:endParaRPr lang="en-US" dirty="0"/>
          </a:p>
        </p:txBody>
      </p:sp>
      <p:sp>
        <p:nvSpPr>
          <p:cNvPr id="71" name="TextBox 70"/>
          <p:cNvSpPr txBox="1"/>
          <p:nvPr>
            <p:custDataLst>
              <p:tags r:id="rId2"/>
            </p:custDataLst>
          </p:nvPr>
        </p:nvSpPr>
        <p:spPr>
          <a:xfrm>
            <a:off x="257894" y="3599071"/>
            <a:ext cx="6557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675505" y="2642235"/>
            <a:ext cx="906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1600" b="1" dirty="0"/>
              <a:t> Base Station</a:t>
            </a:r>
            <a:endParaRPr lang="en-US" sz="1600" b="1" dirty="0"/>
          </a:p>
        </p:txBody>
      </p:sp>
      <p:sp>
        <p:nvSpPr>
          <p:cNvPr id="112" name="TextBox 111"/>
          <p:cNvSpPr txBox="1"/>
          <p:nvPr>
            <p:custDataLst>
              <p:tags r:id="rId3"/>
            </p:custDataLst>
          </p:nvPr>
        </p:nvSpPr>
        <p:spPr>
          <a:xfrm>
            <a:off x="3244272" y="2715680"/>
            <a:ext cx="65572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3" name="TextBox 112"/>
          <p:cNvSpPr txBox="1"/>
          <p:nvPr>
            <p:custDataLst>
              <p:tags r:id="rId4"/>
            </p:custDataLst>
          </p:nvPr>
        </p:nvSpPr>
        <p:spPr>
          <a:xfrm>
            <a:off x="8152130" y="2606675"/>
            <a:ext cx="1283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41" name="Arrow: Right 40"/>
          <p:cNvSpPr/>
          <p:nvPr>
            <p:custDataLst>
              <p:tags r:id="rId5"/>
            </p:custDataLst>
          </p:nvPr>
        </p:nvSpPr>
        <p:spPr>
          <a:xfrm>
            <a:off x="601973" y="2684456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>
            <p:custDataLst>
              <p:tags r:id="rId6"/>
            </p:custDataLst>
          </p:nvPr>
        </p:nvSpPr>
        <p:spPr>
          <a:xfrm>
            <a:off x="1193158" y="4680380"/>
            <a:ext cx="1795403" cy="202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>
            <p:custDataLst>
              <p:tags r:id="rId7"/>
            </p:custDataLst>
          </p:nvPr>
        </p:nvSpPr>
        <p:spPr>
          <a:xfrm>
            <a:off x="1243810" y="4356949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Beamformer</a:t>
            </a:r>
            <a:endParaRPr lang="en-US" dirty="0"/>
          </a:p>
        </p:txBody>
      </p:sp>
      <p:sp>
        <p:nvSpPr>
          <p:cNvPr id="45" name="Arrow: Right 44"/>
          <p:cNvSpPr/>
          <p:nvPr>
            <p:custDataLst>
              <p:tags r:id="rId8"/>
            </p:custDataLst>
          </p:nvPr>
        </p:nvSpPr>
        <p:spPr>
          <a:xfrm rot="10800000">
            <a:off x="1161351" y="3682533"/>
            <a:ext cx="1795403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>
            <p:custDataLst>
              <p:tags r:id="rId9"/>
            </p:custDataLst>
          </p:nvPr>
        </p:nvSpPr>
        <p:spPr>
          <a:xfrm>
            <a:off x="1181611" y="3349564"/>
            <a:ext cx="2005265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Channel data</a:t>
            </a:r>
            <a:endParaRPr lang="en-US" dirty="0"/>
          </a:p>
        </p:txBody>
      </p:sp>
      <p:cxnSp>
        <p:nvCxnSpPr>
          <p:cNvPr id="29" name="Straight Connector 28"/>
          <p:cNvCxnSpPr>
            <a:stCxn id="7" idx="3"/>
          </p:cNvCxnSpPr>
          <p:nvPr/>
        </p:nvCxnSpPr>
        <p:spPr>
          <a:xfrm flipV="1">
            <a:off x="5661226" y="1142533"/>
            <a:ext cx="2956560" cy="1832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28"/>
          <p:cNvCxnSpPr/>
          <p:nvPr/>
        </p:nvCxnSpPr>
        <p:spPr>
          <a:xfrm>
            <a:off x="5668211" y="2974508"/>
            <a:ext cx="3388360" cy="14090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 rot="5400000">
            <a:off x="8087995" y="1670050"/>
            <a:ext cx="297180" cy="5676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Box 114"/>
          <p:cNvSpPr txBox="1"/>
          <p:nvPr>
            <p:custDataLst>
              <p:tags r:id="rId10"/>
            </p:custDataLst>
          </p:nvPr>
        </p:nvSpPr>
        <p:spPr>
          <a:xfrm>
            <a:off x="7768477" y="1795885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0" name="Rectangle 4"/>
          <p:cNvSpPr/>
          <p:nvPr/>
        </p:nvSpPr>
        <p:spPr>
          <a:xfrm rot="5400000">
            <a:off x="9035415" y="2209800"/>
            <a:ext cx="297180" cy="5676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 4"/>
          <p:cNvSpPr/>
          <p:nvPr/>
        </p:nvSpPr>
        <p:spPr>
          <a:xfrm rot="5400000">
            <a:off x="7784465" y="2964815"/>
            <a:ext cx="297180" cy="5676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Box 115"/>
          <p:cNvSpPr txBox="1"/>
          <p:nvPr>
            <p:custDataLst>
              <p:tags r:id="rId11"/>
            </p:custDataLst>
          </p:nvPr>
        </p:nvSpPr>
        <p:spPr>
          <a:xfrm>
            <a:off x="8733677" y="2335322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3" name="TextBox 113"/>
          <p:cNvSpPr txBox="1"/>
          <p:nvPr>
            <p:custDataLst>
              <p:tags r:id="rId12"/>
            </p:custDataLst>
          </p:nvPr>
        </p:nvSpPr>
        <p:spPr>
          <a:xfrm>
            <a:off x="7472569" y="3090650"/>
            <a:ext cx="78606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     User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1795" y="1416826"/>
            <a:ext cx="3184116" cy="34089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/>
          <p:cNvCxnSpPr/>
          <p:nvPr/>
        </p:nvCxnSpPr>
        <p:spPr>
          <a:xfrm>
            <a:off x="7645882" y="1556939"/>
            <a:ext cx="559826" cy="233665"/>
          </a:xfrm>
          <a:prstGeom prst="bentConnector3">
            <a:avLst>
              <a:gd name="adj1" fmla="val 27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/>
          <p:cNvSpPr/>
          <p:nvPr/>
        </p:nvSpPr>
        <p:spPr>
          <a:xfrm rot="10800000">
            <a:off x="7537160" y="1954529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214499" y="4858611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BS side</a:t>
            </a:r>
            <a:endParaRPr lang="en-US" sz="2000" b="1" dirty="0"/>
          </a:p>
        </p:txBody>
      </p:sp>
      <p:pic>
        <p:nvPicPr>
          <p:cNvPr id="109" name="Graphic 108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7419" y="2814868"/>
            <a:ext cx="506709" cy="506709"/>
          </a:xfrm>
          <a:prstGeom prst="rect">
            <a:avLst/>
          </a:prstGeom>
        </p:spPr>
      </p:pic>
      <p:pic>
        <p:nvPicPr>
          <p:cNvPr id="110" name="Graphic 109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0755" y="1655720"/>
            <a:ext cx="506709" cy="506709"/>
          </a:xfrm>
          <a:prstGeom prst="rect">
            <a:avLst/>
          </a:prstGeom>
        </p:spPr>
      </p:pic>
      <p:pic>
        <p:nvPicPr>
          <p:cNvPr id="111" name="Graphic 110" descr="Smart Phon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7419" y="3897354"/>
            <a:ext cx="506709" cy="506709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7485015" y="3814886"/>
            <a:ext cx="65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-8275" y="3275054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>
            <a:off x="10025" y="4354475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>
            <a:off x="-9231" y="2109419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cxnSp>
        <p:nvCxnSpPr>
          <p:cNvPr id="32" name="Connector: Elbow 31"/>
          <p:cNvCxnSpPr/>
          <p:nvPr/>
        </p:nvCxnSpPr>
        <p:spPr>
          <a:xfrm>
            <a:off x="7656597" y="2148065"/>
            <a:ext cx="572219" cy="140528"/>
          </a:xfrm>
          <a:prstGeom prst="bentConnector3">
            <a:avLst>
              <a:gd name="adj1" fmla="val 234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0800000">
            <a:off x="7524252" y="1372273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/>
          <p:cNvCxnSpPr/>
          <p:nvPr/>
        </p:nvCxnSpPr>
        <p:spPr>
          <a:xfrm>
            <a:off x="7644469" y="4497541"/>
            <a:ext cx="558152" cy="150487"/>
          </a:xfrm>
          <a:prstGeom prst="bentConnector3">
            <a:avLst>
              <a:gd name="adj1" fmla="val 257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 rot="10800000">
            <a:off x="7524251" y="4311730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/>
          <p:cNvSpPr/>
          <p:nvPr/>
        </p:nvSpPr>
        <p:spPr>
          <a:xfrm>
            <a:off x="5219660" y="3001280"/>
            <a:ext cx="1333072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/>
        </p:nvSpPr>
        <p:spPr>
          <a:xfrm>
            <a:off x="6963264" y="3001280"/>
            <a:ext cx="1043503" cy="202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37347" y="3203687"/>
            <a:ext cx="200526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b="1" dirty="0"/>
              <a:t>Quantization &amp; entropy encoding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62631" y="1423765"/>
                <a:ext cx="60800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631" y="1423765"/>
                <a:ext cx="608003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4" t="-13" r="5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173705" y="2222867"/>
            <a:ext cx="2518609" cy="1800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67788" y="2510589"/>
            <a:ext cx="264692" cy="125930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800000">
            <a:off x="1574176" y="2595426"/>
            <a:ext cx="430887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/>
              <a:t>vectorize</a:t>
            </a:r>
            <a:endParaRPr lang="en-US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2342312" y="2510589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2237422" y="2409634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740142" y="2510589"/>
            <a:ext cx="186928" cy="12593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122832" y="2763911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0" name="Rectangle 4"/>
          <p:cNvSpPr/>
          <p:nvPr/>
        </p:nvSpPr>
        <p:spPr>
          <a:xfrm>
            <a:off x="3143521" y="251940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5"/>
          <p:cNvSpPr txBox="1"/>
          <p:nvPr/>
        </p:nvSpPr>
        <p:spPr>
          <a:xfrm rot="10800000">
            <a:off x="3036553" y="244153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3" name="Rectangle 7"/>
          <p:cNvSpPr/>
          <p:nvPr/>
        </p:nvSpPr>
        <p:spPr>
          <a:xfrm>
            <a:off x="3571349" y="2510589"/>
            <a:ext cx="186928" cy="12593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1"/>
          <p:cNvSpPr txBox="1"/>
          <p:nvPr/>
        </p:nvSpPr>
        <p:spPr>
          <a:xfrm rot="16200000">
            <a:off x="2958960" y="2759583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5" name="Rectangle 4"/>
          <p:cNvSpPr/>
          <p:nvPr/>
        </p:nvSpPr>
        <p:spPr>
          <a:xfrm>
            <a:off x="3957170" y="2510589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4"/>
          <p:cNvSpPr/>
          <p:nvPr/>
        </p:nvSpPr>
        <p:spPr>
          <a:xfrm>
            <a:off x="4347947" y="2510589"/>
            <a:ext cx="197631" cy="1259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"/>
          <p:cNvSpPr txBox="1"/>
          <p:nvPr/>
        </p:nvSpPr>
        <p:spPr>
          <a:xfrm rot="10800000">
            <a:off x="3848843" y="240753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8" name="TextBox 5"/>
          <p:cNvSpPr txBox="1"/>
          <p:nvPr/>
        </p:nvSpPr>
        <p:spPr>
          <a:xfrm rot="10800000">
            <a:off x="4241656" y="240753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Tanh</a:t>
            </a:r>
            <a:endParaRPr lang="en-US" sz="1400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539943" y="3093086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43322" y="3093086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341152" y="3093086"/>
            <a:ext cx="2301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760207" y="3093086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154801" y="3093086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下 25"/>
          <p:cNvSpPr/>
          <p:nvPr/>
        </p:nvSpPr>
        <p:spPr>
          <a:xfrm rot="19718290">
            <a:off x="903375" y="2036294"/>
            <a:ext cx="114448" cy="99483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箭头: 下 26"/>
          <p:cNvSpPr/>
          <p:nvPr/>
        </p:nvSpPr>
        <p:spPr>
          <a:xfrm rot="12745563">
            <a:off x="915846" y="3092516"/>
            <a:ext cx="109394" cy="98841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/>
          <p:cNvSpPr/>
          <p:nvPr/>
        </p:nvSpPr>
        <p:spPr>
          <a:xfrm rot="16200000">
            <a:off x="904867" y="2803067"/>
            <a:ext cx="72638" cy="534624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932406" y="3090046"/>
            <a:ext cx="409832" cy="3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71894" y="3096202"/>
            <a:ext cx="2808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5"/>
              <p:cNvSpPr txBox="1"/>
              <p:nvPr/>
            </p:nvSpPr>
            <p:spPr>
              <a:xfrm>
                <a:off x="4781125" y="2832122"/>
                <a:ext cx="6080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25" y="2832122"/>
                <a:ext cx="60800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5" t="-5" r="8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5"/>
              <p:cNvSpPr txBox="1"/>
              <p:nvPr/>
            </p:nvSpPr>
            <p:spPr>
              <a:xfrm>
                <a:off x="6493397" y="2859213"/>
                <a:ext cx="6080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8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7" y="2859213"/>
                <a:ext cx="60800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6" t="-96" r="32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3"/>
          <p:cNvSpPr txBox="1"/>
          <p:nvPr/>
        </p:nvSpPr>
        <p:spPr>
          <a:xfrm>
            <a:off x="6886708" y="3203687"/>
            <a:ext cx="112888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b="1" dirty="0"/>
              <a:t>Framing &amp; </a:t>
            </a:r>
            <a:endParaRPr lang="en-US" sz="1600" b="1" dirty="0"/>
          </a:p>
          <a:p>
            <a:r>
              <a:rPr lang="en-US" sz="1600" b="1" dirty="0"/>
              <a:t>  feedback</a:t>
            </a:r>
            <a:endParaRPr lang="en-US" sz="1600" dirty="0"/>
          </a:p>
        </p:txBody>
      </p:sp>
      <p:sp>
        <p:nvSpPr>
          <p:cNvPr id="50" name="Rectangle 2"/>
          <p:cNvSpPr/>
          <p:nvPr/>
        </p:nvSpPr>
        <p:spPr>
          <a:xfrm>
            <a:off x="8343800" y="2472830"/>
            <a:ext cx="264692" cy="1259306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3"/>
          <p:cNvSpPr txBox="1"/>
          <p:nvPr/>
        </p:nvSpPr>
        <p:spPr>
          <a:xfrm rot="10800000">
            <a:off x="8258949" y="2509714"/>
            <a:ext cx="430887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600" b="1" dirty="0"/>
              <a:t>Decode</a:t>
            </a:r>
            <a:endParaRPr lang="en-US" sz="1600" b="1" dirty="0"/>
          </a:p>
        </p:txBody>
      </p:sp>
      <p:cxnSp>
        <p:nvCxnSpPr>
          <p:cNvPr id="52" name="直接箭头连接符 51"/>
          <p:cNvCxnSpPr/>
          <p:nvPr/>
        </p:nvCxnSpPr>
        <p:spPr>
          <a:xfrm>
            <a:off x="8608492" y="3078835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"/>
          <p:cNvSpPr/>
          <p:nvPr/>
        </p:nvSpPr>
        <p:spPr>
          <a:xfrm>
            <a:off x="8816669" y="2472830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"/>
          <p:cNvSpPr txBox="1"/>
          <p:nvPr/>
        </p:nvSpPr>
        <p:spPr>
          <a:xfrm rot="10800000">
            <a:off x="8710111" y="2375804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9014300" y="3062954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"/>
          <p:cNvSpPr/>
          <p:nvPr/>
        </p:nvSpPr>
        <p:spPr>
          <a:xfrm>
            <a:off x="9219989" y="2460392"/>
            <a:ext cx="186928" cy="12593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11"/>
          <p:cNvSpPr txBox="1"/>
          <p:nvPr/>
        </p:nvSpPr>
        <p:spPr>
          <a:xfrm rot="16200000">
            <a:off x="8596821" y="2700029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58" name="Rectangle 4"/>
          <p:cNvSpPr/>
          <p:nvPr/>
        </p:nvSpPr>
        <p:spPr>
          <a:xfrm>
            <a:off x="9592508" y="2472830"/>
            <a:ext cx="197631" cy="125930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"/>
          <p:cNvSpPr txBox="1"/>
          <p:nvPr/>
        </p:nvSpPr>
        <p:spPr>
          <a:xfrm rot="10800000">
            <a:off x="9491268" y="250482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Dropout</a:t>
            </a:r>
            <a:endParaRPr lang="en-US" sz="1400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9406917" y="3062954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4"/>
          <p:cNvSpPr/>
          <p:nvPr/>
        </p:nvSpPr>
        <p:spPr>
          <a:xfrm>
            <a:off x="9963946" y="2472830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7"/>
          <p:cNvSpPr/>
          <p:nvPr/>
        </p:nvSpPr>
        <p:spPr>
          <a:xfrm>
            <a:off x="10330384" y="2464532"/>
            <a:ext cx="186928" cy="1259306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"/>
          <p:cNvSpPr/>
          <p:nvPr/>
        </p:nvSpPr>
        <p:spPr>
          <a:xfrm>
            <a:off x="10679928" y="2464532"/>
            <a:ext cx="197631" cy="125930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"/>
          <p:cNvSpPr/>
          <p:nvPr/>
        </p:nvSpPr>
        <p:spPr>
          <a:xfrm>
            <a:off x="11045457" y="2464532"/>
            <a:ext cx="197631" cy="1259306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5"/>
          <p:cNvSpPr txBox="1"/>
          <p:nvPr/>
        </p:nvSpPr>
        <p:spPr>
          <a:xfrm rot="10800000">
            <a:off x="10565145" y="2494159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Dropout</a:t>
            </a:r>
            <a:endParaRPr lang="en-US" sz="1400" b="1" dirty="0"/>
          </a:p>
        </p:txBody>
      </p:sp>
      <p:sp>
        <p:nvSpPr>
          <p:cNvPr id="66" name="TextBox 11"/>
          <p:cNvSpPr txBox="1"/>
          <p:nvPr/>
        </p:nvSpPr>
        <p:spPr>
          <a:xfrm rot="16200000">
            <a:off x="9702352" y="2715014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67" name="TextBox 5"/>
          <p:cNvSpPr txBox="1"/>
          <p:nvPr/>
        </p:nvSpPr>
        <p:spPr>
          <a:xfrm rot="10800000">
            <a:off x="9857112" y="236841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68" name="TextBox 5"/>
          <p:cNvSpPr txBox="1"/>
          <p:nvPr/>
        </p:nvSpPr>
        <p:spPr>
          <a:xfrm rot="10800000">
            <a:off x="10950238" y="2394936"/>
            <a:ext cx="400110" cy="1259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Normalization</a:t>
            </a:r>
            <a:endParaRPr lang="en-US" sz="1400" b="1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9777720" y="3062954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161577" y="3062954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517312" y="3061866"/>
            <a:ext cx="162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0904485" y="3068223"/>
            <a:ext cx="162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1269040" y="3061866"/>
            <a:ext cx="297475" cy="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45"/>
              <p:cNvSpPr txBox="1"/>
              <p:nvPr/>
            </p:nvSpPr>
            <p:spPr>
              <a:xfrm>
                <a:off x="11480762" y="2885488"/>
                <a:ext cx="608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0762" y="2885488"/>
                <a:ext cx="6080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8" t="-13" r="44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45"/>
              <p:cNvSpPr txBox="1"/>
              <p:nvPr/>
            </p:nvSpPr>
            <p:spPr>
              <a:xfrm>
                <a:off x="1140314" y="2885488"/>
                <a:ext cx="608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4" y="2885488"/>
                <a:ext cx="60800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0" t="-13" r="27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/>
          <p:nvPr/>
        </p:nvCxnSpPr>
        <p:spPr>
          <a:xfrm>
            <a:off x="1458432" y="3090045"/>
            <a:ext cx="212531" cy="6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45"/>
              <p:cNvSpPr txBox="1"/>
              <p:nvPr/>
            </p:nvSpPr>
            <p:spPr>
              <a:xfrm>
                <a:off x="9582643" y="1873120"/>
                <a:ext cx="608003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643" y="1873120"/>
                <a:ext cx="608003" cy="394210"/>
              </a:xfrm>
              <a:prstGeom prst="rect">
                <a:avLst/>
              </a:prstGeom>
              <a:blipFill rotWithShape="1">
                <a:blip r:embed="rId8"/>
                <a:stretch>
                  <a:fillRect l="-81" t="-128" r="27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6"/>
          <p:cNvSpPr txBox="1"/>
          <p:nvPr/>
        </p:nvSpPr>
        <p:spPr>
          <a:xfrm>
            <a:off x="2800194" y="4152337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UE side</a:t>
            </a:r>
            <a:endParaRPr 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932545" y="1377950"/>
            <a:ext cx="2844800" cy="340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809226" y="4871983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BS side</a:t>
            </a:r>
            <a:endParaRPr lang="en-US" sz="2000" b="1" dirty="0"/>
          </a:p>
        </p:txBody>
      </p:sp>
      <p:cxnSp>
        <p:nvCxnSpPr>
          <p:cNvPr id="32" name="Connector: Elbow 31"/>
          <p:cNvCxnSpPr/>
          <p:nvPr/>
        </p:nvCxnSpPr>
        <p:spPr>
          <a:xfrm>
            <a:off x="7321312" y="125398"/>
            <a:ext cx="301299" cy="171236"/>
          </a:xfrm>
          <a:prstGeom prst="bentConnector3">
            <a:avLst>
              <a:gd name="adj1" fmla="val 208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/>
          <p:cNvSpPr/>
          <p:nvPr/>
        </p:nvSpPr>
        <p:spPr>
          <a:xfrm rot="10800000">
            <a:off x="6598136" y="144624"/>
            <a:ext cx="264691" cy="1846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/>
          <p:cNvSpPr/>
          <p:nvPr/>
        </p:nvSpPr>
        <p:spPr>
          <a:xfrm>
            <a:off x="4522249" y="6378144"/>
            <a:ext cx="1333072" cy="202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/>
          <p:cNvSpPr/>
          <p:nvPr/>
        </p:nvSpPr>
        <p:spPr>
          <a:xfrm>
            <a:off x="6342380" y="2963545"/>
            <a:ext cx="841375" cy="202565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300922" y="3155010"/>
            <a:ext cx="88287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b="1" dirty="0"/>
              <a:t>Uplink </a:t>
            </a:r>
            <a:endParaRPr lang="en-US" sz="1600" b="1" dirty="0"/>
          </a:p>
          <a:p>
            <a:r>
              <a:rPr lang="en-US" sz="1600" b="1" dirty="0"/>
              <a:t>channel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062631" y="1423765"/>
                <a:ext cx="60800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631" y="1423765"/>
                <a:ext cx="608003" cy="738664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55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114309" y="2293811"/>
            <a:ext cx="2407940" cy="1592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67788" y="2510589"/>
            <a:ext cx="226054" cy="12154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10800000">
            <a:off x="1566805" y="2541179"/>
            <a:ext cx="415498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500" b="1" dirty="0"/>
              <a:t>vectorize</a:t>
            </a:r>
            <a:endParaRPr lang="en-US" sz="1500" b="1" dirty="0"/>
          </a:p>
        </p:txBody>
      </p:sp>
      <p:sp>
        <p:nvSpPr>
          <p:cNvPr id="5" name="Rectangle 4"/>
          <p:cNvSpPr/>
          <p:nvPr/>
        </p:nvSpPr>
        <p:spPr>
          <a:xfrm>
            <a:off x="2222877" y="2435391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2119991" y="2424132"/>
            <a:ext cx="400110" cy="8895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2637359" y="2445860"/>
            <a:ext cx="186928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018487" y="2678233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0" name="Rectangle 4"/>
          <p:cNvSpPr/>
          <p:nvPr/>
        </p:nvSpPr>
        <p:spPr>
          <a:xfrm>
            <a:off x="3031166" y="245250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5"/>
          <p:cNvSpPr txBox="1"/>
          <p:nvPr/>
        </p:nvSpPr>
        <p:spPr>
          <a:xfrm rot="10800000">
            <a:off x="2916792" y="2354060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3" name="Rectangle 7"/>
          <p:cNvSpPr/>
          <p:nvPr/>
        </p:nvSpPr>
        <p:spPr>
          <a:xfrm>
            <a:off x="3443021" y="2446607"/>
            <a:ext cx="186928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1"/>
          <p:cNvSpPr txBox="1"/>
          <p:nvPr/>
        </p:nvSpPr>
        <p:spPr>
          <a:xfrm rot="16200000">
            <a:off x="2824051" y="2693402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5" name="Rectangle 4"/>
          <p:cNvSpPr/>
          <p:nvPr/>
        </p:nvSpPr>
        <p:spPr>
          <a:xfrm>
            <a:off x="3852899" y="2429628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4"/>
          <p:cNvSpPr/>
          <p:nvPr/>
        </p:nvSpPr>
        <p:spPr>
          <a:xfrm>
            <a:off x="4218428" y="2435391"/>
            <a:ext cx="197631" cy="12593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"/>
          <p:cNvSpPr txBox="1"/>
          <p:nvPr/>
        </p:nvSpPr>
        <p:spPr>
          <a:xfrm rot="10800000">
            <a:off x="3742904" y="2354060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8" name="TextBox 5"/>
          <p:cNvSpPr txBox="1"/>
          <p:nvPr/>
        </p:nvSpPr>
        <p:spPr>
          <a:xfrm rot="10800000">
            <a:off x="4114763" y="233667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Tanh</a:t>
            </a:r>
            <a:endParaRPr lang="en-US" sz="1400" b="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437160" y="3094801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836353" y="3086780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3251533" y="3087138"/>
            <a:ext cx="1851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648644" y="3093162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070720" y="3093162"/>
            <a:ext cx="170936" cy="3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头: 下 25"/>
          <p:cNvSpPr/>
          <p:nvPr/>
        </p:nvSpPr>
        <p:spPr>
          <a:xfrm rot="19718290">
            <a:off x="971737" y="2300855"/>
            <a:ext cx="126088" cy="7094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箭头: 下 26"/>
          <p:cNvSpPr/>
          <p:nvPr/>
        </p:nvSpPr>
        <p:spPr>
          <a:xfrm rot="12745563">
            <a:off x="991562" y="3119399"/>
            <a:ext cx="126134" cy="70113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/>
          <p:cNvSpPr/>
          <p:nvPr/>
        </p:nvSpPr>
        <p:spPr>
          <a:xfrm rot="16200000">
            <a:off x="969525" y="2867725"/>
            <a:ext cx="98778" cy="379166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接箭头连接符 28"/>
          <p:cNvCxnSpPr>
            <a:stCxn id="3" idx="3"/>
          </p:cNvCxnSpPr>
          <p:nvPr/>
        </p:nvCxnSpPr>
        <p:spPr>
          <a:xfrm>
            <a:off x="1893842" y="3118323"/>
            <a:ext cx="2204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441932" y="3089820"/>
            <a:ext cx="1998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45"/>
              <p:cNvSpPr txBox="1"/>
              <p:nvPr/>
            </p:nvSpPr>
            <p:spPr>
              <a:xfrm>
                <a:off x="4508226" y="2870017"/>
                <a:ext cx="608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26" y="2870017"/>
                <a:ext cx="60800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9" t="-122" r="6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5"/>
              <p:cNvSpPr txBox="1"/>
              <p:nvPr/>
            </p:nvSpPr>
            <p:spPr>
              <a:xfrm>
                <a:off x="8519160" y="2870200"/>
                <a:ext cx="508000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160" y="2870200"/>
                <a:ext cx="508000" cy="3683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3"/>
          <p:cNvSpPr txBox="1"/>
          <p:nvPr/>
        </p:nvSpPr>
        <p:spPr>
          <a:xfrm>
            <a:off x="5662046" y="1482024"/>
            <a:ext cx="20052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Feedback Module</a:t>
            </a:r>
            <a:endParaRPr lang="en-US" dirty="0"/>
          </a:p>
        </p:txBody>
      </p:sp>
      <p:sp>
        <p:nvSpPr>
          <p:cNvPr id="53" name="Rectangle 4"/>
          <p:cNvSpPr/>
          <p:nvPr/>
        </p:nvSpPr>
        <p:spPr>
          <a:xfrm>
            <a:off x="9128638" y="247704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"/>
          <p:cNvSpPr txBox="1"/>
          <p:nvPr/>
        </p:nvSpPr>
        <p:spPr>
          <a:xfrm rot="10800000">
            <a:off x="9027020" y="2395018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cxnSp>
        <p:nvCxnSpPr>
          <p:cNvPr id="55" name="直接箭头连接符 54"/>
          <p:cNvCxnSpPr/>
          <p:nvPr/>
        </p:nvCxnSpPr>
        <p:spPr>
          <a:xfrm flipV="1">
            <a:off x="9326269" y="3069797"/>
            <a:ext cx="180747" cy="2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7"/>
          <p:cNvSpPr/>
          <p:nvPr/>
        </p:nvSpPr>
        <p:spPr>
          <a:xfrm>
            <a:off x="9491363" y="2477044"/>
            <a:ext cx="197631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11"/>
          <p:cNvSpPr txBox="1"/>
          <p:nvPr/>
        </p:nvSpPr>
        <p:spPr>
          <a:xfrm rot="16200000">
            <a:off x="8878462" y="2744236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58" name="Rectangle 4"/>
          <p:cNvSpPr/>
          <p:nvPr/>
        </p:nvSpPr>
        <p:spPr>
          <a:xfrm>
            <a:off x="9879697" y="2466549"/>
            <a:ext cx="197631" cy="125930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"/>
          <p:cNvSpPr txBox="1"/>
          <p:nvPr/>
        </p:nvSpPr>
        <p:spPr>
          <a:xfrm rot="10800000">
            <a:off x="9769833" y="2504825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Dropout</a:t>
            </a:r>
            <a:endParaRPr lang="en-US" sz="1400" b="1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9707875" y="3071975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4"/>
          <p:cNvSpPr/>
          <p:nvPr/>
        </p:nvSpPr>
        <p:spPr>
          <a:xfrm>
            <a:off x="10269222" y="2466549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7"/>
          <p:cNvSpPr/>
          <p:nvPr/>
        </p:nvSpPr>
        <p:spPr>
          <a:xfrm>
            <a:off x="10687093" y="2457870"/>
            <a:ext cx="186928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4"/>
          <p:cNvSpPr/>
          <p:nvPr/>
        </p:nvSpPr>
        <p:spPr>
          <a:xfrm>
            <a:off x="11051686" y="2460166"/>
            <a:ext cx="197631" cy="125930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"/>
          <p:cNvSpPr/>
          <p:nvPr/>
        </p:nvSpPr>
        <p:spPr>
          <a:xfrm>
            <a:off x="11435364" y="2452504"/>
            <a:ext cx="197631" cy="125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5"/>
          <p:cNvSpPr txBox="1"/>
          <p:nvPr/>
        </p:nvSpPr>
        <p:spPr>
          <a:xfrm rot="10800000">
            <a:off x="10942231" y="2495968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Dropout</a:t>
            </a:r>
            <a:endParaRPr lang="en-US" sz="1400" b="1" dirty="0"/>
          </a:p>
        </p:txBody>
      </p:sp>
      <p:sp>
        <p:nvSpPr>
          <p:cNvPr id="66" name="TextBox 11"/>
          <p:cNvSpPr txBox="1"/>
          <p:nvPr/>
        </p:nvSpPr>
        <p:spPr>
          <a:xfrm rot="16200000">
            <a:off x="10062449" y="2731599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67" name="TextBox 5"/>
          <p:cNvSpPr txBox="1"/>
          <p:nvPr/>
        </p:nvSpPr>
        <p:spPr>
          <a:xfrm rot="10800000">
            <a:off x="10154180" y="2392538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68" name="TextBox 5"/>
          <p:cNvSpPr txBox="1"/>
          <p:nvPr/>
        </p:nvSpPr>
        <p:spPr>
          <a:xfrm rot="10800000">
            <a:off x="11334124" y="2420328"/>
            <a:ext cx="400110" cy="1259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Normalization</a:t>
            </a:r>
            <a:endParaRPr lang="en-US" sz="1400" b="1" dirty="0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10069844" y="3082157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10486894" y="3079996"/>
            <a:ext cx="2001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10889070" y="3078908"/>
            <a:ext cx="162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11272748" y="3070296"/>
            <a:ext cx="162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11654153" y="3061864"/>
            <a:ext cx="297475" cy="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45"/>
              <p:cNvSpPr txBox="1"/>
              <p:nvPr/>
            </p:nvSpPr>
            <p:spPr>
              <a:xfrm>
                <a:off x="11820700" y="2868962"/>
                <a:ext cx="608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0700" y="2868962"/>
                <a:ext cx="60800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" t="-9" r="79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45"/>
              <p:cNvSpPr txBox="1"/>
              <p:nvPr/>
            </p:nvSpPr>
            <p:spPr>
              <a:xfrm>
                <a:off x="1140314" y="2885488"/>
                <a:ext cx="608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14" y="2885488"/>
                <a:ext cx="60800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0" t="-13" r="27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直接箭头连接符 80"/>
          <p:cNvCxnSpPr/>
          <p:nvPr/>
        </p:nvCxnSpPr>
        <p:spPr>
          <a:xfrm>
            <a:off x="1425287" y="3075513"/>
            <a:ext cx="212531" cy="66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45"/>
              <p:cNvSpPr txBox="1"/>
              <p:nvPr/>
            </p:nvSpPr>
            <p:spPr>
              <a:xfrm>
                <a:off x="10069844" y="442022"/>
                <a:ext cx="608003" cy="864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9844" y="442022"/>
                <a:ext cx="608003" cy="864147"/>
              </a:xfrm>
              <a:prstGeom prst="rect">
                <a:avLst/>
              </a:prstGeom>
              <a:blipFill rotWithShape="1">
                <a:blip r:embed="rId6"/>
                <a:stretch>
                  <a:fillRect l="-2" t="-7" r="53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6"/>
          <p:cNvSpPr txBox="1"/>
          <p:nvPr/>
        </p:nvSpPr>
        <p:spPr>
          <a:xfrm>
            <a:off x="2591914" y="4072962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UE side</a:t>
            </a:r>
            <a:endParaRPr lang="en-US" sz="2000" b="1" dirty="0"/>
          </a:p>
        </p:txBody>
      </p:sp>
      <p:sp>
        <p:nvSpPr>
          <p:cNvPr id="9" name="Rectangle 4"/>
          <p:cNvSpPr/>
          <p:nvPr/>
        </p:nvSpPr>
        <p:spPr>
          <a:xfrm rot="5400000">
            <a:off x="428774" y="1910390"/>
            <a:ext cx="197631" cy="56782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15"/>
          <p:cNvSpPr txBox="1"/>
          <p:nvPr/>
        </p:nvSpPr>
        <p:spPr>
          <a:xfrm>
            <a:off x="86565" y="2032556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23" name="Rectangle 4"/>
          <p:cNvSpPr/>
          <p:nvPr/>
        </p:nvSpPr>
        <p:spPr>
          <a:xfrm rot="5400000">
            <a:off x="397892" y="2766032"/>
            <a:ext cx="197631" cy="56781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115"/>
          <p:cNvSpPr txBox="1"/>
          <p:nvPr/>
        </p:nvSpPr>
        <p:spPr>
          <a:xfrm>
            <a:off x="40425" y="2900794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35" name="Rectangle 4"/>
          <p:cNvSpPr/>
          <p:nvPr/>
        </p:nvSpPr>
        <p:spPr>
          <a:xfrm rot="5400000">
            <a:off x="421855" y="3585449"/>
            <a:ext cx="197631" cy="567821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115"/>
          <p:cNvSpPr txBox="1"/>
          <p:nvPr/>
        </p:nvSpPr>
        <p:spPr>
          <a:xfrm>
            <a:off x="73960" y="3715470"/>
            <a:ext cx="78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User</a:t>
            </a:r>
            <a:endParaRPr lang="en-US" sz="1400" b="1" dirty="0"/>
          </a:p>
        </p:txBody>
      </p:sp>
      <p:sp>
        <p:nvSpPr>
          <p:cNvPr id="85" name="Rectangle 1"/>
          <p:cNvSpPr/>
          <p:nvPr/>
        </p:nvSpPr>
        <p:spPr>
          <a:xfrm>
            <a:off x="4931229" y="2293810"/>
            <a:ext cx="1321201" cy="1592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4"/>
          <p:cNvSpPr/>
          <p:nvPr/>
        </p:nvSpPr>
        <p:spPr>
          <a:xfrm>
            <a:off x="5116183" y="2394935"/>
            <a:ext cx="197631" cy="137248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3"/>
          <p:cNvSpPr txBox="1"/>
          <p:nvPr/>
        </p:nvSpPr>
        <p:spPr>
          <a:xfrm rot="10800000">
            <a:off x="5006124" y="2541179"/>
            <a:ext cx="415498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500" b="1" dirty="0"/>
              <a:t>Quantizer</a:t>
            </a:r>
            <a:endParaRPr lang="en-US" sz="1500" b="1" dirty="0"/>
          </a:p>
        </p:txBody>
      </p:sp>
      <p:sp>
        <p:nvSpPr>
          <p:cNvPr id="89" name="Rectangle 7"/>
          <p:cNvSpPr/>
          <p:nvPr/>
        </p:nvSpPr>
        <p:spPr>
          <a:xfrm>
            <a:off x="5512563" y="2403576"/>
            <a:ext cx="233699" cy="13724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3"/>
          <p:cNvSpPr txBox="1"/>
          <p:nvPr/>
        </p:nvSpPr>
        <p:spPr>
          <a:xfrm rot="10800000">
            <a:off x="5421451" y="2113724"/>
            <a:ext cx="398145" cy="1592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Source encoder</a:t>
            </a:r>
            <a:endParaRPr lang="en-US" sz="1400" b="1" dirty="0"/>
          </a:p>
        </p:txBody>
      </p:sp>
      <p:sp>
        <p:nvSpPr>
          <p:cNvPr id="91" name="Rectangle 4"/>
          <p:cNvSpPr/>
          <p:nvPr/>
        </p:nvSpPr>
        <p:spPr>
          <a:xfrm>
            <a:off x="5911701" y="2409959"/>
            <a:ext cx="197631" cy="137248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3"/>
          <p:cNvSpPr txBox="1"/>
          <p:nvPr/>
        </p:nvSpPr>
        <p:spPr>
          <a:xfrm rot="10800000">
            <a:off x="5804254" y="1961124"/>
            <a:ext cx="400110" cy="15920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Embedding</a:t>
            </a:r>
            <a:endParaRPr lang="en-US" sz="1400" b="1" dirty="0"/>
          </a:p>
        </p:txBody>
      </p:sp>
      <p:sp>
        <p:nvSpPr>
          <p:cNvPr id="95" name="Rectangle 1"/>
          <p:cNvSpPr/>
          <p:nvPr/>
        </p:nvSpPr>
        <p:spPr>
          <a:xfrm>
            <a:off x="7273925" y="2293620"/>
            <a:ext cx="955040" cy="1591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4"/>
          <p:cNvSpPr/>
          <p:nvPr/>
        </p:nvSpPr>
        <p:spPr>
          <a:xfrm>
            <a:off x="7392670" y="2409825"/>
            <a:ext cx="229870" cy="13722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41"/>
          <p:cNvSpPr/>
          <p:nvPr/>
        </p:nvSpPr>
        <p:spPr>
          <a:xfrm>
            <a:off x="2399518" y="6179923"/>
            <a:ext cx="1043503" cy="20240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3"/>
          <p:cNvSpPr txBox="1"/>
          <p:nvPr/>
        </p:nvSpPr>
        <p:spPr>
          <a:xfrm rot="10800000">
            <a:off x="7321323" y="2127549"/>
            <a:ext cx="398145" cy="15920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Source decoder</a:t>
            </a:r>
            <a:endParaRPr lang="en-US" sz="1400" b="1" dirty="0"/>
          </a:p>
        </p:txBody>
      </p:sp>
      <p:sp>
        <p:nvSpPr>
          <p:cNvPr id="99" name="Rectangle 7"/>
          <p:cNvSpPr/>
          <p:nvPr/>
        </p:nvSpPr>
        <p:spPr>
          <a:xfrm>
            <a:off x="7912884" y="2417147"/>
            <a:ext cx="200199" cy="13645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3"/>
          <p:cNvSpPr txBox="1"/>
          <p:nvPr/>
        </p:nvSpPr>
        <p:spPr>
          <a:xfrm rot="10800000">
            <a:off x="7805626" y="2409781"/>
            <a:ext cx="415498" cy="12766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500" b="1" dirty="0"/>
              <a:t>De-quantizer</a:t>
            </a:r>
            <a:endParaRPr lang="en-US" sz="1500" b="1" dirty="0"/>
          </a:p>
        </p:txBody>
      </p:sp>
      <p:cxnSp>
        <p:nvCxnSpPr>
          <p:cNvPr id="108" name="直接箭头连接符 107"/>
          <p:cNvCxnSpPr/>
          <p:nvPr/>
        </p:nvCxnSpPr>
        <p:spPr>
          <a:xfrm>
            <a:off x="4776067" y="3090367"/>
            <a:ext cx="363220" cy="2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>
            <a:off x="5333211" y="3094877"/>
            <a:ext cx="1998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V="1">
            <a:off x="5741380" y="3074390"/>
            <a:ext cx="153035" cy="4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8106280" y="3079462"/>
            <a:ext cx="495935" cy="114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96" idx="3"/>
            <a:endCxn id="99" idx="1"/>
          </p:cNvCxnSpPr>
          <p:nvPr/>
        </p:nvCxnSpPr>
        <p:spPr>
          <a:xfrm>
            <a:off x="7622445" y="3096082"/>
            <a:ext cx="290195" cy="38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8838766" y="3073755"/>
            <a:ext cx="290320" cy="7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矩形 131"/>
          <p:cNvSpPr/>
          <p:nvPr/>
        </p:nvSpPr>
        <p:spPr>
          <a:xfrm>
            <a:off x="4866005" y="1958340"/>
            <a:ext cx="3444240" cy="2372995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29395" y="1069975"/>
            <a:ext cx="1815465" cy="1565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9809226" y="4871983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BS side</a:t>
            </a:r>
            <a:endParaRPr lang="en-US" sz="2000" b="1" dirty="0"/>
          </a:p>
        </p:txBody>
      </p:sp>
      <p:sp>
        <p:nvSpPr>
          <p:cNvPr id="42" name="Arrow: Right 41"/>
          <p:cNvSpPr/>
          <p:nvPr/>
        </p:nvSpPr>
        <p:spPr>
          <a:xfrm>
            <a:off x="5655945" y="3237865"/>
            <a:ext cx="1026160" cy="44196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353050" y="3729990"/>
            <a:ext cx="18288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1600" b="1" dirty="0"/>
              <a:t>Uplink channel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647581" y="574770"/>
                <a:ext cx="608003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581" y="574770"/>
                <a:ext cx="608003" cy="398780"/>
              </a:xfrm>
              <a:prstGeom prst="rect">
                <a:avLst/>
              </a:prstGeom>
              <a:blipFill rotWithShape="1">
                <a:blip r:embed="rId1"/>
                <a:stretch>
                  <a:fillRect l="-4" t="-24" r="5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913890" y="553720"/>
            <a:ext cx="1462405" cy="11455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30855" y="671830"/>
            <a:ext cx="189865" cy="910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60575" y="67183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99665" y="671830"/>
            <a:ext cx="186690" cy="910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5"/>
          <p:cNvSpPr txBox="1"/>
          <p:nvPr/>
        </p:nvSpPr>
        <p:spPr>
          <a:xfrm rot="10800000">
            <a:off x="9247719" y="3768205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26" name="箭头: 下 25"/>
          <p:cNvSpPr/>
          <p:nvPr/>
        </p:nvSpPr>
        <p:spPr>
          <a:xfrm rot="16200000" flipH="1">
            <a:off x="1468755" y="846455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箭头: 下 27"/>
          <p:cNvSpPr/>
          <p:nvPr/>
        </p:nvSpPr>
        <p:spPr>
          <a:xfrm rot="16200000">
            <a:off x="10310375" y="4687635"/>
            <a:ext cx="98778" cy="379166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45"/>
              <p:cNvSpPr txBox="1"/>
              <p:nvPr/>
            </p:nvSpPr>
            <p:spPr>
              <a:xfrm>
                <a:off x="8251190" y="2350135"/>
                <a:ext cx="508000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8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190" y="2350135"/>
                <a:ext cx="50800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4"/>
          <p:cNvSpPr/>
          <p:nvPr/>
        </p:nvSpPr>
        <p:spPr>
          <a:xfrm>
            <a:off x="9293738" y="1217839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"/>
          <p:cNvSpPr txBox="1"/>
          <p:nvPr/>
        </p:nvSpPr>
        <p:spPr>
          <a:xfrm rot="10800000">
            <a:off x="9192120" y="112692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56" name="Rectangle 7"/>
          <p:cNvSpPr/>
          <p:nvPr/>
        </p:nvSpPr>
        <p:spPr>
          <a:xfrm>
            <a:off x="9612013" y="1217839"/>
            <a:ext cx="197631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11"/>
          <p:cNvSpPr txBox="1"/>
          <p:nvPr/>
        </p:nvSpPr>
        <p:spPr>
          <a:xfrm rot="16200000">
            <a:off x="9004827" y="1490746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58" name="Rectangle 4"/>
          <p:cNvSpPr/>
          <p:nvPr/>
        </p:nvSpPr>
        <p:spPr>
          <a:xfrm>
            <a:off x="9956532" y="1218139"/>
            <a:ext cx="197631" cy="125930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4"/>
          <p:cNvSpPr/>
          <p:nvPr/>
        </p:nvSpPr>
        <p:spPr>
          <a:xfrm>
            <a:off x="10269222" y="120734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4"/>
          <p:cNvSpPr/>
          <p:nvPr/>
        </p:nvSpPr>
        <p:spPr>
          <a:xfrm>
            <a:off x="10581289" y="1218064"/>
            <a:ext cx="197631" cy="125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5"/>
          <p:cNvSpPr txBox="1"/>
          <p:nvPr/>
        </p:nvSpPr>
        <p:spPr>
          <a:xfrm rot="10800000">
            <a:off x="10466714" y="1140168"/>
            <a:ext cx="400110" cy="1259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400" b="1" dirty="0"/>
              <a:t>Normalization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45"/>
              <p:cNvSpPr txBox="1"/>
              <p:nvPr/>
            </p:nvSpPr>
            <p:spPr>
              <a:xfrm>
                <a:off x="11157760" y="1424972"/>
                <a:ext cx="608003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𝑾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760" y="1424972"/>
                <a:ext cx="608003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29" t="-9" r="7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45"/>
              <p:cNvSpPr txBox="1"/>
              <p:nvPr/>
            </p:nvSpPr>
            <p:spPr>
              <a:xfrm>
                <a:off x="1306049" y="820468"/>
                <a:ext cx="608003" cy="320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80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049" y="820468"/>
                <a:ext cx="608003" cy="320040"/>
              </a:xfrm>
              <a:prstGeom prst="rect">
                <a:avLst/>
              </a:prstGeom>
              <a:blipFill rotWithShape="1">
                <a:blip r:embed="rId4"/>
                <a:stretch>
                  <a:fillRect l="-80" t="-15" r="2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45"/>
              <p:cNvSpPr txBox="1"/>
              <p:nvPr/>
            </p:nvSpPr>
            <p:spPr>
              <a:xfrm>
                <a:off x="2339975" y="3981450"/>
                <a:ext cx="760095" cy="58674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3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3981450"/>
                <a:ext cx="760095" cy="5867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6"/>
          <p:cNvSpPr txBox="1"/>
          <p:nvPr/>
        </p:nvSpPr>
        <p:spPr>
          <a:xfrm>
            <a:off x="2060419" y="5838897"/>
            <a:ext cx="182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UE side</a:t>
            </a:r>
            <a:endParaRPr lang="en-US" sz="2000" b="1" dirty="0"/>
          </a:p>
        </p:txBody>
      </p:sp>
      <p:sp>
        <p:nvSpPr>
          <p:cNvPr id="9" name="Rectangle 4"/>
          <p:cNvSpPr/>
          <p:nvPr/>
        </p:nvSpPr>
        <p:spPr>
          <a:xfrm rot="5400000">
            <a:off x="551180" y="788035"/>
            <a:ext cx="502920" cy="6775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15"/>
          <p:cNvSpPr txBox="1"/>
          <p:nvPr/>
        </p:nvSpPr>
        <p:spPr>
          <a:xfrm>
            <a:off x="274955" y="973455"/>
            <a:ext cx="998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     </a:t>
            </a:r>
            <a:r>
              <a:rPr lang="en-US" sz="1400" b="1" dirty="0">
                <a:sym typeface="+mn-ea"/>
              </a:rPr>
              <a:t>User 1</a:t>
            </a:r>
            <a:endParaRPr lang="en-US" sz="1400" b="1" dirty="0"/>
          </a:p>
        </p:txBody>
      </p:sp>
      <p:sp>
        <p:nvSpPr>
          <p:cNvPr id="85" name="Rectangle 1"/>
          <p:cNvSpPr/>
          <p:nvPr/>
        </p:nvSpPr>
        <p:spPr>
          <a:xfrm>
            <a:off x="6818630" y="3101340"/>
            <a:ext cx="1323340" cy="6559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1"/>
          <p:cNvSpPr/>
          <p:nvPr/>
        </p:nvSpPr>
        <p:spPr>
          <a:xfrm>
            <a:off x="4152900" y="793115"/>
            <a:ext cx="1357630" cy="680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3538220" y="820420"/>
                <a:ext cx="42862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400" b="1" i="1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220" y="820420"/>
                <a:ext cx="428625" cy="3067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"/>
          <p:cNvSpPr/>
          <p:nvPr/>
        </p:nvSpPr>
        <p:spPr>
          <a:xfrm rot="5400000">
            <a:off x="551180" y="2315845"/>
            <a:ext cx="502920" cy="6775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TextBox 115"/>
          <p:cNvSpPr txBox="1"/>
          <p:nvPr/>
        </p:nvSpPr>
        <p:spPr>
          <a:xfrm>
            <a:off x="274955" y="2496185"/>
            <a:ext cx="998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     </a:t>
            </a:r>
            <a:r>
              <a:rPr lang="en-US" sz="1400" b="1" dirty="0">
                <a:sym typeface="+mn-ea"/>
              </a:rPr>
              <a:t>User 2</a:t>
            </a:r>
            <a:endParaRPr 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464185" y="350774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………</a:t>
            </a:r>
            <a:endParaRPr lang="en-US" dirty="0"/>
          </a:p>
        </p:txBody>
      </p:sp>
      <p:sp>
        <p:nvSpPr>
          <p:cNvPr id="43" name="Rectangle 4"/>
          <p:cNvSpPr/>
          <p:nvPr/>
        </p:nvSpPr>
        <p:spPr>
          <a:xfrm rot="5400000">
            <a:off x="551180" y="4620260"/>
            <a:ext cx="502920" cy="67754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TextBox 115"/>
          <p:cNvSpPr txBox="1"/>
          <p:nvPr/>
        </p:nvSpPr>
        <p:spPr>
          <a:xfrm>
            <a:off x="274955" y="4796155"/>
            <a:ext cx="9982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     </a:t>
            </a:r>
            <a:r>
              <a:rPr lang="en-US" sz="1400" b="1" dirty="0">
                <a:sym typeface="+mn-ea"/>
              </a:rPr>
              <a:t>User K</a:t>
            </a:r>
            <a:endParaRPr lang="en-US" sz="1400" b="1" dirty="0"/>
          </a:p>
        </p:txBody>
      </p:sp>
      <p:sp>
        <p:nvSpPr>
          <p:cNvPr id="47" name="箭头: 下 25"/>
          <p:cNvSpPr/>
          <p:nvPr/>
        </p:nvSpPr>
        <p:spPr>
          <a:xfrm rot="16200000" flipH="1">
            <a:off x="1468755" y="2336800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5"/>
              <p:cNvSpPr txBox="1"/>
              <p:nvPr/>
            </p:nvSpPr>
            <p:spPr>
              <a:xfrm>
                <a:off x="1273029" y="2293668"/>
                <a:ext cx="608003" cy="320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8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29" y="2293668"/>
                <a:ext cx="608003" cy="320040"/>
              </a:xfrm>
              <a:prstGeom prst="rect">
                <a:avLst/>
              </a:prstGeom>
              <a:blipFill rotWithShape="1">
                <a:blip r:embed="rId7"/>
                <a:stretch>
                  <a:fillRect l="-80" t="-15" r="2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箭头: 下 25"/>
          <p:cNvSpPr/>
          <p:nvPr/>
        </p:nvSpPr>
        <p:spPr>
          <a:xfrm rot="16200000" flipH="1">
            <a:off x="1468755" y="4682490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45"/>
              <p:cNvSpPr txBox="1"/>
              <p:nvPr/>
            </p:nvSpPr>
            <p:spPr>
              <a:xfrm>
                <a:off x="1273029" y="4627928"/>
                <a:ext cx="608003" cy="3200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𝑯</m:t>
                            </m:r>
                          </m:e>
                        </m:acc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1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029" y="4627928"/>
                <a:ext cx="608003" cy="320040"/>
              </a:xfrm>
              <a:prstGeom prst="rect">
                <a:avLst/>
              </a:prstGeom>
              <a:blipFill rotWithShape="1">
                <a:blip r:embed="rId8"/>
                <a:stretch>
                  <a:fillRect l="-80" t="-15" r="2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4"/>
          <p:cNvSpPr/>
          <p:nvPr/>
        </p:nvSpPr>
        <p:spPr>
          <a:xfrm>
            <a:off x="2686685" y="67183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ectangle 1"/>
          <p:cNvSpPr/>
          <p:nvPr/>
        </p:nvSpPr>
        <p:spPr>
          <a:xfrm>
            <a:off x="1913890" y="2162175"/>
            <a:ext cx="1462405" cy="11137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ectangle 4"/>
          <p:cNvSpPr/>
          <p:nvPr/>
        </p:nvSpPr>
        <p:spPr>
          <a:xfrm>
            <a:off x="2060575" y="225552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ectangle 7"/>
          <p:cNvSpPr/>
          <p:nvPr/>
        </p:nvSpPr>
        <p:spPr>
          <a:xfrm>
            <a:off x="2399665" y="2255520"/>
            <a:ext cx="186690" cy="910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Rectangle 4"/>
          <p:cNvSpPr/>
          <p:nvPr/>
        </p:nvSpPr>
        <p:spPr>
          <a:xfrm>
            <a:off x="2719070" y="225552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ectangle 2"/>
          <p:cNvSpPr/>
          <p:nvPr/>
        </p:nvSpPr>
        <p:spPr>
          <a:xfrm>
            <a:off x="3030855" y="2255520"/>
            <a:ext cx="189865" cy="910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Rectangle 1"/>
          <p:cNvSpPr/>
          <p:nvPr/>
        </p:nvSpPr>
        <p:spPr>
          <a:xfrm>
            <a:off x="1913890" y="4481830"/>
            <a:ext cx="1462405" cy="11436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Rectangle 4"/>
          <p:cNvSpPr/>
          <p:nvPr/>
        </p:nvSpPr>
        <p:spPr>
          <a:xfrm>
            <a:off x="2060575" y="461137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 7"/>
          <p:cNvSpPr/>
          <p:nvPr/>
        </p:nvSpPr>
        <p:spPr>
          <a:xfrm>
            <a:off x="2399665" y="4611370"/>
            <a:ext cx="186690" cy="910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 4"/>
          <p:cNvSpPr/>
          <p:nvPr/>
        </p:nvSpPr>
        <p:spPr>
          <a:xfrm>
            <a:off x="2719070" y="4611370"/>
            <a:ext cx="197485" cy="91059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 2"/>
          <p:cNvSpPr/>
          <p:nvPr/>
        </p:nvSpPr>
        <p:spPr>
          <a:xfrm>
            <a:off x="3030855" y="4611370"/>
            <a:ext cx="189865" cy="9105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箭头: 下 25"/>
          <p:cNvSpPr/>
          <p:nvPr/>
        </p:nvSpPr>
        <p:spPr>
          <a:xfrm rot="16200000" flipH="1">
            <a:off x="3686810" y="825500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箭头: 下 25"/>
          <p:cNvSpPr/>
          <p:nvPr/>
        </p:nvSpPr>
        <p:spPr>
          <a:xfrm rot="16200000" flipH="1">
            <a:off x="3686810" y="2427605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/>
              <p:cNvSpPr txBox="1"/>
              <p:nvPr/>
            </p:nvSpPr>
            <p:spPr>
              <a:xfrm>
                <a:off x="3538220" y="2403475"/>
                <a:ext cx="42862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en-US" sz="1400" b="1" i="1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2" name="文本框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220" y="2403475"/>
                <a:ext cx="428625" cy="3067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箭头: 下 25"/>
          <p:cNvSpPr/>
          <p:nvPr/>
        </p:nvSpPr>
        <p:spPr>
          <a:xfrm rot="16200000" flipH="1">
            <a:off x="3686810" y="4744720"/>
            <a:ext cx="147955" cy="63627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/>
              <p:cNvSpPr txBox="1"/>
              <p:nvPr/>
            </p:nvSpPr>
            <p:spPr>
              <a:xfrm>
                <a:off x="3538220" y="4753610"/>
                <a:ext cx="42862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en-US" sz="1400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altLang="en-US" sz="1400" b="1" i="1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6" name="文本框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220" y="4753610"/>
                <a:ext cx="428625" cy="3067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TextBox 3"/>
          <p:cNvSpPr txBox="1"/>
          <p:nvPr/>
        </p:nvSpPr>
        <p:spPr>
          <a:xfrm rot="16200000">
            <a:off x="4701540" y="334010"/>
            <a:ext cx="413385" cy="133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500" b="1" dirty="0"/>
              <a:t>Quantize &amp;</a:t>
            </a:r>
            <a:endParaRPr lang="en-US" sz="1500" b="1" dirty="0"/>
          </a:p>
        </p:txBody>
      </p:sp>
      <p:sp>
        <p:nvSpPr>
          <p:cNvPr id="110" name="TextBox 3"/>
          <p:cNvSpPr txBox="1"/>
          <p:nvPr/>
        </p:nvSpPr>
        <p:spPr>
          <a:xfrm rot="16200000">
            <a:off x="4652010" y="546735"/>
            <a:ext cx="398145" cy="13576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Source encoding</a:t>
            </a:r>
            <a:endParaRPr lang="en-US" sz="1400" b="1" dirty="0"/>
          </a:p>
        </p:txBody>
      </p:sp>
      <p:sp>
        <p:nvSpPr>
          <p:cNvPr id="111" name="Rectangle 1"/>
          <p:cNvSpPr/>
          <p:nvPr/>
        </p:nvSpPr>
        <p:spPr>
          <a:xfrm>
            <a:off x="4152900" y="2420620"/>
            <a:ext cx="1357630" cy="680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TextBox 3"/>
          <p:cNvSpPr txBox="1"/>
          <p:nvPr/>
        </p:nvSpPr>
        <p:spPr>
          <a:xfrm rot="16200000">
            <a:off x="4734560" y="1961515"/>
            <a:ext cx="413385" cy="133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500" b="1" dirty="0"/>
              <a:t>Quantize &amp;</a:t>
            </a:r>
            <a:endParaRPr lang="en-US" sz="1500" b="1" dirty="0"/>
          </a:p>
        </p:txBody>
      </p:sp>
      <p:sp>
        <p:nvSpPr>
          <p:cNvPr id="115" name="TextBox 3"/>
          <p:cNvSpPr txBox="1"/>
          <p:nvPr/>
        </p:nvSpPr>
        <p:spPr>
          <a:xfrm rot="16200000">
            <a:off x="4724400" y="2112010"/>
            <a:ext cx="398145" cy="1501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Source encoding</a:t>
            </a:r>
            <a:endParaRPr lang="en-US" sz="1400" b="1" dirty="0"/>
          </a:p>
        </p:txBody>
      </p:sp>
      <p:sp>
        <p:nvSpPr>
          <p:cNvPr id="116" name="Rectangle 1"/>
          <p:cNvSpPr/>
          <p:nvPr/>
        </p:nvSpPr>
        <p:spPr>
          <a:xfrm>
            <a:off x="4152900" y="4735195"/>
            <a:ext cx="1357630" cy="6800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TextBox 3"/>
          <p:cNvSpPr txBox="1"/>
          <p:nvPr/>
        </p:nvSpPr>
        <p:spPr>
          <a:xfrm rot="16200000">
            <a:off x="4721860" y="4464050"/>
            <a:ext cx="398145" cy="14700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Source encoding</a:t>
            </a:r>
            <a:endParaRPr lang="en-US" sz="1400" b="1" dirty="0"/>
          </a:p>
        </p:txBody>
      </p:sp>
      <p:sp>
        <p:nvSpPr>
          <p:cNvPr id="121" name="TextBox 3"/>
          <p:cNvSpPr txBox="1"/>
          <p:nvPr/>
        </p:nvSpPr>
        <p:spPr>
          <a:xfrm rot="16200000">
            <a:off x="4734560" y="4294505"/>
            <a:ext cx="413385" cy="133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500" b="1" dirty="0"/>
              <a:t>Quantize &amp;</a:t>
            </a:r>
            <a:endParaRPr lang="en-US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45"/>
              <p:cNvSpPr txBox="1"/>
              <p:nvPr/>
            </p:nvSpPr>
            <p:spPr>
              <a:xfrm>
                <a:off x="2339975" y="1668780"/>
                <a:ext cx="760095" cy="58674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4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1668780"/>
                <a:ext cx="760095" cy="5867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45"/>
              <p:cNvSpPr txBox="1"/>
              <p:nvPr/>
            </p:nvSpPr>
            <p:spPr>
              <a:xfrm>
                <a:off x="2339975" y="37465"/>
                <a:ext cx="760095" cy="586740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p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5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975" y="37465"/>
                <a:ext cx="760095" cy="5867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TextBox 3"/>
          <p:cNvSpPr txBox="1"/>
          <p:nvPr/>
        </p:nvSpPr>
        <p:spPr>
          <a:xfrm rot="16200000">
            <a:off x="7315200" y="2602865"/>
            <a:ext cx="413385" cy="1330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500" b="1" dirty="0"/>
              <a:t>Dequantize &amp;</a:t>
            </a:r>
            <a:endParaRPr lang="en-US" sz="1500" b="1" dirty="0"/>
          </a:p>
        </p:txBody>
      </p:sp>
      <p:sp>
        <p:nvSpPr>
          <p:cNvPr id="127" name="TextBox 3"/>
          <p:cNvSpPr txBox="1"/>
          <p:nvPr/>
        </p:nvSpPr>
        <p:spPr>
          <a:xfrm rot="16200000">
            <a:off x="7370445" y="2807335"/>
            <a:ext cx="398145" cy="1501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Source decoding</a:t>
            </a:r>
            <a:endParaRPr lang="en-US" sz="1400" b="1" dirty="0"/>
          </a:p>
        </p:txBody>
      </p:sp>
      <p:sp>
        <p:nvSpPr>
          <p:cNvPr id="128" name="箭头: 下 25"/>
          <p:cNvSpPr/>
          <p:nvPr/>
        </p:nvSpPr>
        <p:spPr>
          <a:xfrm rot="12540000" flipH="1">
            <a:off x="8538210" y="1875155"/>
            <a:ext cx="147955" cy="154495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0" name="Rectangle 6"/>
          <p:cNvSpPr/>
          <p:nvPr/>
        </p:nvSpPr>
        <p:spPr>
          <a:xfrm>
            <a:off x="9129395" y="3571240"/>
            <a:ext cx="1815465" cy="15659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1" name="Rectangle 4"/>
          <p:cNvSpPr/>
          <p:nvPr/>
        </p:nvSpPr>
        <p:spPr>
          <a:xfrm>
            <a:off x="9293738" y="374069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ectangle 7"/>
          <p:cNvSpPr/>
          <p:nvPr/>
        </p:nvSpPr>
        <p:spPr>
          <a:xfrm>
            <a:off x="9612013" y="3740694"/>
            <a:ext cx="197631" cy="12593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4" name="Rectangle 4"/>
          <p:cNvSpPr/>
          <p:nvPr/>
        </p:nvSpPr>
        <p:spPr>
          <a:xfrm>
            <a:off x="9956532" y="3730199"/>
            <a:ext cx="197631" cy="1259306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Rectangle 4"/>
          <p:cNvSpPr/>
          <p:nvPr/>
        </p:nvSpPr>
        <p:spPr>
          <a:xfrm>
            <a:off x="10269222" y="3740994"/>
            <a:ext cx="197631" cy="1259306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 4"/>
          <p:cNvSpPr/>
          <p:nvPr/>
        </p:nvSpPr>
        <p:spPr>
          <a:xfrm>
            <a:off x="10581289" y="3740919"/>
            <a:ext cx="197631" cy="1259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箭头: 下 25"/>
          <p:cNvSpPr/>
          <p:nvPr/>
        </p:nvSpPr>
        <p:spPr>
          <a:xfrm rot="19260000" flipH="1">
            <a:off x="8548370" y="3326130"/>
            <a:ext cx="147955" cy="1344930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TextBox 45"/>
              <p:cNvSpPr txBox="1"/>
              <p:nvPr/>
            </p:nvSpPr>
            <p:spPr>
              <a:xfrm>
                <a:off x="8207375" y="3876040"/>
                <a:ext cx="508000" cy="36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8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375" y="3876040"/>
                <a:ext cx="50800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45"/>
              <p:cNvSpPr txBox="1"/>
              <p:nvPr/>
            </p:nvSpPr>
            <p:spPr>
              <a:xfrm>
                <a:off x="9688856" y="3102705"/>
                <a:ext cx="608003" cy="4051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𝓙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𝝍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9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856" y="3102705"/>
                <a:ext cx="608003" cy="405130"/>
              </a:xfrm>
              <a:prstGeom prst="rect">
                <a:avLst/>
              </a:prstGeom>
              <a:blipFill rotWithShape="1">
                <a:blip r:embed="rId11"/>
                <a:stretch>
                  <a:fillRect l="-4" t="-23" r="5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TextBox 5"/>
          <p:cNvSpPr txBox="1"/>
          <p:nvPr/>
        </p:nvSpPr>
        <p:spPr>
          <a:xfrm rot="10800000">
            <a:off x="10466714" y="3688423"/>
            <a:ext cx="400110" cy="12593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Normalization</a:t>
            </a:r>
            <a:endParaRPr lang="en-US" sz="1400" b="1" dirty="0"/>
          </a:p>
        </p:txBody>
      </p:sp>
      <p:sp>
        <p:nvSpPr>
          <p:cNvPr id="141" name="TextBox 5"/>
          <p:cNvSpPr txBox="1"/>
          <p:nvPr/>
        </p:nvSpPr>
        <p:spPr>
          <a:xfrm rot="10800000">
            <a:off x="9192155" y="366063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42" name="TextBox 5"/>
          <p:cNvSpPr txBox="1"/>
          <p:nvPr/>
        </p:nvSpPr>
        <p:spPr>
          <a:xfrm rot="10800000">
            <a:off x="10149100" y="367968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43" name="TextBox 11"/>
          <p:cNvSpPr txBox="1"/>
          <p:nvPr/>
        </p:nvSpPr>
        <p:spPr>
          <a:xfrm rot="16200000">
            <a:off x="9003904" y="4012394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44" name="TextBox 5"/>
          <p:cNvSpPr txBox="1"/>
          <p:nvPr/>
        </p:nvSpPr>
        <p:spPr>
          <a:xfrm rot="10800000">
            <a:off x="9863366" y="1238668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Dropout</a:t>
            </a:r>
            <a:endParaRPr lang="en-US" sz="1400" b="1" dirty="0"/>
          </a:p>
        </p:txBody>
      </p:sp>
      <p:sp>
        <p:nvSpPr>
          <p:cNvPr id="145" name="TextBox 5"/>
          <p:cNvSpPr txBox="1"/>
          <p:nvPr/>
        </p:nvSpPr>
        <p:spPr>
          <a:xfrm rot="10800000">
            <a:off x="9863178" y="3767840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Dropout</a:t>
            </a:r>
            <a:endParaRPr lang="en-US" sz="1400" b="1" dirty="0"/>
          </a:p>
        </p:txBody>
      </p:sp>
      <p:sp>
        <p:nvSpPr>
          <p:cNvPr id="146" name="TextBox 5"/>
          <p:cNvSpPr txBox="1"/>
          <p:nvPr/>
        </p:nvSpPr>
        <p:spPr>
          <a:xfrm rot="10800000">
            <a:off x="10154180" y="112698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47" name="TextBox 5"/>
          <p:cNvSpPr txBox="1"/>
          <p:nvPr/>
        </p:nvSpPr>
        <p:spPr>
          <a:xfrm rot="10800000">
            <a:off x="1939820" y="45769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48" name="TextBox 5"/>
          <p:cNvSpPr txBox="1"/>
          <p:nvPr/>
        </p:nvSpPr>
        <p:spPr>
          <a:xfrm rot="10800000">
            <a:off x="1939820" y="205027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49" name="TextBox 5"/>
          <p:cNvSpPr txBox="1"/>
          <p:nvPr/>
        </p:nvSpPr>
        <p:spPr>
          <a:xfrm rot="10800000">
            <a:off x="1939820" y="4355958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50" name="TextBox 11"/>
          <p:cNvSpPr txBox="1"/>
          <p:nvPr/>
        </p:nvSpPr>
        <p:spPr>
          <a:xfrm rot="16200000">
            <a:off x="1788052" y="723031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51" name="TextBox 11"/>
          <p:cNvSpPr txBox="1"/>
          <p:nvPr/>
        </p:nvSpPr>
        <p:spPr>
          <a:xfrm rot="16200000">
            <a:off x="1788052" y="2306721"/>
            <a:ext cx="1411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52" name="TextBox 11"/>
          <p:cNvSpPr txBox="1"/>
          <p:nvPr/>
        </p:nvSpPr>
        <p:spPr>
          <a:xfrm rot="16200000">
            <a:off x="1785620" y="4667885"/>
            <a:ext cx="1416685" cy="308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b="1" dirty="0"/>
              <a:t>LeakyRelu</a:t>
            </a:r>
            <a:endParaRPr lang="en-US" sz="1400" b="1" dirty="0"/>
          </a:p>
        </p:txBody>
      </p:sp>
      <p:sp>
        <p:nvSpPr>
          <p:cNvPr id="153" name="TextBox 5"/>
          <p:cNvSpPr txBox="1"/>
          <p:nvPr/>
        </p:nvSpPr>
        <p:spPr>
          <a:xfrm rot="10800000">
            <a:off x="2586355" y="2005965"/>
            <a:ext cx="337820" cy="10109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54" name="TextBox 5"/>
          <p:cNvSpPr txBox="1"/>
          <p:nvPr/>
        </p:nvSpPr>
        <p:spPr>
          <a:xfrm rot="10800000">
            <a:off x="2586250" y="457693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55" name="TextBox 5"/>
          <p:cNvSpPr txBox="1"/>
          <p:nvPr/>
        </p:nvSpPr>
        <p:spPr>
          <a:xfrm rot="10800000">
            <a:off x="2586355" y="4356100"/>
            <a:ext cx="337820" cy="101092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sz="1400" b="1" dirty="0"/>
              <a:t>Linear</a:t>
            </a:r>
            <a:endParaRPr lang="en-US" sz="1400" b="1" dirty="0"/>
          </a:p>
        </p:txBody>
      </p:sp>
      <p:sp>
        <p:nvSpPr>
          <p:cNvPr id="156" name="TextBox 5"/>
          <p:cNvSpPr txBox="1"/>
          <p:nvPr/>
        </p:nvSpPr>
        <p:spPr>
          <a:xfrm rot="10800000">
            <a:off x="2924138" y="41135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Tanh</a:t>
            </a:r>
            <a:endParaRPr lang="en-US" sz="1400" b="1" dirty="0"/>
          </a:p>
        </p:txBody>
      </p:sp>
      <p:sp>
        <p:nvSpPr>
          <p:cNvPr id="157" name="TextBox 5"/>
          <p:cNvSpPr txBox="1"/>
          <p:nvPr/>
        </p:nvSpPr>
        <p:spPr>
          <a:xfrm rot="10800000">
            <a:off x="2924138" y="2005842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Tanh</a:t>
            </a:r>
            <a:endParaRPr lang="en-US" sz="1400" b="1" dirty="0"/>
          </a:p>
        </p:txBody>
      </p:sp>
      <p:sp>
        <p:nvSpPr>
          <p:cNvPr id="158" name="TextBox 5"/>
          <p:cNvSpPr txBox="1"/>
          <p:nvPr/>
        </p:nvSpPr>
        <p:spPr>
          <a:xfrm rot="10800000">
            <a:off x="2924138" y="4305177"/>
            <a:ext cx="400110" cy="9668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 sz="1400" b="1" dirty="0"/>
              <a:t>Tanh</a:t>
            </a:r>
            <a:endParaRPr lang="en-US" sz="1400" b="1" dirty="0"/>
          </a:p>
        </p:txBody>
      </p:sp>
      <p:sp>
        <p:nvSpPr>
          <p:cNvPr id="159" name="箭头: 下 25"/>
          <p:cNvSpPr/>
          <p:nvPr/>
        </p:nvSpPr>
        <p:spPr>
          <a:xfrm rot="16200000" flipH="1">
            <a:off x="11387455" y="1405255"/>
            <a:ext cx="147955" cy="91376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0" name="箭头: 下 25"/>
          <p:cNvSpPr/>
          <p:nvPr/>
        </p:nvSpPr>
        <p:spPr>
          <a:xfrm rot="16200000" flipH="1">
            <a:off x="11387455" y="3950970"/>
            <a:ext cx="147955" cy="91376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45"/>
              <p:cNvSpPr txBox="1"/>
              <p:nvPr/>
            </p:nvSpPr>
            <p:spPr>
              <a:xfrm>
                <a:off x="11159030" y="3981482"/>
                <a:ext cx="608003" cy="398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1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9030" y="3981482"/>
                <a:ext cx="608003" cy="398780"/>
              </a:xfrm>
              <a:prstGeom prst="rect">
                <a:avLst/>
              </a:prstGeom>
              <a:blipFill rotWithShape="1">
                <a:blip r:embed="rId12"/>
                <a:stretch>
                  <a:fillRect l="-29" t="-8" r="79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06"/>
          <p:cNvSpPr txBox="1"/>
          <p:nvPr/>
        </p:nvSpPr>
        <p:spPr>
          <a:xfrm>
            <a:off x="9380699" y="5565847"/>
            <a:ext cx="18239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/>
              <a:t>  BS side</a:t>
            </a:r>
            <a:endParaRPr 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48" y="685794"/>
            <a:ext cx="10972822" cy="54864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0" y="2614230"/>
            <a:ext cx="227372" cy="1324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454343" y="3271546"/>
            <a:ext cx="1590897" cy="2762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059" y="778042"/>
            <a:ext cx="1597383" cy="2191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479897" y="198820"/>
            <a:ext cx="240165" cy="13986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2088" y="5907727"/>
            <a:ext cx="886670" cy="1722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425" y="5903835"/>
            <a:ext cx="886670" cy="1722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800" y="2614230"/>
            <a:ext cx="227372" cy="13241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54343" y="3271546"/>
            <a:ext cx="1590897" cy="27626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59" y="778042"/>
            <a:ext cx="1597383" cy="2191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3479897" y="198820"/>
            <a:ext cx="240165" cy="139860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88" y="5907727"/>
            <a:ext cx="886670" cy="17223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425" y="5903835"/>
            <a:ext cx="886670" cy="1722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326" y="5718048"/>
            <a:ext cx="3954379" cy="37776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5389" y="5714951"/>
            <a:ext cx="3954379" cy="3777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0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1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2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3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4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5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6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7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8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19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0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1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2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3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4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5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26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3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4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5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6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7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8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ags/tag9.xml><?xml version="1.0" encoding="utf-8"?>
<p:tagLst xmlns:p="http://schemas.openxmlformats.org/presentationml/2006/main">
  <p:tag name="KSO_WM_DIAGRAM_VIRTUALLY_FRAME" val="{&quot;height&quot;:274.5131496062993,&quot;left&quot;:13.003700787401613,&quot;top&quot;:109.95826771653537,&quot;width&quot;:688.632204724409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演示</Application>
  <PresentationFormat>宽屏</PresentationFormat>
  <Paragraphs>342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Cambria Math</vt:lpstr>
      <vt:lpstr>Calibri</vt:lpstr>
      <vt:lpstr>Microsoft YaHei</vt:lpstr>
      <vt:lpstr>Arial Unicode MS</vt:lpstr>
      <vt:lpstr>Calibri Light</vt:lpstr>
      <vt:lpstr>DengXian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Yubo Zhang</dc:creator>
  <cp:lastModifiedBy>菠菠很闲</cp:lastModifiedBy>
  <cp:revision>10</cp:revision>
  <dcterms:created xsi:type="dcterms:W3CDTF">2025-02-18T22:01:00Z</dcterms:created>
  <dcterms:modified xsi:type="dcterms:W3CDTF">2025-05-22T23:20:39Z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0B942D31E7604ECDB8F59DCA4DACEE09_12</vt:lpwstr>
  </property>
  <property fmtid="{D5CDD505-2E9C-101B-9397-08002B2CF9AE}" pid="3" name="KSOProductBuildVer">
    <vt:lpwstr>2052-12.1.0.21171</vt:lpwstr>
  </property>
</Properties>
</file>