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3" r:id="rId6"/>
    <p:sldId id="262" r:id="rId7"/>
    <p:sldId id="267" r:id="rId8"/>
    <p:sldId id="285" r:id="rId9"/>
    <p:sldId id="266" r:id="rId10"/>
    <p:sldId id="268" r:id="rId11"/>
    <p:sldId id="269" r:id="rId12"/>
    <p:sldId id="270" r:id="rId13"/>
    <p:sldId id="271" r:id="rId14"/>
    <p:sldId id="276" r:id="rId15"/>
    <p:sldId id="280" r:id="rId16"/>
    <p:sldId id="281" r:id="rId17"/>
    <p:sldId id="278" r:id="rId18"/>
    <p:sldId id="279" r:id="rId19"/>
    <p:sldId id="277" r:id="rId20"/>
    <p:sldId id="284" r:id="rId21"/>
    <p:sldId id="272" r:id="rId22"/>
    <p:sldId id="273" r:id="rId23"/>
    <p:sldId id="274" r:id="rId24"/>
    <p:sldId id="283" r:id="rId25"/>
    <p:sldId id="286" r:id="rId26"/>
    <p:sldId id="275" r:id="rId27"/>
    <p:sldId id="282" r:id="rId28"/>
    <p:sldId id="265"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363924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EB4028-2460-4ECE-8CEE-9583C1AAB20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61498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50943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35077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367076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19557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89611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424771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36429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171234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B4028-2460-4ECE-8CEE-9583C1AAB20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45345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EB4028-2460-4ECE-8CEE-9583C1AAB20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272470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EB4028-2460-4ECE-8CEE-9583C1AAB20E}"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371852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EB4028-2460-4ECE-8CEE-9583C1AAB20E}"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71897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B4028-2460-4ECE-8CEE-9583C1AAB20E}"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86475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EB4028-2460-4ECE-8CEE-9583C1AAB20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416578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EB4028-2460-4ECE-8CEE-9583C1AAB20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47CC43-76DA-40D7-B89A-704BFEBA2FC4}" type="slidenum">
              <a:rPr lang="en-US" smtClean="0"/>
              <a:t>‹#›</a:t>
            </a:fld>
            <a:endParaRPr lang="en-US"/>
          </a:p>
        </p:txBody>
      </p:sp>
    </p:spTree>
    <p:extLst>
      <p:ext uri="{BB962C8B-B14F-4D97-AF65-F5344CB8AC3E}">
        <p14:creationId xmlns:p14="http://schemas.microsoft.com/office/powerpoint/2010/main" val="332765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EB4028-2460-4ECE-8CEE-9583C1AAB20E}" type="datetimeFigureOut">
              <a:rPr lang="en-US" smtClean="0"/>
              <a:t>3/3/2023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47CC43-76DA-40D7-B89A-704BFEBA2FC4}" type="slidenum">
              <a:rPr lang="en-US" smtClean="0"/>
              <a:t>‹#›</a:t>
            </a:fld>
            <a:endParaRPr lang="en-US"/>
          </a:p>
        </p:txBody>
      </p:sp>
    </p:spTree>
    <p:extLst>
      <p:ext uri="{BB962C8B-B14F-4D97-AF65-F5344CB8AC3E}">
        <p14:creationId xmlns:p14="http://schemas.microsoft.com/office/powerpoint/2010/main" val="18084358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wsapi.ai/documentation/sandbox?tab=searchArtic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629" y="319314"/>
            <a:ext cx="11205027" cy="3831772"/>
          </a:xfrm>
        </p:spPr>
        <p:txBody>
          <a:bodyPr>
            <a:normAutofit/>
          </a:bodyPr>
          <a:lstStyle/>
          <a:p>
            <a:r>
              <a:rPr lang="en-US"/>
              <a:t>Comparative Analysis</a:t>
            </a:r>
            <a:br>
              <a:rPr lang="en-US"/>
            </a:br>
            <a:r>
              <a:rPr lang="en-US"/>
              <a:t>of Neural Networks and General NLP Methods </a:t>
            </a:r>
            <a:r>
              <a:rPr lang="en-US" smtClean="0"/>
              <a:t>on </a:t>
            </a:r>
            <a:r>
              <a:rPr lang="en-US"/>
              <a:t>An Academic Journal Article Database</a:t>
            </a:r>
          </a:p>
        </p:txBody>
      </p:sp>
      <p:sp>
        <p:nvSpPr>
          <p:cNvPr id="3" name="Subtitle 2"/>
          <p:cNvSpPr>
            <a:spLocks noGrp="1"/>
          </p:cNvSpPr>
          <p:nvPr>
            <p:ph type="subTitle" idx="1"/>
          </p:nvPr>
        </p:nvSpPr>
        <p:spPr>
          <a:xfrm>
            <a:off x="3650342" y="4557485"/>
            <a:ext cx="7861707" cy="1001485"/>
          </a:xfrm>
        </p:spPr>
        <p:txBody>
          <a:bodyPr/>
          <a:lstStyle/>
          <a:p>
            <a:r>
              <a:rPr lang="en-US" smtClean="0"/>
              <a:t>Self-collected database; NLP methods used; FNN tuned; DNN constructed and compared, thourough analysis </a:t>
            </a:r>
            <a:endParaRPr lang="en-US"/>
          </a:p>
        </p:txBody>
      </p:sp>
      <p:sp>
        <p:nvSpPr>
          <p:cNvPr id="4" name="Subtitle 2"/>
          <p:cNvSpPr txBox="1">
            <a:spLocks/>
          </p:cNvSpPr>
          <p:nvPr/>
        </p:nvSpPr>
        <p:spPr>
          <a:xfrm>
            <a:off x="3650342" y="5427271"/>
            <a:ext cx="7861707" cy="107619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mtClean="0"/>
              <a:t>(Freda) Xiaoyun Yu</a:t>
            </a:r>
          </a:p>
          <a:p>
            <a:r>
              <a:rPr lang="en-US" smtClean="0"/>
              <a:t>Feb 2023</a:t>
            </a:r>
            <a:endParaRPr lang="en-US"/>
          </a:p>
        </p:txBody>
      </p:sp>
    </p:spTree>
    <p:extLst>
      <p:ext uri="{BB962C8B-B14F-4D97-AF65-F5344CB8AC3E}">
        <p14:creationId xmlns:p14="http://schemas.microsoft.com/office/powerpoint/2010/main" val="200897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9658"/>
            <a:ext cx="10018713"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907369" y="636528"/>
            <a:ext cx="3827918" cy="740229"/>
          </a:xfrm>
        </p:spPr>
        <p:txBody>
          <a:bodyPr/>
          <a:lstStyle/>
          <a:p>
            <a:r>
              <a:rPr lang="en-US" smtClean="0"/>
              <a:t>Control randomness</a:t>
            </a:r>
            <a:endParaRPr lang="en-US"/>
          </a:p>
        </p:txBody>
      </p:sp>
      <p:pic>
        <p:nvPicPr>
          <p:cNvPr id="4" name="Picture 3"/>
          <p:cNvPicPr>
            <a:picLocks noChangeAspect="1"/>
          </p:cNvPicPr>
          <p:nvPr/>
        </p:nvPicPr>
        <p:blipFill>
          <a:blip r:embed="rId2"/>
          <a:stretch>
            <a:fillRect/>
          </a:stretch>
        </p:blipFill>
        <p:spPr>
          <a:xfrm>
            <a:off x="101600" y="1214999"/>
            <a:ext cx="3334433" cy="1536454"/>
          </a:xfrm>
          <a:prstGeom prst="rect">
            <a:avLst/>
          </a:prstGeom>
        </p:spPr>
      </p:pic>
      <p:sp>
        <p:nvSpPr>
          <p:cNvPr id="5" name="Content Placeholder 2"/>
          <p:cNvSpPr txBox="1">
            <a:spLocks/>
          </p:cNvSpPr>
          <p:nvPr/>
        </p:nvSpPr>
        <p:spPr>
          <a:xfrm>
            <a:off x="6111190" y="680071"/>
            <a:ext cx="5968776" cy="94440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mtClean="0"/>
              <a:t>Transform and feed data to Keras</a:t>
            </a:r>
          </a:p>
          <a:p>
            <a:r>
              <a:rPr lang="en-US" smtClean="0"/>
              <a:t>Text data </a:t>
            </a:r>
            <a:r>
              <a:rPr lang="en-US" smtClean="0">
                <a:ea typeface="Cambria Math" panose="02040503050406030204" pitchFamily="18" charset="0"/>
              </a:rPr>
              <a:t>→ numerical data</a:t>
            </a:r>
            <a:endParaRPr lang="en-US"/>
          </a:p>
        </p:txBody>
      </p:sp>
      <p:pic>
        <p:nvPicPr>
          <p:cNvPr id="6" name="Picture 5"/>
          <p:cNvPicPr>
            <a:picLocks noChangeAspect="1"/>
          </p:cNvPicPr>
          <p:nvPr/>
        </p:nvPicPr>
        <p:blipFill>
          <a:blip r:embed="rId3"/>
          <a:stretch>
            <a:fillRect/>
          </a:stretch>
        </p:blipFill>
        <p:spPr>
          <a:xfrm>
            <a:off x="3342281" y="1558609"/>
            <a:ext cx="8849719" cy="2296389"/>
          </a:xfrm>
          <a:prstGeom prst="rect">
            <a:avLst/>
          </a:prstGeom>
        </p:spPr>
      </p:pic>
      <p:pic>
        <p:nvPicPr>
          <p:cNvPr id="7" name="Picture 6"/>
          <p:cNvPicPr>
            <a:picLocks noChangeAspect="1"/>
          </p:cNvPicPr>
          <p:nvPr/>
        </p:nvPicPr>
        <p:blipFill>
          <a:blip r:embed="rId4"/>
          <a:stretch>
            <a:fillRect/>
          </a:stretch>
        </p:blipFill>
        <p:spPr>
          <a:xfrm>
            <a:off x="3342281" y="3931532"/>
            <a:ext cx="5874261" cy="2862495"/>
          </a:xfrm>
          <a:prstGeom prst="rect">
            <a:avLst/>
          </a:prstGeom>
        </p:spPr>
      </p:pic>
    </p:spTree>
    <p:extLst>
      <p:ext uri="{BB962C8B-B14F-4D97-AF65-F5344CB8AC3E}">
        <p14:creationId xmlns:p14="http://schemas.microsoft.com/office/powerpoint/2010/main" val="932823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9658"/>
            <a:ext cx="10018713"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1473907" y="609600"/>
            <a:ext cx="5250319" cy="986973"/>
          </a:xfrm>
        </p:spPr>
        <p:txBody>
          <a:bodyPr>
            <a:normAutofit/>
          </a:bodyPr>
          <a:lstStyle/>
          <a:p>
            <a:r>
              <a:rPr lang="en-US" smtClean="0"/>
              <a:t>A small underfitting ML model (Chollet Step 5)</a:t>
            </a:r>
            <a:endParaRPr lang="en-US"/>
          </a:p>
        </p:txBody>
      </p:sp>
      <p:pic>
        <p:nvPicPr>
          <p:cNvPr id="4" name="Picture 3"/>
          <p:cNvPicPr>
            <a:picLocks noChangeAspect="1"/>
          </p:cNvPicPr>
          <p:nvPr/>
        </p:nvPicPr>
        <p:blipFill>
          <a:blip r:embed="rId2"/>
          <a:stretch>
            <a:fillRect/>
          </a:stretch>
        </p:blipFill>
        <p:spPr>
          <a:xfrm>
            <a:off x="111734" y="1596573"/>
            <a:ext cx="6398006" cy="2278742"/>
          </a:xfrm>
          <a:prstGeom prst="rect">
            <a:avLst/>
          </a:prstGeom>
        </p:spPr>
      </p:pic>
      <p:pic>
        <p:nvPicPr>
          <p:cNvPr id="5" name="Picture 4"/>
          <p:cNvPicPr>
            <a:picLocks noChangeAspect="1"/>
          </p:cNvPicPr>
          <p:nvPr/>
        </p:nvPicPr>
        <p:blipFill>
          <a:blip r:embed="rId3"/>
          <a:stretch>
            <a:fillRect/>
          </a:stretch>
        </p:blipFill>
        <p:spPr>
          <a:xfrm>
            <a:off x="110228" y="3875315"/>
            <a:ext cx="6383439" cy="2706429"/>
          </a:xfrm>
          <a:prstGeom prst="rect">
            <a:avLst/>
          </a:prstGeom>
        </p:spPr>
      </p:pic>
      <p:pic>
        <p:nvPicPr>
          <p:cNvPr id="6" name="Picture 5"/>
          <p:cNvPicPr>
            <a:picLocks noChangeAspect="1"/>
          </p:cNvPicPr>
          <p:nvPr/>
        </p:nvPicPr>
        <p:blipFill>
          <a:blip r:embed="rId4"/>
          <a:stretch>
            <a:fillRect/>
          </a:stretch>
        </p:blipFill>
        <p:spPr>
          <a:xfrm>
            <a:off x="6493667" y="849086"/>
            <a:ext cx="3259542" cy="2285913"/>
          </a:xfrm>
          <a:prstGeom prst="rect">
            <a:avLst/>
          </a:prstGeom>
        </p:spPr>
      </p:pic>
      <p:pic>
        <p:nvPicPr>
          <p:cNvPr id="7" name="Picture 6"/>
          <p:cNvPicPr>
            <a:picLocks noChangeAspect="1"/>
          </p:cNvPicPr>
          <p:nvPr/>
        </p:nvPicPr>
        <p:blipFill>
          <a:blip r:embed="rId5"/>
          <a:stretch>
            <a:fillRect/>
          </a:stretch>
        </p:blipFill>
        <p:spPr>
          <a:xfrm>
            <a:off x="6509740" y="3272885"/>
            <a:ext cx="3243469" cy="2331905"/>
          </a:xfrm>
          <a:prstGeom prst="rect">
            <a:avLst/>
          </a:prstGeom>
        </p:spPr>
      </p:pic>
      <p:pic>
        <p:nvPicPr>
          <p:cNvPr id="8" name="Picture 7"/>
          <p:cNvPicPr>
            <a:picLocks noChangeAspect="1"/>
          </p:cNvPicPr>
          <p:nvPr/>
        </p:nvPicPr>
        <p:blipFill>
          <a:blip r:embed="rId6"/>
          <a:stretch>
            <a:fillRect/>
          </a:stretch>
        </p:blipFill>
        <p:spPr>
          <a:xfrm>
            <a:off x="9753209" y="810171"/>
            <a:ext cx="2394600" cy="2363742"/>
          </a:xfrm>
          <a:prstGeom prst="rect">
            <a:avLst/>
          </a:prstGeom>
        </p:spPr>
      </p:pic>
      <p:pic>
        <p:nvPicPr>
          <p:cNvPr id="9" name="Picture 8"/>
          <p:cNvPicPr>
            <a:picLocks noChangeAspect="1"/>
          </p:cNvPicPr>
          <p:nvPr/>
        </p:nvPicPr>
        <p:blipFill>
          <a:blip r:embed="rId7"/>
          <a:stretch>
            <a:fillRect/>
          </a:stretch>
        </p:blipFill>
        <p:spPr>
          <a:xfrm>
            <a:off x="8098433" y="4859206"/>
            <a:ext cx="4049376" cy="1947996"/>
          </a:xfrm>
          <a:prstGeom prst="rect">
            <a:avLst/>
          </a:prstGeom>
        </p:spPr>
      </p:pic>
    </p:spTree>
    <p:extLst>
      <p:ext uri="{BB962C8B-B14F-4D97-AF65-F5344CB8AC3E}">
        <p14:creationId xmlns:p14="http://schemas.microsoft.com/office/powerpoint/2010/main" val="1469194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9658"/>
            <a:ext cx="10018713"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1484311" y="723909"/>
            <a:ext cx="5755862" cy="638629"/>
          </a:xfrm>
        </p:spPr>
        <p:txBody>
          <a:bodyPr/>
          <a:lstStyle/>
          <a:p>
            <a:r>
              <a:rPr lang="en-US" smtClean="0"/>
              <a:t>An overfitting ML model (Chollet Step 6)</a:t>
            </a:r>
            <a:endParaRPr lang="en-US"/>
          </a:p>
        </p:txBody>
      </p:sp>
      <p:pic>
        <p:nvPicPr>
          <p:cNvPr id="4" name="Picture 3"/>
          <p:cNvPicPr>
            <a:picLocks noChangeAspect="1"/>
          </p:cNvPicPr>
          <p:nvPr/>
        </p:nvPicPr>
        <p:blipFill>
          <a:blip r:embed="rId2"/>
          <a:stretch>
            <a:fillRect/>
          </a:stretch>
        </p:blipFill>
        <p:spPr>
          <a:xfrm>
            <a:off x="349868" y="1375247"/>
            <a:ext cx="6890304" cy="2746810"/>
          </a:xfrm>
          <a:prstGeom prst="rect">
            <a:avLst/>
          </a:prstGeom>
        </p:spPr>
      </p:pic>
      <p:pic>
        <p:nvPicPr>
          <p:cNvPr id="5" name="Picture 4"/>
          <p:cNvPicPr>
            <a:picLocks noChangeAspect="1"/>
          </p:cNvPicPr>
          <p:nvPr/>
        </p:nvPicPr>
        <p:blipFill>
          <a:blip r:embed="rId3"/>
          <a:stretch>
            <a:fillRect/>
          </a:stretch>
        </p:blipFill>
        <p:spPr>
          <a:xfrm>
            <a:off x="281472" y="4380105"/>
            <a:ext cx="3513548" cy="2477895"/>
          </a:xfrm>
          <a:prstGeom prst="rect">
            <a:avLst/>
          </a:prstGeom>
        </p:spPr>
      </p:pic>
      <p:pic>
        <p:nvPicPr>
          <p:cNvPr id="6" name="Picture 5"/>
          <p:cNvPicPr>
            <a:picLocks noChangeAspect="1"/>
          </p:cNvPicPr>
          <p:nvPr/>
        </p:nvPicPr>
        <p:blipFill>
          <a:blip r:embed="rId4"/>
          <a:stretch>
            <a:fillRect/>
          </a:stretch>
        </p:blipFill>
        <p:spPr>
          <a:xfrm>
            <a:off x="3933371" y="4380105"/>
            <a:ext cx="3637761" cy="2477895"/>
          </a:xfrm>
          <a:prstGeom prst="rect">
            <a:avLst/>
          </a:prstGeom>
        </p:spPr>
      </p:pic>
      <p:pic>
        <p:nvPicPr>
          <p:cNvPr id="7" name="Picture 6"/>
          <p:cNvPicPr>
            <a:picLocks noChangeAspect="1"/>
          </p:cNvPicPr>
          <p:nvPr/>
        </p:nvPicPr>
        <p:blipFill>
          <a:blip r:embed="rId5"/>
          <a:stretch>
            <a:fillRect/>
          </a:stretch>
        </p:blipFill>
        <p:spPr>
          <a:xfrm>
            <a:off x="7571132" y="3859362"/>
            <a:ext cx="4564738" cy="2207609"/>
          </a:xfrm>
          <a:prstGeom prst="rect">
            <a:avLst/>
          </a:prstGeom>
        </p:spPr>
      </p:pic>
      <p:pic>
        <p:nvPicPr>
          <p:cNvPr id="8" name="Picture 7"/>
          <p:cNvPicPr>
            <a:picLocks noChangeAspect="1"/>
          </p:cNvPicPr>
          <p:nvPr/>
        </p:nvPicPr>
        <p:blipFill>
          <a:blip r:embed="rId6"/>
          <a:stretch>
            <a:fillRect/>
          </a:stretch>
        </p:blipFill>
        <p:spPr>
          <a:xfrm>
            <a:off x="8762095" y="435429"/>
            <a:ext cx="3204686" cy="3171390"/>
          </a:xfrm>
          <a:prstGeom prst="rect">
            <a:avLst/>
          </a:prstGeom>
        </p:spPr>
      </p:pic>
    </p:spTree>
    <p:extLst>
      <p:ext uri="{BB962C8B-B14F-4D97-AF65-F5344CB8AC3E}">
        <p14:creationId xmlns:p14="http://schemas.microsoft.com/office/powerpoint/2010/main" val="53898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5371" y="-57662"/>
            <a:ext cx="6290629" cy="478971"/>
          </a:xfrm>
        </p:spPr>
        <p:txBody>
          <a:bodyPr/>
          <a:lstStyle/>
          <a:p>
            <a:r>
              <a:rPr lang="en-US" smtClean="0"/>
              <a:t>Controlled experiments results – batch size</a:t>
            </a:r>
            <a:endParaRPr lang="en-US"/>
          </a:p>
        </p:txBody>
      </p:sp>
      <p:pic>
        <p:nvPicPr>
          <p:cNvPr id="9" name="Picture 8"/>
          <p:cNvPicPr>
            <a:picLocks noChangeAspect="1"/>
          </p:cNvPicPr>
          <p:nvPr/>
        </p:nvPicPr>
        <p:blipFill>
          <a:blip r:embed="rId2"/>
          <a:stretch>
            <a:fillRect/>
          </a:stretch>
        </p:blipFill>
        <p:spPr>
          <a:xfrm>
            <a:off x="162172" y="421308"/>
            <a:ext cx="9852685" cy="5202821"/>
          </a:xfrm>
          <a:prstGeom prst="rect">
            <a:avLst/>
          </a:prstGeom>
        </p:spPr>
      </p:pic>
      <p:sp>
        <p:nvSpPr>
          <p:cNvPr id="7" name="Rectangle 1"/>
          <p:cNvSpPr>
            <a:spLocks noChangeArrowheads="1"/>
          </p:cNvSpPr>
          <p:nvPr/>
        </p:nvSpPr>
        <p:spPr bwMode="auto">
          <a:xfrm>
            <a:off x="1980587" y="5624129"/>
            <a:ext cx="10211413" cy="1243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a:solidFill>
                  <a:srgbClr val="000000"/>
                </a:solidFill>
                <a:cs typeface="Arial" panose="020B0604020202020204" pitchFamily="34" charset="0"/>
              </a:rPr>
              <a:t>Based on my controlled settings, the best performing </a:t>
            </a:r>
            <a:r>
              <a:rPr lang="en-US" sz="2000" b="1">
                <a:solidFill>
                  <a:srgbClr val="000000"/>
                </a:solidFill>
                <a:cs typeface="Arial" panose="020B0604020202020204" pitchFamily="34" charset="0"/>
              </a:rPr>
              <a:t>batch size is 64 </a:t>
            </a:r>
            <a:r>
              <a:rPr lang="en-US" sz="2000">
                <a:solidFill>
                  <a:srgbClr val="000000"/>
                </a:solidFill>
                <a:cs typeface="Arial" panose="020B0604020202020204" pitchFamily="34" charset="0"/>
              </a:rPr>
              <a:t>when operated on Feb 09, with accuracy=0.675. I have found an increasing-then-decreasing pattern of the accuracies when the batch size goes down.</a:t>
            </a:r>
            <a:endParaRPr lang="en-US" sz="2000">
              <a:cs typeface="Arial" panose="020B0604020202020204" pitchFamily="34" charset="0"/>
            </a:endParaRPr>
          </a:p>
        </p:txBody>
      </p:sp>
    </p:spTree>
    <p:extLst>
      <p:ext uri="{BB962C8B-B14F-4D97-AF65-F5344CB8AC3E}">
        <p14:creationId xmlns:p14="http://schemas.microsoft.com/office/powerpoint/2010/main" val="378460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9453" y="0"/>
            <a:ext cx="8835346" cy="638629"/>
          </a:xfrm>
        </p:spPr>
        <p:txBody>
          <a:bodyPr/>
          <a:lstStyle/>
          <a:p>
            <a:r>
              <a:rPr lang="en-US" smtClean="0"/>
              <a:t>Controlled experiments results – number of layers</a:t>
            </a:r>
            <a:endParaRPr lang="en-US"/>
          </a:p>
        </p:txBody>
      </p:sp>
      <p:sp>
        <p:nvSpPr>
          <p:cNvPr id="6" name="Rectangle 1"/>
          <p:cNvSpPr>
            <a:spLocks noChangeArrowheads="1"/>
          </p:cNvSpPr>
          <p:nvPr/>
        </p:nvSpPr>
        <p:spPr bwMode="auto">
          <a:xfrm>
            <a:off x="1484311" y="5460283"/>
            <a:ext cx="10211413" cy="1243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smtClean="0"/>
              <a:t>I have run 7 records * (3 settings * 2 repetitions) = 42 experiments, using different settings. The </a:t>
            </a:r>
            <a:r>
              <a:rPr lang="en-US" sz="2000"/>
              <a:t>best </a:t>
            </a:r>
            <a:r>
              <a:rPr lang="en-US" sz="2000" smtClean="0"/>
              <a:t>numbers </a:t>
            </a:r>
            <a:r>
              <a:rPr lang="en-US" sz="2000"/>
              <a:t>of layers </a:t>
            </a:r>
            <a:r>
              <a:rPr lang="en-US" sz="2000" smtClean="0"/>
              <a:t>are quite unpredictable. </a:t>
            </a:r>
          </a:p>
          <a:p>
            <a:r>
              <a:rPr lang="en-US" sz="2000" smtClean="0"/>
              <a:t>The </a:t>
            </a:r>
            <a:r>
              <a:rPr lang="en-US" sz="2000"/>
              <a:t>best layer number covers all from 0 to </a:t>
            </a:r>
            <a:r>
              <a:rPr lang="en-US" sz="2000" smtClean="0"/>
              <a:t>4 in my 6 groups of experiments. </a:t>
            </a:r>
            <a:endParaRPr lang="en-US" sz="2400"/>
          </a:p>
        </p:txBody>
      </p:sp>
      <p:pic>
        <p:nvPicPr>
          <p:cNvPr id="7" name="Picture 6"/>
          <p:cNvPicPr>
            <a:picLocks noChangeAspect="1"/>
          </p:cNvPicPr>
          <p:nvPr/>
        </p:nvPicPr>
        <p:blipFill rotWithShape="1">
          <a:blip r:embed="rId2"/>
          <a:srcRect b="24212"/>
          <a:stretch/>
        </p:blipFill>
        <p:spPr>
          <a:xfrm>
            <a:off x="209559" y="524238"/>
            <a:ext cx="10342857" cy="1652905"/>
          </a:xfrm>
          <a:prstGeom prst="rect">
            <a:avLst/>
          </a:prstGeom>
        </p:spPr>
      </p:pic>
      <p:pic>
        <p:nvPicPr>
          <p:cNvPr id="8" name="Picture 7"/>
          <p:cNvPicPr>
            <a:picLocks noChangeAspect="1"/>
          </p:cNvPicPr>
          <p:nvPr/>
        </p:nvPicPr>
        <p:blipFill>
          <a:blip r:embed="rId3"/>
          <a:stretch>
            <a:fillRect/>
          </a:stretch>
        </p:blipFill>
        <p:spPr>
          <a:xfrm>
            <a:off x="209559" y="2222757"/>
            <a:ext cx="10352381" cy="638095"/>
          </a:xfrm>
          <a:prstGeom prst="rect">
            <a:avLst/>
          </a:prstGeom>
        </p:spPr>
      </p:pic>
      <p:pic>
        <p:nvPicPr>
          <p:cNvPr id="10" name="Picture 9"/>
          <p:cNvPicPr>
            <a:picLocks noChangeAspect="1"/>
          </p:cNvPicPr>
          <p:nvPr/>
        </p:nvPicPr>
        <p:blipFill>
          <a:blip r:embed="rId4"/>
          <a:stretch>
            <a:fillRect/>
          </a:stretch>
        </p:blipFill>
        <p:spPr>
          <a:xfrm>
            <a:off x="209558" y="2906466"/>
            <a:ext cx="10342857" cy="628571"/>
          </a:xfrm>
          <a:prstGeom prst="rect">
            <a:avLst/>
          </a:prstGeom>
        </p:spPr>
      </p:pic>
      <p:pic>
        <p:nvPicPr>
          <p:cNvPr id="11" name="Picture 10"/>
          <p:cNvPicPr>
            <a:picLocks noChangeAspect="1"/>
          </p:cNvPicPr>
          <p:nvPr/>
        </p:nvPicPr>
        <p:blipFill>
          <a:blip r:embed="rId5"/>
          <a:stretch>
            <a:fillRect/>
          </a:stretch>
        </p:blipFill>
        <p:spPr>
          <a:xfrm>
            <a:off x="209559" y="3494182"/>
            <a:ext cx="10352381" cy="1704762"/>
          </a:xfrm>
          <a:prstGeom prst="rect">
            <a:avLst/>
          </a:prstGeom>
        </p:spPr>
      </p:pic>
    </p:spTree>
    <p:extLst>
      <p:ext uri="{BB962C8B-B14F-4D97-AF65-F5344CB8AC3E}">
        <p14:creationId xmlns:p14="http://schemas.microsoft.com/office/powerpoint/2010/main" val="752615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8483" y="34474"/>
            <a:ext cx="8835346" cy="429984"/>
          </a:xfrm>
        </p:spPr>
        <p:txBody>
          <a:bodyPr>
            <a:normAutofit lnSpcReduction="10000"/>
          </a:bodyPr>
          <a:lstStyle/>
          <a:p>
            <a:r>
              <a:rPr lang="en-US" smtClean="0"/>
              <a:t>Controlled experiments results – activation functions</a:t>
            </a:r>
            <a:endParaRPr lang="en-US"/>
          </a:p>
        </p:txBody>
      </p:sp>
      <p:sp>
        <p:nvSpPr>
          <p:cNvPr id="6" name="Rectangle 1"/>
          <p:cNvSpPr>
            <a:spLocks noChangeArrowheads="1"/>
          </p:cNvSpPr>
          <p:nvPr/>
        </p:nvSpPr>
        <p:spPr bwMode="auto">
          <a:xfrm>
            <a:off x="596009" y="4797470"/>
            <a:ext cx="10960293" cy="1859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a:t>F</a:t>
            </a:r>
            <a:r>
              <a:rPr lang="en-US" sz="2000" smtClean="0"/>
              <a:t>rom </a:t>
            </a:r>
            <a:r>
              <a:rPr lang="en-US" sz="2000"/>
              <a:t>the two groups of experiment, I find that putting </a:t>
            </a:r>
            <a:r>
              <a:rPr lang="en-US" sz="2000" b="1" smtClean="0"/>
              <a:t>hard_sigmoid</a:t>
            </a:r>
            <a:r>
              <a:rPr lang="en-US" sz="2000" smtClean="0"/>
              <a:t> </a:t>
            </a:r>
            <a:r>
              <a:rPr lang="en-US" sz="2000"/>
              <a:t>inside the inner layer achieves the best accuracy, and softsign and sigmoid perform the second and third best; </a:t>
            </a:r>
            <a:endParaRPr lang="en-US" sz="2000" smtClean="0"/>
          </a:p>
          <a:p>
            <a:r>
              <a:rPr lang="en-US" sz="2000"/>
              <a:t>I</a:t>
            </a:r>
            <a:r>
              <a:rPr lang="en-US" sz="2000" smtClean="0"/>
              <a:t>f </a:t>
            </a:r>
            <a:r>
              <a:rPr lang="en-US" sz="2000"/>
              <a:t>using two same activation functions inside the inner layers, then use </a:t>
            </a:r>
            <a:r>
              <a:rPr lang="en-US" sz="2000" b="1"/>
              <a:t>tanh</a:t>
            </a:r>
            <a:r>
              <a:rPr lang="en-US" sz="2000"/>
              <a:t>. </a:t>
            </a:r>
            <a:endParaRPr lang="en-US" sz="2000" smtClean="0"/>
          </a:p>
          <a:p>
            <a:r>
              <a:rPr lang="en-US" sz="2000" smtClean="0"/>
              <a:t>Never </a:t>
            </a:r>
            <a:r>
              <a:rPr lang="en-US" sz="2000"/>
              <a:t>try to put softmax inside inner layers, since it has got 0.49 and 0.29 when using once and twice. Others are just viable as well.</a:t>
            </a:r>
          </a:p>
        </p:txBody>
      </p:sp>
      <p:pic>
        <p:nvPicPr>
          <p:cNvPr id="4" name="Picture 3"/>
          <p:cNvPicPr>
            <a:picLocks noChangeAspect="1"/>
          </p:cNvPicPr>
          <p:nvPr/>
        </p:nvPicPr>
        <p:blipFill>
          <a:blip r:embed="rId2"/>
          <a:stretch>
            <a:fillRect/>
          </a:stretch>
        </p:blipFill>
        <p:spPr>
          <a:xfrm>
            <a:off x="0" y="652420"/>
            <a:ext cx="5965371" cy="3936539"/>
          </a:xfrm>
          <a:prstGeom prst="rect">
            <a:avLst/>
          </a:prstGeom>
        </p:spPr>
      </p:pic>
      <p:pic>
        <p:nvPicPr>
          <p:cNvPr id="7" name="Picture 6"/>
          <p:cNvPicPr>
            <a:picLocks noChangeAspect="1"/>
          </p:cNvPicPr>
          <p:nvPr/>
        </p:nvPicPr>
        <p:blipFill>
          <a:blip r:embed="rId3"/>
          <a:stretch>
            <a:fillRect/>
          </a:stretch>
        </p:blipFill>
        <p:spPr>
          <a:xfrm>
            <a:off x="5965371" y="631870"/>
            <a:ext cx="6237947" cy="3977638"/>
          </a:xfrm>
          <a:prstGeom prst="rect">
            <a:avLst/>
          </a:prstGeom>
        </p:spPr>
      </p:pic>
    </p:spTree>
    <p:extLst>
      <p:ext uri="{BB962C8B-B14F-4D97-AF65-F5344CB8AC3E}">
        <p14:creationId xmlns:p14="http://schemas.microsoft.com/office/powerpoint/2010/main" val="51340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5291" y="0"/>
            <a:ext cx="4862285" cy="1294191"/>
          </a:xfrm>
        </p:spPr>
        <p:txBody>
          <a:bodyPr>
            <a:normAutofit/>
          </a:bodyPr>
          <a:lstStyle/>
          <a:p>
            <a:r>
              <a:rPr lang="en-US" smtClean="0"/>
              <a:t>Controlled experiments results – neuron numbers</a:t>
            </a:r>
            <a:endParaRPr lang="en-US"/>
          </a:p>
        </p:txBody>
      </p:sp>
      <p:sp>
        <p:nvSpPr>
          <p:cNvPr id="6" name="Rectangle 1"/>
          <p:cNvSpPr>
            <a:spLocks noChangeArrowheads="1"/>
          </p:cNvSpPr>
          <p:nvPr/>
        </p:nvSpPr>
        <p:spPr bwMode="auto">
          <a:xfrm>
            <a:off x="7329714" y="1355290"/>
            <a:ext cx="4293438" cy="43215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a:t>It seems that, with the same settings, </a:t>
            </a:r>
            <a:endParaRPr lang="en-US" sz="2000" smtClean="0"/>
          </a:p>
          <a:p>
            <a:r>
              <a:rPr lang="en-US" sz="2000" b="1" smtClean="0"/>
              <a:t>128-128-256-6 </a:t>
            </a:r>
            <a:r>
              <a:rPr lang="en-US" sz="2000" b="1"/>
              <a:t>neurons</a:t>
            </a:r>
            <a:r>
              <a:rPr lang="en-US" sz="2000"/>
              <a:t>, and </a:t>
            </a:r>
            <a:r>
              <a:rPr lang="en-US" sz="2000" b="1"/>
              <a:t>512-256-128-6 neurons </a:t>
            </a:r>
            <a:endParaRPr lang="en-US" sz="2000" b="1" smtClean="0"/>
          </a:p>
          <a:p>
            <a:r>
              <a:rPr lang="en-US" sz="2000" smtClean="0"/>
              <a:t>perfoms </a:t>
            </a:r>
            <a:r>
              <a:rPr lang="en-US" sz="2000"/>
              <a:t>the best, with accuracy=0.68333334. </a:t>
            </a:r>
            <a:endParaRPr lang="en-US" sz="2000" smtClean="0"/>
          </a:p>
          <a:p>
            <a:r>
              <a:rPr lang="en-US" sz="2000" smtClean="0"/>
              <a:t>The </a:t>
            </a:r>
            <a:r>
              <a:rPr lang="en-US" sz="2000"/>
              <a:t>second best are </a:t>
            </a:r>
            <a:endParaRPr lang="en-US" sz="2000" smtClean="0"/>
          </a:p>
          <a:p>
            <a:r>
              <a:rPr lang="en-US" sz="2000" smtClean="0"/>
              <a:t>512-512-256-6 </a:t>
            </a:r>
            <a:r>
              <a:rPr lang="en-US" sz="2000"/>
              <a:t>and </a:t>
            </a:r>
            <a:endParaRPr lang="en-US" sz="2000" smtClean="0"/>
          </a:p>
          <a:p>
            <a:r>
              <a:rPr lang="en-US" sz="2000" smtClean="0"/>
              <a:t>1024-1024-512-6.</a:t>
            </a:r>
          </a:p>
          <a:p>
            <a:endParaRPr lang="en-US" sz="2000"/>
          </a:p>
          <a:p>
            <a:r>
              <a:rPr lang="en-US" sz="2000"/>
              <a:t>Less neurons or bottleneck </a:t>
            </a:r>
            <a:r>
              <a:rPr lang="en-US" sz="2000" smtClean="0"/>
              <a:t>effects (</a:t>
            </a:r>
            <a:r>
              <a:rPr lang="en-US" sz="2000"/>
              <a:t>128-128-128-6) indeed cannot get a high score.</a:t>
            </a:r>
          </a:p>
        </p:txBody>
      </p:sp>
      <p:pic>
        <p:nvPicPr>
          <p:cNvPr id="4" name="Picture 3"/>
          <p:cNvPicPr>
            <a:picLocks noChangeAspect="1"/>
          </p:cNvPicPr>
          <p:nvPr/>
        </p:nvPicPr>
        <p:blipFill>
          <a:blip r:embed="rId2"/>
          <a:stretch>
            <a:fillRect/>
          </a:stretch>
        </p:blipFill>
        <p:spPr>
          <a:xfrm>
            <a:off x="0" y="-183428"/>
            <a:ext cx="6377686" cy="4581257"/>
          </a:xfrm>
          <a:prstGeom prst="rect">
            <a:avLst/>
          </a:prstGeom>
        </p:spPr>
      </p:pic>
      <p:pic>
        <p:nvPicPr>
          <p:cNvPr id="7" name="Picture 6"/>
          <p:cNvPicPr>
            <a:picLocks noChangeAspect="1"/>
          </p:cNvPicPr>
          <p:nvPr/>
        </p:nvPicPr>
        <p:blipFill>
          <a:blip r:embed="rId3"/>
          <a:stretch>
            <a:fillRect/>
          </a:stretch>
        </p:blipFill>
        <p:spPr>
          <a:xfrm>
            <a:off x="-1" y="4397829"/>
            <a:ext cx="6377687" cy="2460171"/>
          </a:xfrm>
          <a:prstGeom prst="rect">
            <a:avLst/>
          </a:prstGeom>
        </p:spPr>
      </p:pic>
    </p:spTree>
    <p:extLst>
      <p:ext uri="{BB962C8B-B14F-4D97-AF65-F5344CB8AC3E}">
        <p14:creationId xmlns:p14="http://schemas.microsoft.com/office/powerpoint/2010/main" val="2940431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0378" y="0"/>
            <a:ext cx="8835346" cy="638629"/>
          </a:xfrm>
        </p:spPr>
        <p:txBody>
          <a:bodyPr/>
          <a:lstStyle/>
          <a:p>
            <a:r>
              <a:rPr lang="en-US" smtClean="0"/>
              <a:t>Controlled experiments results – optimizer</a:t>
            </a:r>
            <a:endParaRPr lang="en-US"/>
          </a:p>
        </p:txBody>
      </p:sp>
      <p:sp>
        <p:nvSpPr>
          <p:cNvPr id="4" name="Rectangle 1"/>
          <p:cNvSpPr>
            <a:spLocks noChangeArrowheads="1"/>
          </p:cNvSpPr>
          <p:nvPr/>
        </p:nvSpPr>
        <p:spPr bwMode="auto">
          <a:xfrm>
            <a:off x="1484311" y="5614171"/>
            <a:ext cx="10211413" cy="1243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000"/>
              <a:t>Adam performs really well, with accuracy of nearly </a:t>
            </a:r>
            <a:r>
              <a:rPr lang="en-US" sz="2000" smtClean="0"/>
              <a:t>0.708. </a:t>
            </a:r>
            <a:r>
              <a:rPr lang="en-US" sz="2000"/>
              <a:t>Adamax and RMSprop are both good to use. Never try to use AdaDelta or AdaGrad. SGD performs with a rather low score as well.</a:t>
            </a:r>
            <a:endParaRPr kumimoji="0" lang="en-US" altLang="en-US" sz="2000" b="0" i="0" u="none" strike="noStrike" cap="none" normalizeH="0" baseline="0" smtClean="0">
              <a:ln>
                <a:noFill/>
              </a:ln>
              <a:solidFill>
                <a:schemeClr val="tx1"/>
              </a:solidFill>
              <a:effectLst/>
            </a:endParaRPr>
          </a:p>
        </p:txBody>
      </p:sp>
      <p:pic>
        <p:nvPicPr>
          <p:cNvPr id="5" name="Picture 4"/>
          <p:cNvPicPr>
            <a:picLocks noChangeAspect="1"/>
          </p:cNvPicPr>
          <p:nvPr/>
        </p:nvPicPr>
        <p:blipFill>
          <a:blip r:embed="rId2"/>
          <a:stretch>
            <a:fillRect/>
          </a:stretch>
        </p:blipFill>
        <p:spPr>
          <a:xfrm>
            <a:off x="0" y="496983"/>
            <a:ext cx="9511199" cy="4939518"/>
          </a:xfrm>
          <a:prstGeom prst="rect">
            <a:avLst/>
          </a:prstGeom>
        </p:spPr>
      </p:pic>
    </p:spTree>
    <p:extLst>
      <p:ext uri="{BB962C8B-B14F-4D97-AF65-F5344CB8AC3E}">
        <p14:creationId xmlns:p14="http://schemas.microsoft.com/office/powerpoint/2010/main" val="2639977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9111" y="-9624"/>
            <a:ext cx="8835346" cy="488596"/>
          </a:xfrm>
        </p:spPr>
        <p:txBody>
          <a:bodyPr/>
          <a:lstStyle/>
          <a:p>
            <a:r>
              <a:rPr lang="en-US" smtClean="0"/>
              <a:t>Controlled experiments results – regularizer</a:t>
            </a:r>
            <a:endParaRPr lang="en-US"/>
          </a:p>
        </p:txBody>
      </p:sp>
      <p:sp>
        <p:nvSpPr>
          <p:cNvPr id="4" name="Rectangle 1"/>
          <p:cNvSpPr>
            <a:spLocks noChangeArrowheads="1"/>
          </p:cNvSpPr>
          <p:nvPr/>
        </p:nvSpPr>
        <p:spPr bwMode="auto">
          <a:xfrm>
            <a:off x="372041" y="4075288"/>
            <a:ext cx="11669485" cy="2782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smtClean="0">
                <a:solidFill>
                  <a:srgbClr val="000000"/>
                </a:solidFill>
                <a:ea typeface="Helvetica Neue"/>
              </a:rPr>
              <a:t>I have settled 17 experiments. I</a:t>
            </a:r>
            <a:r>
              <a:rPr kumimoji="0" lang="en-US" altLang="en-US" sz="2000" b="0" i="0" u="none" strike="noStrike" cap="none" normalizeH="0" baseline="0" smtClean="0">
                <a:ln>
                  <a:noFill/>
                </a:ln>
                <a:solidFill>
                  <a:srgbClr val="000000"/>
                </a:solidFill>
                <a:effectLst/>
                <a:ea typeface="Helvetica Neue"/>
              </a:rPr>
              <a:t> find that, there are three sets of regularizers perform the best, with test accuracy of 0.6916666626930237. They are:</a:t>
            </a:r>
            <a:endPar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all layers use l2(0.00001)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all layers use l2(0.01)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all layers use l1_l2(l1=0.001, l2=0.001) </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ea typeface="Helvetica Neue"/>
              </a:rPr>
              <a:t>Notice:</a:t>
            </a:r>
            <a:r>
              <a:rPr kumimoji="0" lang="en-US" altLang="en-US" sz="2000" b="0" i="0" u="none" strike="noStrike" cap="none" normalizeH="0" smtClean="0">
                <a:ln>
                  <a:noFill/>
                </a:ln>
                <a:solidFill>
                  <a:srgbClr val="000000"/>
                </a:solidFill>
                <a:effectLst/>
                <a:ea typeface="Helvetica Neue"/>
              </a:rPr>
              <a:t> </a:t>
            </a:r>
            <a:r>
              <a:rPr kumimoji="0" lang="en-US" altLang="en-US" sz="2000" b="0" i="0" u="none" strike="noStrike" cap="none" normalizeH="0" baseline="0" smtClean="0">
                <a:ln>
                  <a:noFill/>
                </a:ln>
                <a:solidFill>
                  <a:srgbClr val="000000"/>
                </a:solidFill>
                <a:effectLst/>
                <a:ea typeface="Helvetica Neue"/>
              </a:rPr>
              <a:t>should never use l1(0.01) or l1(0.1) or l1_l2(l1=0.1, l2=0.1) or l1_l2(l1=0.1, l2=0.00001) in all layers.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ea typeface="Helvetica Neue"/>
              </a:rPr>
              <a:t>L2 can be allowed to be big, but l1 can never be big.</a:t>
            </a:r>
            <a:endParaRPr kumimoji="0" lang="en-US" altLang="en-US" sz="2000" b="0" i="0" u="none" strike="noStrike" cap="none" normalizeH="0" baseline="0" smtClean="0">
              <a:ln>
                <a:noFill/>
              </a:ln>
              <a:solidFill>
                <a:schemeClr val="tx1"/>
              </a:solidFill>
              <a:effectLst/>
            </a:endParaRPr>
          </a:p>
        </p:txBody>
      </p:sp>
      <p:pic>
        <p:nvPicPr>
          <p:cNvPr id="6" name="Picture 5"/>
          <p:cNvPicPr>
            <a:picLocks noChangeAspect="1"/>
          </p:cNvPicPr>
          <p:nvPr/>
        </p:nvPicPr>
        <p:blipFill>
          <a:blip r:embed="rId2"/>
          <a:stretch>
            <a:fillRect/>
          </a:stretch>
        </p:blipFill>
        <p:spPr>
          <a:xfrm>
            <a:off x="0" y="394418"/>
            <a:ext cx="5254171" cy="3826083"/>
          </a:xfrm>
          <a:prstGeom prst="rect">
            <a:avLst/>
          </a:prstGeom>
        </p:spPr>
      </p:pic>
      <p:pic>
        <p:nvPicPr>
          <p:cNvPr id="8" name="Picture 7"/>
          <p:cNvPicPr>
            <a:picLocks noChangeAspect="1"/>
          </p:cNvPicPr>
          <p:nvPr/>
        </p:nvPicPr>
        <p:blipFill>
          <a:blip r:embed="rId3"/>
          <a:stretch>
            <a:fillRect/>
          </a:stretch>
        </p:blipFill>
        <p:spPr>
          <a:xfrm>
            <a:off x="5965369" y="405692"/>
            <a:ext cx="5882837" cy="3814809"/>
          </a:xfrm>
          <a:prstGeom prst="rect">
            <a:avLst/>
          </a:prstGeom>
        </p:spPr>
      </p:pic>
    </p:spTree>
    <p:extLst>
      <p:ext uri="{BB962C8B-B14F-4D97-AF65-F5344CB8AC3E}">
        <p14:creationId xmlns:p14="http://schemas.microsoft.com/office/powerpoint/2010/main" val="3984044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4130" y="0"/>
            <a:ext cx="4147232" cy="551542"/>
          </a:xfrm>
        </p:spPr>
        <p:txBody>
          <a:bodyPr>
            <a:normAutofit fontScale="90000"/>
          </a:bodyPr>
          <a:lstStyle/>
          <a:p>
            <a:r>
              <a:rPr lang="en-US" smtClean="0"/>
              <a:t>Codes</a:t>
            </a:r>
            <a:endParaRPr lang="en-US"/>
          </a:p>
        </p:txBody>
      </p:sp>
      <p:pic>
        <p:nvPicPr>
          <p:cNvPr id="4" name="Picture 3"/>
          <p:cNvPicPr>
            <a:picLocks noChangeAspect="1"/>
          </p:cNvPicPr>
          <p:nvPr/>
        </p:nvPicPr>
        <p:blipFill>
          <a:blip r:embed="rId2"/>
          <a:stretch>
            <a:fillRect/>
          </a:stretch>
        </p:blipFill>
        <p:spPr>
          <a:xfrm>
            <a:off x="1" y="0"/>
            <a:ext cx="8044768" cy="3078309"/>
          </a:xfrm>
          <a:prstGeom prst="rect">
            <a:avLst/>
          </a:prstGeom>
        </p:spPr>
      </p:pic>
      <p:pic>
        <p:nvPicPr>
          <p:cNvPr id="5" name="Picture 4"/>
          <p:cNvPicPr>
            <a:picLocks noChangeAspect="1"/>
          </p:cNvPicPr>
          <p:nvPr/>
        </p:nvPicPr>
        <p:blipFill>
          <a:blip r:embed="rId3"/>
          <a:stretch>
            <a:fillRect/>
          </a:stretch>
        </p:blipFill>
        <p:spPr>
          <a:xfrm>
            <a:off x="0" y="3078309"/>
            <a:ext cx="7710214" cy="3779691"/>
          </a:xfrm>
          <a:prstGeom prst="rect">
            <a:avLst/>
          </a:prstGeom>
        </p:spPr>
      </p:pic>
      <p:pic>
        <p:nvPicPr>
          <p:cNvPr id="6" name="Picture 5"/>
          <p:cNvPicPr>
            <a:picLocks noChangeAspect="1"/>
          </p:cNvPicPr>
          <p:nvPr/>
        </p:nvPicPr>
        <p:blipFill>
          <a:blip r:embed="rId4"/>
          <a:stretch>
            <a:fillRect/>
          </a:stretch>
        </p:blipFill>
        <p:spPr>
          <a:xfrm>
            <a:off x="5433447" y="4615543"/>
            <a:ext cx="6073056" cy="2242457"/>
          </a:xfrm>
          <a:prstGeom prst="rect">
            <a:avLst/>
          </a:prstGeom>
        </p:spPr>
      </p:pic>
      <p:sp>
        <p:nvSpPr>
          <p:cNvPr id="10" name="Rectangle 1"/>
          <p:cNvSpPr>
            <a:spLocks noChangeArrowheads="1"/>
          </p:cNvSpPr>
          <p:nvPr/>
        </p:nvSpPr>
        <p:spPr bwMode="auto">
          <a:xfrm>
            <a:off x="8095086" y="1693314"/>
            <a:ext cx="3885975"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Arial Unicode MS"/>
                <a:ea typeface="Courier New" panose="02070309020205020404" pitchFamily="49" charset="0"/>
              </a:rPr>
              <a:t>Best hyperparameters are: {'act_func': 'relu', 'batch_size': 256, 'epochs': 60, 'loss_f': 'mean_absolute_error', 'neuron_num1': 64, 'neuron_num2': 256, 'num_layers': 0, 'optimizer': 'adam'} </a:t>
            </a:r>
            <a:r>
              <a:rPr kumimoji="0" lang="en-US" altLang="en-US" sz="2000" b="1" i="0" u="none" strike="noStrike" cap="none" normalizeH="0" baseline="0" smtClean="0">
                <a:ln>
                  <a:noFill/>
                </a:ln>
                <a:solidFill>
                  <a:srgbClr val="000000"/>
                </a:solidFill>
                <a:effectLst/>
                <a:latin typeface="Arial Unicode MS"/>
                <a:ea typeface="Courier New" panose="02070309020205020404" pitchFamily="49" charset="0"/>
              </a:rPr>
              <a:t>Best score is: 0.5625</a:t>
            </a:r>
            <a:r>
              <a:rPr kumimoji="0" lang="en-US" altLang="en-US" sz="2000" b="1" i="0" u="none" strike="noStrike" cap="none" normalizeH="0" baseline="0" smtClean="0">
                <a:ln>
                  <a:noFill/>
                </a:ln>
                <a:solidFill>
                  <a:schemeClr val="tx1"/>
                </a:solidFill>
                <a:effectLst/>
              </a:rPr>
              <a:t> </a:t>
            </a:r>
            <a:endParaRPr kumimoji="0" lang="en-US" altLang="en-US" sz="20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6990072" y="512647"/>
            <a:ext cx="5101290" cy="968449"/>
          </a:xfrm>
        </p:spPr>
        <p:txBody>
          <a:bodyPr>
            <a:normAutofit/>
          </a:bodyPr>
          <a:lstStyle/>
          <a:p>
            <a:r>
              <a:rPr lang="en-US" smtClean="0"/>
              <a:t>Sklearn.model_selection.GridSearchCV on FNN</a:t>
            </a:r>
          </a:p>
        </p:txBody>
      </p:sp>
    </p:spTree>
    <p:extLst>
      <p:ext uri="{BB962C8B-B14F-4D97-AF65-F5344CB8AC3E}">
        <p14:creationId xmlns:p14="http://schemas.microsoft.com/office/powerpoint/2010/main" val="279501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0630"/>
            <a:ext cx="10018713" cy="856341"/>
          </a:xfrm>
        </p:spPr>
        <p:txBody>
          <a:bodyPr/>
          <a:lstStyle/>
          <a:p>
            <a:r>
              <a:rPr lang="en-US" smtClean="0"/>
              <a:t>Template I Use</a:t>
            </a:r>
            <a:endParaRPr lang="en-US"/>
          </a:p>
        </p:txBody>
      </p:sp>
      <p:sp>
        <p:nvSpPr>
          <p:cNvPr id="3" name="Content Placeholder 2"/>
          <p:cNvSpPr>
            <a:spLocks noGrp="1"/>
          </p:cNvSpPr>
          <p:nvPr>
            <p:ph idx="1"/>
          </p:nvPr>
        </p:nvSpPr>
        <p:spPr>
          <a:xfrm>
            <a:off x="1277257" y="986971"/>
            <a:ext cx="10798628" cy="2902858"/>
          </a:xfrm>
        </p:spPr>
        <p:txBody>
          <a:bodyPr/>
          <a:lstStyle/>
          <a:p>
            <a:r>
              <a:rPr lang="en-US" sz="3600" b="1" smtClean="0"/>
              <a:t>CM3015-Machine Learning and Neural Network</a:t>
            </a:r>
            <a:r>
              <a:rPr lang="en-US" sz="3600" smtClean="0"/>
              <a:t>. </a:t>
            </a:r>
          </a:p>
          <a:p>
            <a:r>
              <a:rPr lang="en-US" smtClean="0"/>
              <a:t>I have combined the two templates (1. Deep Learning on a public dataset; 2. Gather your own dataset) in this course provided, to do my own project. </a:t>
            </a:r>
          </a:p>
          <a:p>
            <a:r>
              <a:rPr lang="en-US" smtClean="0"/>
              <a:t>I have done a deep learning classification project, on a topic - </a:t>
            </a:r>
            <a:r>
              <a:rPr lang="en-US" b="1" smtClean="0">
                <a:solidFill>
                  <a:srgbClr val="FF0000"/>
                </a:solidFill>
              </a:rPr>
              <a:t>academic journal articles</a:t>
            </a:r>
            <a:r>
              <a:rPr lang="en-US" b="1" smtClean="0"/>
              <a:t>, use the whole article body text as the data</a:t>
            </a:r>
            <a:r>
              <a:rPr lang="en-US" smtClean="0"/>
              <a:t>.  </a:t>
            </a:r>
          </a:p>
        </p:txBody>
      </p:sp>
    </p:spTree>
    <p:extLst>
      <p:ext uri="{BB962C8B-B14F-4D97-AF65-F5344CB8AC3E}">
        <p14:creationId xmlns:p14="http://schemas.microsoft.com/office/powerpoint/2010/main" val="2694708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252439" y="1045028"/>
            <a:ext cx="2939562" cy="2931886"/>
          </a:xfrm>
          <a:prstGeom prst="rect">
            <a:avLst/>
          </a:prstGeom>
        </p:spPr>
      </p:pic>
      <p:pic>
        <p:nvPicPr>
          <p:cNvPr id="8" name="Picture 7"/>
          <p:cNvPicPr>
            <a:picLocks noChangeAspect="1"/>
          </p:cNvPicPr>
          <p:nvPr/>
        </p:nvPicPr>
        <p:blipFill>
          <a:blip r:embed="rId3"/>
          <a:stretch>
            <a:fillRect/>
          </a:stretch>
        </p:blipFill>
        <p:spPr>
          <a:xfrm>
            <a:off x="0" y="4375814"/>
            <a:ext cx="3791840" cy="2491781"/>
          </a:xfrm>
          <a:prstGeom prst="rect">
            <a:avLst/>
          </a:prstGeom>
        </p:spPr>
      </p:pic>
      <p:pic>
        <p:nvPicPr>
          <p:cNvPr id="3074" name="Picture 2" descr="Tabl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05"/>
            <a:ext cx="8399283" cy="396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a:spLocks noGrp="1"/>
          </p:cNvSpPr>
          <p:nvPr>
            <p:ph idx="1"/>
          </p:nvPr>
        </p:nvSpPr>
        <p:spPr>
          <a:xfrm>
            <a:off x="3791840" y="3636329"/>
            <a:ext cx="8400160" cy="3221671"/>
          </a:xfrm>
        </p:spPr>
        <p:txBody>
          <a:bodyPr>
            <a:normAutofit/>
          </a:bodyPr>
          <a:lstStyle/>
          <a:p>
            <a:r>
              <a:rPr lang="en-US"/>
              <a:t>Accuracy is different, may caused by randomness of Dropout, randomness of weight, …</a:t>
            </a:r>
          </a:p>
          <a:p>
            <a:r>
              <a:rPr lang="en-US"/>
              <a:t>Dropout layers can increase the </a:t>
            </a:r>
            <a:r>
              <a:rPr lang="en-US"/>
              <a:t>K-Fold </a:t>
            </a:r>
            <a:r>
              <a:rPr lang="en-US" smtClean="0"/>
              <a:t>accuracy</a:t>
            </a:r>
          </a:p>
          <a:p>
            <a:r>
              <a:rPr lang="en-US" smtClean="0"/>
              <a:t>Best Hold-Out accuracy is about 0.708; Best K-Fold accuracy is about 0.635</a:t>
            </a:r>
            <a:endParaRPr lang="en-US"/>
          </a:p>
        </p:txBody>
      </p:sp>
      <p:sp>
        <p:nvSpPr>
          <p:cNvPr id="2" name="Title 1"/>
          <p:cNvSpPr>
            <a:spLocks noGrp="1"/>
          </p:cNvSpPr>
          <p:nvPr>
            <p:ph type="title"/>
          </p:nvPr>
        </p:nvSpPr>
        <p:spPr>
          <a:xfrm>
            <a:off x="7944098" y="-1"/>
            <a:ext cx="4147263" cy="1045029"/>
          </a:xfrm>
        </p:spPr>
        <p:txBody>
          <a:bodyPr>
            <a:normAutofit fontScale="90000"/>
          </a:bodyPr>
          <a:lstStyle/>
          <a:p>
            <a:r>
              <a:rPr lang="en-US" smtClean="0"/>
              <a:t>Repetition of The Best </a:t>
            </a:r>
            <a:r>
              <a:rPr lang="en-US" smtClean="0"/>
              <a:t>FCNN </a:t>
            </a:r>
            <a:r>
              <a:rPr lang="en-US" smtClean="0"/>
              <a:t>Model</a:t>
            </a:r>
            <a:endParaRPr lang="en-US"/>
          </a:p>
        </p:txBody>
      </p:sp>
    </p:spTree>
    <p:extLst>
      <p:ext uri="{BB962C8B-B14F-4D97-AF65-F5344CB8AC3E}">
        <p14:creationId xmlns:p14="http://schemas.microsoft.com/office/powerpoint/2010/main" val="396364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0766" y="125692"/>
            <a:ext cx="6322695"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6741680" y="1049148"/>
            <a:ext cx="5887812" cy="419873"/>
          </a:xfrm>
        </p:spPr>
        <p:txBody>
          <a:bodyPr>
            <a:normAutofit fontScale="85000" lnSpcReduction="20000"/>
          </a:bodyPr>
          <a:lstStyle/>
          <a:p>
            <a:r>
              <a:rPr lang="en-US" smtClean="0"/>
              <a:t>Classification Using Classical NLP methods</a:t>
            </a:r>
          </a:p>
          <a:p>
            <a:endParaRPr lang="en-US"/>
          </a:p>
        </p:txBody>
      </p:sp>
      <p:pic>
        <p:nvPicPr>
          <p:cNvPr id="9" name="Picture 8"/>
          <p:cNvPicPr>
            <a:picLocks noChangeAspect="1"/>
          </p:cNvPicPr>
          <p:nvPr/>
        </p:nvPicPr>
        <p:blipFill rotWithShape="1">
          <a:blip r:embed="rId2"/>
          <a:srcRect b="50038"/>
          <a:stretch/>
        </p:blipFill>
        <p:spPr>
          <a:xfrm>
            <a:off x="0" y="-4937"/>
            <a:ext cx="6487886" cy="1473958"/>
          </a:xfrm>
          <a:prstGeom prst="rect">
            <a:avLst/>
          </a:prstGeom>
        </p:spPr>
      </p:pic>
      <p:sp>
        <p:nvSpPr>
          <p:cNvPr id="12" name="TextBox 11"/>
          <p:cNvSpPr txBox="1"/>
          <p:nvPr/>
        </p:nvSpPr>
        <p:spPr>
          <a:xfrm>
            <a:off x="8752114" y="1345810"/>
            <a:ext cx="3251200" cy="461665"/>
          </a:xfrm>
          <a:prstGeom prst="rect">
            <a:avLst/>
          </a:prstGeom>
          <a:noFill/>
        </p:spPr>
        <p:txBody>
          <a:bodyPr wrap="square" rtlCol="0">
            <a:spAutoFit/>
          </a:bodyPr>
          <a:lstStyle/>
          <a:p>
            <a:r>
              <a:rPr lang="en-US" sz="2400" b="1" smtClean="0">
                <a:solidFill>
                  <a:schemeClr val="accent6">
                    <a:lumMod val="75000"/>
                  </a:schemeClr>
                </a:solidFill>
              </a:rPr>
              <a:t>They score really high! </a:t>
            </a:r>
            <a:endParaRPr lang="en-US" sz="2400" b="1">
              <a:solidFill>
                <a:schemeClr val="accent6">
                  <a:lumMod val="75000"/>
                </a:schemeClr>
              </a:solidFill>
            </a:endParaRPr>
          </a:p>
        </p:txBody>
      </p:sp>
      <p:pic>
        <p:nvPicPr>
          <p:cNvPr id="2050" name="Picture 2" descr="Tabl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69020"/>
            <a:ext cx="8874688" cy="483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a:xfrm>
            <a:off x="8287656" y="2179389"/>
            <a:ext cx="4341835" cy="306026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a:p>
        </p:txBody>
      </p:sp>
      <p:sp>
        <p:nvSpPr>
          <p:cNvPr id="10" name="Content Placeholder 2"/>
          <p:cNvSpPr txBox="1">
            <a:spLocks/>
          </p:cNvSpPr>
          <p:nvPr/>
        </p:nvSpPr>
        <p:spPr>
          <a:xfrm>
            <a:off x="7416800" y="2104136"/>
            <a:ext cx="4586515" cy="4601463"/>
          </a:xfrm>
          <a:prstGeom prst="rect">
            <a:avLst/>
          </a:prstGeom>
          <a:solidFill>
            <a:schemeClr val="bg1"/>
          </a:solidFill>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mtClean="0"/>
              <a:t>(</a:t>
            </a:r>
            <a:r>
              <a:rPr lang="en-US" smtClean="0"/>
              <a:t>1) Classifier: SVC is No.1, MNB is No.2, both are impressive. Random Forest provides just a passing performance; while KNN must combine with TF-IDF vectorizer to be outstanding.  </a:t>
            </a:r>
          </a:p>
          <a:p>
            <a:r>
              <a:rPr lang="en-US" smtClean="0"/>
              <a:t>(2) Vectorizer: TF-IDF is always excellent with all classifiers; Count Vectorizer almost the same but should not combine with KNN; Bigram performs always the worst, and should never combine with KNN. </a:t>
            </a:r>
            <a:endParaRPr lang="en-US"/>
          </a:p>
        </p:txBody>
      </p:sp>
    </p:spTree>
    <p:extLst>
      <p:ext uri="{BB962C8B-B14F-4D97-AF65-F5344CB8AC3E}">
        <p14:creationId xmlns:p14="http://schemas.microsoft.com/office/powerpoint/2010/main" val="1184696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5504" y="0"/>
            <a:ext cx="7960304" cy="3984530"/>
          </a:xfrm>
          <a:prstGeom prst="rect">
            <a:avLst/>
          </a:prstGeom>
        </p:spPr>
      </p:pic>
      <p:pic>
        <p:nvPicPr>
          <p:cNvPr id="7" name="Picture 6"/>
          <p:cNvPicPr>
            <a:picLocks noChangeAspect="1"/>
          </p:cNvPicPr>
          <p:nvPr/>
        </p:nvPicPr>
        <p:blipFill>
          <a:blip r:embed="rId3"/>
          <a:stretch>
            <a:fillRect/>
          </a:stretch>
        </p:blipFill>
        <p:spPr>
          <a:xfrm>
            <a:off x="-35504" y="3984530"/>
            <a:ext cx="7556131" cy="2829196"/>
          </a:xfrm>
          <a:prstGeom prst="rect">
            <a:avLst/>
          </a:prstGeom>
        </p:spPr>
      </p:pic>
      <p:pic>
        <p:nvPicPr>
          <p:cNvPr id="8" name="Picture 7"/>
          <p:cNvPicPr>
            <a:picLocks noChangeAspect="1"/>
          </p:cNvPicPr>
          <p:nvPr/>
        </p:nvPicPr>
        <p:blipFill>
          <a:blip r:embed="rId4"/>
          <a:stretch>
            <a:fillRect/>
          </a:stretch>
        </p:blipFill>
        <p:spPr>
          <a:xfrm>
            <a:off x="7187018" y="591374"/>
            <a:ext cx="4922258" cy="3356875"/>
          </a:xfrm>
          <a:prstGeom prst="rect">
            <a:avLst/>
          </a:prstGeom>
        </p:spPr>
      </p:pic>
      <p:pic>
        <p:nvPicPr>
          <p:cNvPr id="9" name="Picture 8"/>
          <p:cNvPicPr>
            <a:picLocks noChangeAspect="1"/>
          </p:cNvPicPr>
          <p:nvPr/>
        </p:nvPicPr>
        <p:blipFill>
          <a:blip r:embed="rId5"/>
          <a:stretch>
            <a:fillRect/>
          </a:stretch>
        </p:blipFill>
        <p:spPr>
          <a:xfrm>
            <a:off x="5733143" y="3936537"/>
            <a:ext cx="6458857" cy="1087378"/>
          </a:xfrm>
          <a:prstGeom prst="rect">
            <a:avLst/>
          </a:prstGeom>
        </p:spPr>
      </p:pic>
      <p:sp>
        <p:nvSpPr>
          <p:cNvPr id="10" name="TextBox 9"/>
          <p:cNvSpPr txBox="1"/>
          <p:nvPr/>
        </p:nvSpPr>
        <p:spPr>
          <a:xfrm>
            <a:off x="9747922" y="5181278"/>
            <a:ext cx="2543853" cy="1569660"/>
          </a:xfrm>
          <a:prstGeom prst="rect">
            <a:avLst/>
          </a:prstGeom>
          <a:noFill/>
        </p:spPr>
        <p:txBody>
          <a:bodyPr wrap="square" rtlCol="0">
            <a:spAutoFit/>
          </a:bodyPr>
          <a:lstStyle/>
          <a:p>
            <a:r>
              <a:rPr lang="en-US" sz="2400" smtClean="0"/>
              <a:t>Hold-Out Accuracy=0.633</a:t>
            </a:r>
          </a:p>
          <a:p>
            <a:r>
              <a:rPr lang="en-US" sz="2400"/>
              <a:t>K-Fold Accuracy=0.531 </a:t>
            </a:r>
            <a:endParaRPr lang="en-US" sz="2400"/>
          </a:p>
        </p:txBody>
      </p:sp>
      <p:sp>
        <p:nvSpPr>
          <p:cNvPr id="11" name="TextBox 10"/>
          <p:cNvSpPr txBox="1"/>
          <p:nvPr/>
        </p:nvSpPr>
        <p:spPr>
          <a:xfrm>
            <a:off x="-26582" y="-3443"/>
            <a:ext cx="7036982" cy="1015663"/>
          </a:xfrm>
          <a:prstGeom prst="rect">
            <a:avLst/>
          </a:prstGeom>
          <a:solidFill>
            <a:schemeClr val="accent1">
              <a:lumMod val="20000"/>
              <a:lumOff val="80000"/>
            </a:schemeClr>
          </a:solidFill>
        </p:spPr>
        <p:txBody>
          <a:bodyPr wrap="square" rtlCol="0">
            <a:spAutoFit/>
          </a:bodyPr>
          <a:lstStyle/>
          <a:p>
            <a:r>
              <a:rPr lang="en-US" sz="2000" b="1"/>
              <a:t>Pre-trained model source</a:t>
            </a:r>
            <a:r>
              <a:rPr lang="en-US" sz="2000"/>
              <a:t>: Bilibili video tutorial https://www.bilibili.com/video/BV1u7411d7zU/?share_source=copy_web&amp;vd_source=296c14837e03501f00801a512d70f87e</a:t>
            </a:r>
          </a:p>
        </p:txBody>
      </p:sp>
      <p:sp>
        <p:nvSpPr>
          <p:cNvPr id="2" name="Title 1"/>
          <p:cNvSpPr>
            <a:spLocks noGrp="1"/>
          </p:cNvSpPr>
          <p:nvPr>
            <p:ph type="title"/>
          </p:nvPr>
        </p:nvSpPr>
        <p:spPr>
          <a:xfrm>
            <a:off x="6514018" y="36389"/>
            <a:ext cx="4731657" cy="551542"/>
          </a:xfrm>
        </p:spPr>
        <p:txBody>
          <a:bodyPr>
            <a:normAutofit fontScale="90000"/>
          </a:bodyPr>
          <a:lstStyle/>
          <a:p>
            <a:r>
              <a:rPr lang="en-US" smtClean="0"/>
              <a:t>Codes Implemented</a:t>
            </a:r>
            <a:endParaRPr lang="en-US"/>
          </a:p>
        </p:txBody>
      </p:sp>
      <p:pic>
        <p:nvPicPr>
          <p:cNvPr id="4" name="Picture 3"/>
          <p:cNvPicPr>
            <a:picLocks noChangeAspect="1"/>
          </p:cNvPicPr>
          <p:nvPr/>
        </p:nvPicPr>
        <p:blipFill>
          <a:blip r:embed="rId6"/>
          <a:stretch>
            <a:fillRect/>
          </a:stretch>
        </p:blipFill>
        <p:spPr>
          <a:xfrm>
            <a:off x="5697506" y="4317028"/>
            <a:ext cx="4050416" cy="2683609"/>
          </a:xfrm>
          <a:prstGeom prst="rect">
            <a:avLst/>
          </a:prstGeom>
        </p:spPr>
      </p:pic>
      <p:sp>
        <p:nvSpPr>
          <p:cNvPr id="3" name="Content Placeholder 2"/>
          <p:cNvSpPr>
            <a:spLocks noGrp="1"/>
          </p:cNvSpPr>
          <p:nvPr>
            <p:ph idx="1"/>
          </p:nvPr>
        </p:nvSpPr>
        <p:spPr>
          <a:xfrm>
            <a:off x="9723095" y="4704600"/>
            <a:ext cx="2468905" cy="638629"/>
          </a:xfrm>
        </p:spPr>
        <p:txBody>
          <a:bodyPr>
            <a:normAutofit/>
          </a:bodyPr>
          <a:lstStyle/>
          <a:p>
            <a:r>
              <a:rPr lang="en-US" smtClean="0"/>
              <a:t>The best CNN</a:t>
            </a:r>
            <a:endParaRPr lang="en-US"/>
          </a:p>
        </p:txBody>
      </p:sp>
    </p:spTree>
    <p:extLst>
      <p:ext uri="{BB962C8B-B14F-4D97-AF65-F5344CB8AC3E}">
        <p14:creationId xmlns:p14="http://schemas.microsoft.com/office/powerpoint/2010/main" val="1855802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714" y="116114"/>
            <a:ext cx="4260395"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8349567" y="667656"/>
            <a:ext cx="3261861" cy="638629"/>
          </a:xfrm>
        </p:spPr>
        <p:txBody>
          <a:bodyPr>
            <a:normAutofit/>
          </a:bodyPr>
          <a:lstStyle/>
          <a:p>
            <a:r>
              <a:rPr lang="en-US" smtClean="0"/>
              <a:t>RNN with LSTM layer</a:t>
            </a:r>
            <a:endParaRPr lang="en-US"/>
          </a:p>
        </p:txBody>
      </p:sp>
      <p:pic>
        <p:nvPicPr>
          <p:cNvPr id="4" name="Picture 3"/>
          <p:cNvPicPr>
            <a:picLocks noChangeAspect="1"/>
          </p:cNvPicPr>
          <p:nvPr/>
        </p:nvPicPr>
        <p:blipFill>
          <a:blip r:embed="rId2"/>
          <a:stretch>
            <a:fillRect/>
          </a:stretch>
        </p:blipFill>
        <p:spPr>
          <a:xfrm>
            <a:off x="0" y="0"/>
            <a:ext cx="8085714" cy="4171429"/>
          </a:xfrm>
          <a:prstGeom prst="rect">
            <a:avLst/>
          </a:prstGeom>
        </p:spPr>
      </p:pic>
      <p:pic>
        <p:nvPicPr>
          <p:cNvPr id="5" name="Picture 4"/>
          <p:cNvPicPr>
            <a:picLocks noChangeAspect="1"/>
          </p:cNvPicPr>
          <p:nvPr/>
        </p:nvPicPr>
        <p:blipFill>
          <a:blip r:embed="rId3"/>
          <a:stretch>
            <a:fillRect/>
          </a:stretch>
        </p:blipFill>
        <p:spPr>
          <a:xfrm>
            <a:off x="-107505" y="4171429"/>
            <a:ext cx="7123809" cy="1942857"/>
          </a:xfrm>
          <a:prstGeom prst="rect">
            <a:avLst/>
          </a:prstGeom>
        </p:spPr>
      </p:pic>
      <p:pic>
        <p:nvPicPr>
          <p:cNvPr id="6" name="Picture 5"/>
          <p:cNvPicPr>
            <a:picLocks noChangeAspect="1"/>
          </p:cNvPicPr>
          <p:nvPr/>
        </p:nvPicPr>
        <p:blipFill>
          <a:blip r:embed="rId4"/>
          <a:stretch>
            <a:fillRect/>
          </a:stretch>
        </p:blipFill>
        <p:spPr>
          <a:xfrm>
            <a:off x="6572952" y="3938790"/>
            <a:ext cx="5619048" cy="3247619"/>
          </a:xfrm>
          <a:prstGeom prst="rect">
            <a:avLst/>
          </a:prstGeom>
        </p:spPr>
      </p:pic>
      <p:pic>
        <p:nvPicPr>
          <p:cNvPr id="7" name="Picture 6"/>
          <p:cNvPicPr>
            <a:picLocks noChangeAspect="1"/>
          </p:cNvPicPr>
          <p:nvPr/>
        </p:nvPicPr>
        <p:blipFill>
          <a:blip r:embed="rId5"/>
          <a:stretch>
            <a:fillRect/>
          </a:stretch>
        </p:blipFill>
        <p:spPr>
          <a:xfrm>
            <a:off x="5758749" y="1538924"/>
            <a:ext cx="6433251" cy="1050158"/>
          </a:xfrm>
          <a:prstGeom prst="rect">
            <a:avLst/>
          </a:prstGeom>
        </p:spPr>
      </p:pic>
      <p:sp>
        <p:nvSpPr>
          <p:cNvPr id="8" name="TextBox 7"/>
          <p:cNvSpPr txBox="1"/>
          <p:nvPr/>
        </p:nvSpPr>
        <p:spPr>
          <a:xfrm>
            <a:off x="8476343" y="2998685"/>
            <a:ext cx="2543853" cy="461665"/>
          </a:xfrm>
          <a:prstGeom prst="rect">
            <a:avLst/>
          </a:prstGeom>
          <a:noFill/>
        </p:spPr>
        <p:txBody>
          <a:bodyPr wrap="square" rtlCol="0">
            <a:spAutoFit/>
          </a:bodyPr>
          <a:lstStyle/>
          <a:p>
            <a:r>
              <a:rPr lang="en-US" sz="2400" smtClean="0"/>
              <a:t>Accuracy=0.267</a:t>
            </a:r>
            <a:endParaRPr lang="en-US" sz="2400"/>
          </a:p>
        </p:txBody>
      </p:sp>
      <p:sp>
        <p:nvSpPr>
          <p:cNvPr id="9" name="TextBox 8"/>
          <p:cNvSpPr txBox="1"/>
          <p:nvPr/>
        </p:nvSpPr>
        <p:spPr>
          <a:xfrm>
            <a:off x="0" y="6131061"/>
            <a:ext cx="6618513" cy="461665"/>
          </a:xfrm>
          <a:prstGeom prst="rect">
            <a:avLst/>
          </a:prstGeom>
          <a:solidFill>
            <a:schemeClr val="accent1">
              <a:lumMod val="20000"/>
              <a:lumOff val="80000"/>
            </a:schemeClr>
          </a:solidFill>
        </p:spPr>
        <p:txBody>
          <a:bodyPr wrap="square" rtlCol="0">
            <a:spAutoFit/>
          </a:bodyPr>
          <a:lstStyle/>
          <a:p>
            <a:r>
              <a:rPr lang="en-US" sz="2400"/>
              <a:t>Pre-trained model source: Chollet's </a:t>
            </a:r>
            <a:r>
              <a:rPr lang="en-US" sz="2400" smtClean="0"/>
              <a:t>ML book </a:t>
            </a:r>
            <a:r>
              <a:rPr lang="en-US" sz="2400"/>
              <a:t>Ch.6</a:t>
            </a:r>
          </a:p>
        </p:txBody>
      </p:sp>
    </p:spTree>
    <p:extLst>
      <p:ext uri="{BB962C8B-B14F-4D97-AF65-F5344CB8AC3E}">
        <p14:creationId xmlns:p14="http://schemas.microsoft.com/office/powerpoint/2010/main" val="2583573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714" y="116114"/>
            <a:ext cx="4260395"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3625618" y="667656"/>
            <a:ext cx="4177519" cy="638629"/>
          </a:xfrm>
        </p:spPr>
        <p:txBody>
          <a:bodyPr>
            <a:normAutofit/>
          </a:bodyPr>
          <a:lstStyle/>
          <a:p>
            <a:r>
              <a:rPr lang="en-US"/>
              <a:t>Latent </a:t>
            </a:r>
            <a:r>
              <a:rPr lang="en-US" smtClean="0"/>
              <a:t>Dirichlet </a:t>
            </a:r>
            <a:r>
              <a:rPr lang="en-US"/>
              <a:t>Allocation</a:t>
            </a:r>
          </a:p>
        </p:txBody>
      </p:sp>
      <p:pic>
        <p:nvPicPr>
          <p:cNvPr id="2050" name="Picture 2" descr="Fig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3" y="1265517"/>
            <a:ext cx="11811462" cy="440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87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2349" cy="577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484311" y="0"/>
            <a:ext cx="10018713" cy="551542"/>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Final Comparison</a:t>
            </a:r>
            <a:endParaRPr lang="en-US"/>
          </a:p>
        </p:txBody>
      </p:sp>
      <p:sp>
        <p:nvSpPr>
          <p:cNvPr id="3" name="Content Placeholder 2"/>
          <p:cNvSpPr>
            <a:spLocks noGrp="1"/>
          </p:cNvSpPr>
          <p:nvPr>
            <p:ph idx="1"/>
          </p:nvPr>
        </p:nvSpPr>
        <p:spPr>
          <a:xfrm>
            <a:off x="0" y="5631543"/>
            <a:ext cx="12192000" cy="1280885"/>
          </a:xfrm>
          <a:solidFill>
            <a:schemeClr val="bg1"/>
          </a:solidFill>
        </p:spPr>
        <p:txBody>
          <a:bodyPr>
            <a:normAutofit fontScale="85000" lnSpcReduction="10000"/>
          </a:bodyPr>
          <a:lstStyle/>
          <a:p>
            <a:r>
              <a:rPr lang="en-US"/>
              <a:t>The best Neural Network models cannot compare with other NLP models. The best Neural Network models in general can achieve an accuracy of 0.733 using </a:t>
            </a:r>
            <a:r>
              <a:rPr lang="en-US"/>
              <a:t>Hold-Out </a:t>
            </a:r>
            <a:r>
              <a:rPr lang="en-US" smtClean="0"/>
              <a:t>(0.635 </a:t>
            </a:r>
            <a:r>
              <a:rPr lang="en-US"/>
              <a:t>using K-Fold), while the best NLP models can get 0.86 using </a:t>
            </a:r>
            <a:r>
              <a:rPr lang="en-US"/>
              <a:t>Hold-Out </a:t>
            </a:r>
            <a:r>
              <a:rPr lang="en-US" smtClean="0"/>
              <a:t>(0.84 </a:t>
            </a:r>
            <a:r>
              <a:rPr lang="en-US"/>
              <a:t>using K-Fold). Among the Neural Networks, the </a:t>
            </a:r>
            <a:r>
              <a:rPr lang="en-US"/>
              <a:t>best </a:t>
            </a:r>
            <a:r>
              <a:rPr lang="en-US" smtClean="0"/>
              <a:t>FCNN win </a:t>
            </a:r>
            <a:r>
              <a:rPr lang="en-US"/>
              <a:t>against the best CNN models. Among the Neural Networks, using </a:t>
            </a:r>
            <a:r>
              <a:rPr lang="en-US"/>
              <a:t>Dropout </a:t>
            </a:r>
            <a:r>
              <a:rPr lang="en-US" smtClean="0"/>
              <a:t>can slightly improve accuracy. </a:t>
            </a:r>
            <a:endParaRPr lang="en-US"/>
          </a:p>
        </p:txBody>
      </p:sp>
    </p:spTree>
    <p:extLst>
      <p:ext uri="{BB962C8B-B14F-4D97-AF65-F5344CB8AC3E}">
        <p14:creationId xmlns:p14="http://schemas.microsoft.com/office/powerpoint/2010/main" val="1274787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551542"/>
          </a:xfrm>
        </p:spPr>
        <p:txBody>
          <a:bodyPr>
            <a:normAutofit fontScale="90000"/>
          </a:bodyPr>
          <a:lstStyle/>
          <a:p>
            <a:r>
              <a:rPr lang="en-US" smtClean="0"/>
              <a:t>Final Comparison</a:t>
            </a:r>
            <a:endParaRPr lang="en-US"/>
          </a:p>
        </p:txBody>
      </p:sp>
      <p:sp>
        <p:nvSpPr>
          <p:cNvPr id="3" name="Content Placeholder 2"/>
          <p:cNvSpPr>
            <a:spLocks noGrp="1"/>
          </p:cNvSpPr>
          <p:nvPr>
            <p:ph idx="1"/>
          </p:nvPr>
        </p:nvSpPr>
        <p:spPr>
          <a:xfrm>
            <a:off x="957944" y="275771"/>
            <a:ext cx="11654970" cy="1038438"/>
          </a:xfrm>
        </p:spPr>
        <p:txBody>
          <a:bodyPr>
            <a:normAutofit/>
          </a:bodyPr>
          <a:lstStyle/>
          <a:p>
            <a:r>
              <a:rPr lang="en-US" smtClean="0"/>
              <a:t>The </a:t>
            </a:r>
            <a:r>
              <a:rPr lang="en-US" smtClean="0"/>
              <a:t>best </a:t>
            </a:r>
            <a:r>
              <a:rPr lang="en-US" smtClean="0"/>
              <a:t>FCNN </a:t>
            </a:r>
            <a:r>
              <a:rPr lang="en-US" smtClean="0"/>
              <a:t>I can bring to you is with </a:t>
            </a:r>
            <a:r>
              <a:rPr lang="en-US" smtClean="0"/>
              <a:t>Hold-Out accuracy=0.733, K-Fold accuracy=</a:t>
            </a:r>
            <a:r>
              <a:rPr lang="en-US" smtClean="0"/>
              <a:t>0.606, which has no hidden layers.  </a:t>
            </a:r>
            <a:endParaRPr lang="en-US"/>
          </a:p>
        </p:txBody>
      </p:sp>
      <p:pic>
        <p:nvPicPr>
          <p:cNvPr id="4" name="Picture 3"/>
          <p:cNvPicPr>
            <a:picLocks noChangeAspect="1"/>
          </p:cNvPicPr>
          <p:nvPr/>
        </p:nvPicPr>
        <p:blipFill>
          <a:blip r:embed="rId2"/>
          <a:stretch>
            <a:fillRect/>
          </a:stretch>
        </p:blipFill>
        <p:spPr>
          <a:xfrm>
            <a:off x="261257" y="1119802"/>
            <a:ext cx="11742057" cy="2414428"/>
          </a:xfrm>
          <a:prstGeom prst="rect">
            <a:avLst/>
          </a:prstGeom>
        </p:spPr>
      </p:pic>
      <p:pic>
        <p:nvPicPr>
          <p:cNvPr id="6" name="Picture 5"/>
          <p:cNvPicPr>
            <a:picLocks noChangeAspect="1"/>
          </p:cNvPicPr>
          <p:nvPr/>
        </p:nvPicPr>
        <p:blipFill>
          <a:blip r:embed="rId3"/>
          <a:stretch>
            <a:fillRect/>
          </a:stretch>
        </p:blipFill>
        <p:spPr>
          <a:xfrm>
            <a:off x="0" y="3556401"/>
            <a:ext cx="7428571" cy="1276190"/>
          </a:xfrm>
          <a:prstGeom prst="rect">
            <a:avLst/>
          </a:prstGeom>
        </p:spPr>
      </p:pic>
      <p:sp>
        <p:nvSpPr>
          <p:cNvPr id="7" name="Content Placeholder 2"/>
          <p:cNvSpPr txBox="1">
            <a:spLocks/>
          </p:cNvSpPr>
          <p:nvPr/>
        </p:nvSpPr>
        <p:spPr>
          <a:xfrm>
            <a:off x="7068458" y="5029201"/>
            <a:ext cx="5123542" cy="16110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a:p>
        </p:txBody>
      </p:sp>
      <p:sp>
        <p:nvSpPr>
          <p:cNvPr id="5" name="Content Placeholder 2"/>
          <p:cNvSpPr txBox="1">
            <a:spLocks/>
          </p:cNvSpPr>
          <p:nvPr/>
        </p:nvSpPr>
        <p:spPr>
          <a:xfrm>
            <a:off x="7068458" y="3392363"/>
            <a:ext cx="5123542" cy="1549619"/>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mtClean="0"/>
              <a:t>The best DNN model is a CNN model for which I get Hold-Out accuracy=0.633, fine-tuned by a pre-trained model mentioned by a video in Bilibili website. </a:t>
            </a:r>
            <a:endParaRPr lang="en-US"/>
          </a:p>
        </p:txBody>
      </p:sp>
      <p:sp>
        <p:nvSpPr>
          <p:cNvPr id="9" name="Right Arrow 8"/>
          <p:cNvSpPr/>
          <p:nvPr/>
        </p:nvSpPr>
        <p:spPr>
          <a:xfrm rot="10800000">
            <a:off x="6763187" y="4124660"/>
            <a:ext cx="610542" cy="555664"/>
          </a:xfrm>
          <a:prstGeom prst="rightArrow">
            <a:avLst>
              <a:gd name="adj1" fmla="val 44776"/>
              <a:gd name="adj2" fmla="val 44776"/>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400000">
            <a:off x="9702299" y="1008508"/>
            <a:ext cx="516731" cy="514785"/>
          </a:xfrm>
          <a:prstGeom prst="rightArrow">
            <a:avLst>
              <a:gd name="adj1" fmla="val 44776"/>
              <a:gd name="adj2" fmla="val 44776"/>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0" y="4854763"/>
            <a:ext cx="12191999" cy="2003238"/>
          </a:xfrm>
          <a:prstGeom prst="rect">
            <a:avLst/>
          </a:prstGeom>
          <a:solidFill>
            <a:schemeClr val="bg1"/>
          </a:solidFill>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t>The best model is the 'TF-IDF with SVC' model, with both the Hold-Out and K-Fold accuracy about 0.85. </a:t>
            </a:r>
          </a:p>
          <a:p>
            <a:r>
              <a:rPr lang="en-US" smtClean="0"/>
              <a:t>The second-best</a:t>
            </a:r>
            <a:r>
              <a:rPr lang="en-US"/>
              <a:t>: the 'Count Vectorizer with SVC' model, and 'TF-IDF with KNN'. The former has a very high accuracy using Hold-Out (0.86), but has a lower accuracy using K-Fold (0.75). The latter </a:t>
            </a:r>
            <a:r>
              <a:rPr lang="en-US"/>
              <a:t>has </a:t>
            </a:r>
            <a:r>
              <a:rPr lang="en-US" smtClean="0"/>
              <a:t>both </a:t>
            </a:r>
            <a:r>
              <a:rPr lang="en-US"/>
              <a:t>Hold-Out </a:t>
            </a:r>
            <a:r>
              <a:rPr lang="en-US"/>
              <a:t>and </a:t>
            </a:r>
            <a:r>
              <a:rPr lang="en-US" smtClean="0"/>
              <a:t>K-Fold accuracy=0.82</a:t>
            </a:r>
            <a:r>
              <a:rPr lang="en-US"/>
              <a:t>. </a:t>
            </a:r>
          </a:p>
          <a:p>
            <a:r>
              <a:rPr lang="en-US" smtClean="0"/>
              <a:t>The </a:t>
            </a:r>
            <a:r>
              <a:rPr lang="en-US"/>
              <a:t>third-best: the 'TF-IDF with MNB ', and the 'Count Vectorizer with MNB' model</a:t>
            </a:r>
            <a:r>
              <a:rPr lang="en-US"/>
              <a:t>, </a:t>
            </a:r>
            <a:r>
              <a:rPr lang="en-US" smtClean="0"/>
              <a:t>with accuracy </a:t>
            </a:r>
            <a:r>
              <a:rPr lang="en-US"/>
              <a:t>of above 0.75. </a:t>
            </a:r>
            <a:endParaRPr lang="en-US"/>
          </a:p>
        </p:txBody>
      </p:sp>
    </p:spTree>
    <p:extLst>
      <p:ext uri="{BB962C8B-B14F-4D97-AF65-F5344CB8AC3E}">
        <p14:creationId xmlns:p14="http://schemas.microsoft.com/office/powerpoint/2010/main" val="3131491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551542"/>
          </a:xfrm>
        </p:spPr>
        <p:txBody>
          <a:bodyPr>
            <a:normAutofit fontScale="90000"/>
          </a:bodyPr>
          <a:lstStyle/>
          <a:p>
            <a:r>
              <a:rPr lang="en-US" smtClean="0"/>
              <a:t>Discussions</a:t>
            </a:r>
            <a:endParaRPr lang="en-US"/>
          </a:p>
        </p:txBody>
      </p:sp>
      <p:sp>
        <p:nvSpPr>
          <p:cNvPr id="7" name="Content Placeholder 2"/>
          <p:cNvSpPr txBox="1">
            <a:spLocks/>
          </p:cNvSpPr>
          <p:nvPr/>
        </p:nvSpPr>
        <p:spPr>
          <a:xfrm>
            <a:off x="7068458" y="5029201"/>
            <a:ext cx="5123542" cy="16110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a:p>
        </p:txBody>
      </p:sp>
      <p:sp>
        <p:nvSpPr>
          <p:cNvPr id="8" name="Content Placeholder 2"/>
          <p:cNvSpPr txBox="1">
            <a:spLocks/>
          </p:cNvSpPr>
          <p:nvPr/>
        </p:nvSpPr>
        <p:spPr>
          <a:xfrm>
            <a:off x="130629" y="961303"/>
            <a:ext cx="12061371" cy="4481553"/>
          </a:xfrm>
          <a:prstGeom prst="rect">
            <a:avLst/>
          </a:prstGeom>
          <a:solidFill>
            <a:schemeClr val="bg1"/>
          </a:solidFill>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mtClean="0"/>
              <a:t>It is interesting why SVC and MNB Classifiers outperform all the Neural Network models.</a:t>
            </a:r>
          </a:p>
          <a:p>
            <a:r>
              <a:rPr lang="en-US" smtClean="0"/>
              <a:t>TF-IDF and Count Vectorizer apparently help its model to get a high accuracy. Can I implement them into a NN as a layer? </a:t>
            </a:r>
          </a:p>
          <a:p>
            <a:r>
              <a:rPr lang="en-US" smtClean="0"/>
              <a:t>Inspired by LDA result, can I purify my subject-classification scheme by eliminating the classification based on research methods? </a:t>
            </a:r>
          </a:p>
          <a:p>
            <a:endParaRPr lang="en-US"/>
          </a:p>
          <a:p>
            <a:r>
              <a:rPr lang="en-US" smtClean="0"/>
              <a:t>Journal editors may adapt my model(s), but should manually scan for errors. Editors’ work is irreplaceable. </a:t>
            </a:r>
            <a:endParaRPr lang="en-US"/>
          </a:p>
        </p:txBody>
      </p:sp>
    </p:spTree>
    <p:extLst>
      <p:ext uri="{BB962C8B-B14F-4D97-AF65-F5344CB8AC3E}">
        <p14:creationId xmlns:p14="http://schemas.microsoft.com/office/powerpoint/2010/main" val="714218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828" y="233354"/>
            <a:ext cx="9042401" cy="551543"/>
          </a:xfrm>
        </p:spPr>
        <p:txBody>
          <a:bodyPr>
            <a:normAutofit fontScale="90000"/>
          </a:bodyPr>
          <a:lstStyle/>
          <a:p>
            <a:r>
              <a:rPr lang="en-US" smtClean="0"/>
              <a:t>Arrangement - Gantt Chart, Milestone Tasks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99886"/>
            <a:ext cx="12192000" cy="4489752"/>
          </a:xfrm>
        </p:spPr>
      </p:pic>
      <p:sp>
        <p:nvSpPr>
          <p:cNvPr id="5" name="TextBox 4"/>
          <p:cNvSpPr txBox="1"/>
          <p:nvPr/>
        </p:nvSpPr>
        <p:spPr>
          <a:xfrm>
            <a:off x="3106056" y="5791201"/>
            <a:ext cx="1785257" cy="830997"/>
          </a:xfrm>
          <a:prstGeom prst="rect">
            <a:avLst/>
          </a:prstGeom>
          <a:noFill/>
        </p:spPr>
        <p:txBody>
          <a:bodyPr wrap="square" rtlCol="0">
            <a:spAutoFit/>
          </a:bodyPr>
          <a:lstStyle/>
          <a:p>
            <a:r>
              <a:rPr lang="en-US" sz="2400" b="1" smtClean="0">
                <a:solidFill>
                  <a:srgbClr val="FF0000"/>
                </a:solidFill>
              </a:rPr>
              <a:t>Milestone dates</a:t>
            </a:r>
            <a:endParaRPr lang="en-US" sz="2400" b="1">
              <a:solidFill>
                <a:srgbClr val="FF0000"/>
              </a:solidFill>
            </a:endParaRPr>
          </a:p>
        </p:txBody>
      </p:sp>
      <p:sp>
        <p:nvSpPr>
          <p:cNvPr id="6" name="Right Arrow 5"/>
          <p:cNvSpPr/>
          <p:nvPr/>
        </p:nvSpPr>
        <p:spPr>
          <a:xfrm rot="16397139">
            <a:off x="3403924" y="5247826"/>
            <a:ext cx="610542" cy="54488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4915" y="-206829"/>
            <a:ext cx="2830286" cy="7500257"/>
          </a:xfrm>
          <a:prstGeom prst="rect">
            <a:avLst/>
          </a:prstGeom>
        </p:spPr>
      </p:pic>
      <p:sp>
        <p:nvSpPr>
          <p:cNvPr id="8" name="TextBox 7"/>
          <p:cNvSpPr txBox="1"/>
          <p:nvPr/>
        </p:nvSpPr>
        <p:spPr>
          <a:xfrm>
            <a:off x="7418390" y="5665356"/>
            <a:ext cx="1901371" cy="830997"/>
          </a:xfrm>
          <a:prstGeom prst="rect">
            <a:avLst/>
          </a:prstGeom>
          <a:noFill/>
        </p:spPr>
        <p:txBody>
          <a:bodyPr wrap="square" rtlCol="0">
            <a:spAutoFit/>
          </a:bodyPr>
          <a:lstStyle/>
          <a:p>
            <a:r>
              <a:rPr lang="en-US" sz="2400" b="1" smtClean="0">
                <a:solidFill>
                  <a:srgbClr val="FF0000"/>
                </a:solidFill>
              </a:rPr>
              <a:t>Milestone tasks</a:t>
            </a:r>
            <a:endParaRPr lang="en-US" sz="2400" b="1">
              <a:solidFill>
                <a:srgbClr val="FF0000"/>
              </a:solidFill>
            </a:endParaRPr>
          </a:p>
        </p:txBody>
      </p:sp>
      <p:sp>
        <p:nvSpPr>
          <p:cNvPr id="9" name="Right Arrow 8"/>
          <p:cNvSpPr/>
          <p:nvPr/>
        </p:nvSpPr>
        <p:spPr>
          <a:xfrm rot="20649375">
            <a:off x="8933072" y="5487718"/>
            <a:ext cx="610542" cy="54488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882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43000"/>
          </a:xfrm>
        </p:spPr>
        <p:txBody>
          <a:bodyPr/>
          <a:lstStyle/>
          <a:p>
            <a:r>
              <a:rPr lang="en-US" smtClean="0"/>
              <a:t>Thank  You for reviewing my project! </a:t>
            </a:r>
            <a:endParaRPr lang="en-US"/>
          </a:p>
        </p:txBody>
      </p:sp>
      <p:pic>
        <p:nvPicPr>
          <p:cNvPr id="4" name="Content Placeholder 3"/>
          <p:cNvPicPr>
            <a:picLocks noGrp="1" noChangeAspect="1"/>
          </p:cNvPicPr>
          <p:nvPr>
            <p:ph idx="1"/>
          </p:nvPr>
        </p:nvPicPr>
        <p:blipFill>
          <a:blip r:embed="rId2"/>
          <a:stretch>
            <a:fillRect/>
          </a:stretch>
        </p:blipFill>
        <p:spPr>
          <a:xfrm>
            <a:off x="2902857" y="1828801"/>
            <a:ext cx="6864794" cy="4337132"/>
          </a:xfrm>
          <a:prstGeom prst="rect">
            <a:avLst/>
          </a:prstGeom>
        </p:spPr>
      </p:pic>
    </p:spTree>
    <p:extLst>
      <p:ext uri="{BB962C8B-B14F-4D97-AF65-F5344CB8AC3E}">
        <p14:creationId xmlns:p14="http://schemas.microsoft.com/office/powerpoint/2010/main" val="2025392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88687"/>
            <a:ext cx="10018713" cy="667656"/>
          </a:xfrm>
        </p:spPr>
        <p:txBody>
          <a:bodyPr>
            <a:normAutofit fontScale="90000"/>
          </a:bodyPr>
          <a:lstStyle/>
          <a:p>
            <a:r>
              <a:rPr lang="en-US" smtClean="0"/>
              <a:t>Features of My Project</a:t>
            </a:r>
            <a:endParaRPr lang="en-US"/>
          </a:p>
        </p:txBody>
      </p:sp>
      <p:sp>
        <p:nvSpPr>
          <p:cNvPr id="3" name="Content Placeholder 2"/>
          <p:cNvSpPr>
            <a:spLocks noGrp="1"/>
          </p:cNvSpPr>
          <p:nvPr>
            <p:ph idx="1"/>
          </p:nvPr>
        </p:nvSpPr>
        <p:spPr>
          <a:xfrm>
            <a:off x="1320800" y="1001486"/>
            <a:ext cx="10871200" cy="5675086"/>
          </a:xfrm>
        </p:spPr>
        <p:txBody>
          <a:bodyPr>
            <a:normAutofit lnSpcReduction="10000"/>
          </a:bodyPr>
          <a:lstStyle/>
          <a:p>
            <a:r>
              <a:rPr lang="en-US" sz="2800" smtClean="0"/>
              <a:t>Collect dataset on my own (using an API)</a:t>
            </a:r>
          </a:p>
          <a:p>
            <a:r>
              <a:rPr lang="en-US" sz="2800" smtClean="0"/>
              <a:t>Outstanding text-cleansing work</a:t>
            </a:r>
          </a:p>
          <a:p>
            <a:r>
              <a:rPr lang="en-US" sz="2800" smtClean="0"/>
              <a:t>Tune hyperparameters in FNN using controlled experiments</a:t>
            </a:r>
          </a:p>
          <a:p>
            <a:r>
              <a:rPr lang="en-US" sz="2800"/>
              <a:t>Try to find the best FNN using </a:t>
            </a:r>
            <a:r>
              <a:rPr lang="en-US" sz="2800" smtClean="0"/>
              <a:t>GridSearchCV</a:t>
            </a:r>
          </a:p>
          <a:p>
            <a:r>
              <a:rPr lang="en-US" sz="2800" smtClean="0"/>
              <a:t>Have constructed DNN based on pre-trained existing models, including CNN, RNN with LSTM layer, etc.</a:t>
            </a:r>
          </a:p>
          <a:p>
            <a:r>
              <a:rPr lang="en-US" sz="2800" smtClean="0"/>
              <a:t>Use different combinations of 3 vectorizers (TF-IDF, Count Vectorizer, Bigram) and 4 classifiers (SVC, MNB, Random Forest, KNN) in NLP and compare their performance</a:t>
            </a:r>
          </a:p>
          <a:p>
            <a:r>
              <a:rPr lang="en-US" sz="2800" smtClean="0"/>
              <a:t>Have attempted to use the methods in literature review (AWD-LSTM, ULMFiT FastAI, Wikipedia2Vec, BERT-for-Task, …)</a:t>
            </a:r>
          </a:p>
          <a:p>
            <a:endParaRPr lang="en-US"/>
          </a:p>
        </p:txBody>
      </p:sp>
    </p:spTree>
    <p:extLst>
      <p:ext uri="{BB962C8B-B14F-4D97-AF65-F5344CB8AC3E}">
        <p14:creationId xmlns:p14="http://schemas.microsoft.com/office/powerpoint/2010/main" val="40197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01601"/>
            <a:ext cx="10018713" cy="188685"/>
          </a:xfrm>
        </p:spPr>
        <p:txBody>
          <a:bodyPr>
            <a:normAutofit fontScale="90000"/>
          </a:bodyPr>
          <a:lstStyle/>
          <a:p>
            <a:r>
              <a:rPr lang="en-US" smtClean="0"/>
              <a:t>Literature Review – Text Classification</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5" y="397616"/>
            <a:ext cx="11132457" cy="6460384"/>
          </a:xfrm>
        </p:spPr>
      </p:pic>
    </p:spTree>
    <p:extLst>
      <p:ext uri="{BB962C8B-B14F-4D97-AF65-F5344CB8AC3E}">
        <p14:creationId xmlns:p14="http://schemas.microsoft.com/office/powerpoint/2010/main" val="2546643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90287"/>
            <a:ext cx="10018713" cy="420914"/>
          </a:xfrm>
        </p:spPr>
        <p:txBody>
          <a:bodyPr>
            <a:normAutofit fontScale="90000"/>
          </a:bodyPr>
          <a:lstStyle/>
          <a:p>
            <a:r>
              <a:rPr lang="en-US" smtClean="0"/>
              <a:t>Justified Based on Domain and Users</a:t>
            </a:r>
            <a:endParaRPr lang="en-US"/>
          </a:p>
        </p:txBody>
      </p:sp>
      <p:sp>
        <p:nvSpPr>
          <p:cNvPr id="3" name="Content Placeholder 2"/>
          <p:cNvSpPr>
            <a:spLocks noGrp="1"/>
          </p:cNvSpPr>
          <p:nvPr>
            <p:ph idx="1"/>
          </p:nvPr>
        </p:nvSpPr>
        <p:spPr>
          <a:xfrm>
            <a:off x="232229" y="711200"/>
            <a:ext cx="11800114" cy="6146799"/>
          </a:xfrm>
          <a:solidFill>
            <a:schemeClr val="bg1"/>
          </a:solidFill>
        </p:spPr>
        <p:txBody>
          <a:bodyPr>
            <a:normAutofit fontScale="85000" lnSpcReduction="20000"/>
          </a:bodyPr>
          <a:lstStyle/>
          <a:p>
            <a:r>
              <a:rPr lang="en-US"/>
              <a:t>(1) real journal platforms in academia (e.g. Nature, Science, etc.) to classify newly received articles and therefore simplify the procedure before posting new articles, and will make the news being published more timely without manual work; may stimulate an interdisciplinary collaboration between these platforms and data science platforms to add comprehensive metadata for information retrieval; </a:t>
            </a:r>
          </a:p>
          <a:p>
            <a:r>
              <a:rPr lang="en-US"/>
              <a:t>(2) librarianship </a:t>
            </a:r>
            <a:r>
              <a:rPr lang="en-US" smtClean="0"/>
              <a:t>field, </a:t>
            </a:r>
            <a:r>
              <a:rPr lang="en-US"/>
              <a:t>by boosting the development of computer-based technologies to do part of the librarian jobs, and to stimulate the debate of human work vs. computer work; </a:t>
            </a:r>
          </a:p>
          <a:p>
            <a:r>
              <a:rPr lang="en-US"/>
              <a:t>(3) real journal platforms if I can find any obstacles or difficulties when developing my project, and will contribute furthermore if I could possibly propose methods to solve them; </a:t>
            </a:r>
          </a:p>
          <a:p>
            <a:r>
              <a:rPr lang="en-US"/>
              <a:t>(4) philosophical field, by exploring potential difficulties and proposing possible solutions, since classification is a very basic concept in </a:t>
            </a:r>
            <a:r>
              <a:rPr lang="en-US" smtClean="0"/>
              <a:t>philosophy; </a:t>
            </a:r>
            <a:endParaRPr lang="en-US"/>
          </a:p>
          <a:p>
            <a:r>
              <a:rPr lang="en-US"/>
              <a:t>(5) students studying in academia (e.g. postgraduate applicants, doctoral students) who have a strong pressure or focus on publishing papers, by receiving stimulation and inspirations found from my project. For instance, the top list of keywords shown in each academic subject can be a hint to expand the students’ academic vocabulary set; </a:t>
            </a:r>
          </a:p>
          <a:p>
            <a:r>
              <a:rPr lang="en-US"/>
              <a:t>(6) teachers working in academia who need a timely update for the recent research trend, to stimulate their own research and to give their students a prospective working direction; </a:t>
            </a:r>
          </a:p>
          <a:p>
            <a:r>
              <a:rPr lang="en-US"/>
              <a:t>(7) data scientists and computer scientists who are also interested in text classification methods. If my models are well-tuned, they may be applied more widely as a transfer learning example, not only in my own dataset, but also in other label-classifications in NLP field, such as sentiment classification, or even image classification. Data scientists may find new inspirations on labelling articles. </a:t>
            </a:r>
          </a:p>
        </p:txBody>
      </p:sp>
    </p:spTree>
    <p:extLst>
      <p:ext uri="{BB962C8B-B14F-4D97-AF65-F5344CB8AC3E}">
        <p14:creationId xmlns:p14="http://schemas.microsoft.com/office/powerpoint/2010/main" val="3852230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5771"/>
            <a:ext cx="10018713" cy="449943"/>
          </a:xfrm>
        </p:spPr>
        <p:txBody>
          <a:bodyPr>
            <a:normAutofit fontScale="90000"/>
          </a:bodyPr>
          <a:lstStyle/>
          <a:p>
            <a:r>
              <a:rPr lang="en-US" smtClean="0"/>
              <a:t>Collect Data – from EventRegistry.org</a:t>
            </a:r>
            <a:endParaRPr lang="en-US"/>
          </a:p>
        </p:txBody>
      </p:sp>
      <p:sp>
        <p:nvSpPr>
          <p:cNvPr id="5" name="Content Placeholder 4"/>
          <p:cNvSpPr>
            <a:spLocks noGrp="1"/>
          </p:cNvSpPr>
          <p:nvPr>
            <p:ph idx="1"/>
          </p:nvPr>
        </p:nvSpPr>
        <p:spPr>
          <a:xfrm>
            <a:off x="1267427" y="660400"/>
            <a:ext cx="10460116" cy="870857"/>
          </a:xfrm>
        </p:spPr>
        <p:txBody>
          <a:bodyPr>
            <a:normAutofit/>
          </a:bodyPr>
          <a:lstStyle/>
          <a:p>
            <a:r>
              <a:rPr lang="en-US" sz="1600" smtClean="0"/>
              <a:t>Their API: </a:t>
            </a:r>
            <a:r>
              <a:rPr lang="en-US" sz="1600" smtClean="0">
                <a:hlinkClick r:id="rId2"/>
              </a:rPr>
              <a:t>https</a:t>
            </a:r>
            <a:r>
              <a:rPr lang="en-US" sz="1600">
                <a:hlinkClick r:id="rId2"/>
              </a:rPr>
              <a:t>://</a:t>
            </a:r>
            <a:r>
              <a:rPr lang="en-US" sz="1600" smtClean="0">
                <a:hlinkClick r:id="rId2"/>
              </a:rPr>
              <a:t>www.newsapi.ai/documentation/sandbox?tab=searchArticles</a:t>
            </a:r>
            <a:r>
              <a:rPr lang="en-US" sz="1600" smtClean="0"/>
              <a:t> </a:t>
            </a:r>
          </a:p>
          <a:p>
            <a:r>
              <a:rPr lang="en-US" sz="1600" smtClean="0"/>
              <a:t>I copied their codes from the sandbox to my own Jupyter Notebook file, and output the retrieved data into JSON files. </a:t>
            </a:r>
            <a:endParaRPr lang="en-US" sz="1600"/>
          </a:p>
        </p:txBody>
      </p:sp>
      <p:pic>
        <p:nvPicPr>
          <p:cNvPr id="6" name="Picture 5"/>
          <p:cNvPicPr>
            <a:picLocks noChangeAspect="1"/>
          </p:cNvPicPr>
          <p:nvPr/>
        </p:nvPicPr>
        <p:blipFill>
          <a:blip r:embed="rId3"/>
          <a:stretch>
            <a:fillRect/>
          </a:stretch>
        </p:blipFill>
        <p:spPr>
          <a:xfrm>
            <a:off x="1267427" y="1465942"/>
            <a:ext cx="10339319" cy="5261429"/>
          </a:xfrm>
          <a:prstGeom prst="rect">
            <a:avLst/>
          </a:prstGeom>
        </p:spPr>
      </p:pic>
    </p:spTree>
    <p:extLst>
      <p:ext uri="{BB962C8B-B14F-4D97-AF65-F5344CB8AC3E}">
        <p14:creationId xmlns:p14="http://schemas.microsoft.com/office/powerpoint/2010/main" val="3801824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5771"/>
            <a:ext cx="10018713" cy="449943"/>
          </a:xfrm>
        </p:spPr>
        <p:txBody>
          <a:bodyPr>
            <a:normAutofit fontScale="90000"/>
          </a:bodyPr>
          <a:lstStyle/>
          <a:p>
            <a:r>
              <a:rPr lang="en-US" smtClean="0"/>
              <a:t>Collect Data – from EventRegistry.org</a:t>
            </a:r>
            <a:endParaRPr lang="en-US"/>
          </a:p>
        </p:txBody>
      </p:sp>
      <p:pic>
        <p:nvPicPr>
          <p:cNvPr id="4" name="Content Placeholder 3"/>
          <p:cNvPicPr>
            <a:picLocks noGrp="1" noChangeAspect="1"/>
          </p:cNvPicPr>
          <p:nvPr>
            <p:ph idx="1"/>
          </p:nvPr>
        </p:nvPicPr>
        <p:blipFill>
          <a:blip r:embed="rId2"/>
          <a:stretch>
            <a:fillRect/>
          </a:stretch>
        </p:blipFill>
        <p:spPr>
          <a:xfrm>
            <a:off x="-1" y="1364342"/>
            <a:ext cx="12168451" cy="5493657"/>
          </a:xfrm>
          <a:prstGeom prst="rect">
            <a:avLst/>
          </a:prstGeom>
        </p:spPr>
      </p:pic>
      <p:sp>
        <p:nvSpPr>
          <p:cNvPr id="5" name="Content Placeholder 4"/>
          <p:cNvSpPr txBox="1">
            <a:spLocks/>
          </p:cNvSpPr>
          <p:nvPr/>
        </p:nvSpPr>
        <p:spPr>
          <a:xfrm>
            <a:off x="1374507" y="754743"/>
            <a:ext cx="10793943" cy="60959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600" smtClean="0"/>
              <a:t>Then I convert those JSON files into EXCEL format, and combine them. The following is the snapshot for the combined file. </a:t>
            </a:r>
            <a:endParaRPr lang="en-US" sz="1600"/>
          </a:p>
        </p:txBody>
      </p:sp>
      <p:sp>
        <p:nvSpPr>
          <p:cNvPr id="3" name="TextBox 2"/>
          <p:cNvSpPr txBox="1"/>
          <p:nvPr/>
        </p:nvSpPr>
        <p:spPr>
          <a:xfrm>
            <a:off x="4920343" y="5892447"/>
            <a:ext cx="2612571" cy="523220"/>
          </a:xfrm>
          <a:prstGeom prst="rect">
            <a:avLst/>
          </a:prstGeom>
          <a:noFill/>
        </p:spPr>
        <p:txBody>
          <a:bodyPr wrap="square" rtlCol="0">
            <a:spAutoFit/>
          </a:bodyPr>
          <a:lstStyle/>
          <a:p>
            <a:r>
              <a:rPr lang="en-US" sz="2800" b="1" smtClean="0">
                <a:solidFill>
                  <a:srgbClr val="FF0000"/>
                </a:solidFill>
              </a:rPr>
              <a:t>Feature  X</a:t>
            </a:r>
            <a:endParaRPr lang="en-US" sz="2800" b="1">
              <a:solidFill>
                <a:srgbClr val="FF0000"/>
              </a:solidFill>
            </a:endParaRPr>
          </a:p>
        </p:txBody>
      </p:sp>
      <p:sp>
        <p:nvSpPr>
          <p:cNvPr id="6" name="TextBox 5"/>
          <p:cNvSpPr txBox="1"/>
          <p:nvPr/>
        </p:nvSpPr>
        <p:spPr>
          <a:xfrm>
            <a:off x="10406743" y="6183085"/>
            <a:ext cx="1761707" cy="523220"/>
          </a:xfrm>
          <a:prstGeom prst="rect">
            <a:avLst/>
          </a:prstGeom>
          <a:noFill/>
        </p:spPr>
        <p:txBody>
          <a:bodyPr wrap="square" rtlCol="0">
            <a:spAutoFit/>
          </a:bodyPr>
          <a:lstStyle/>
          <a:p>
            <a:r>
              <a:rPr lang="en-US" sz="2800" b="1" smtClean="0">
                <a:solidFill>
                  <a:srgbClr val="FF0000"/>
                </a:solidFill>
              </a:rPr>
              <a:t>Target  Y</a:t>
            </a:r>
            <a:endParaRPr lang="en-US" sz="2800" b="1">
              <a:solidFill>
                <a:srgbClr val="FF0000"/>
              </a:solidFill>
            </a:endParaRPr>
          </a:p>
        </p:txBody>
      </p:sp>
    </p:spTree>
    <p:extLst>
      <p:ext uri="{BB962C8B-B14F-4D97-AF65-F5344CB8AC3E}">
        <p14:creationId xmlns:p14="http://schemas.microsoft.com/office/powerpoint/2010/main" val="3015954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5771"/>
            <a:ext cx="10018713" cy="449943"/>
          </a:xfrm>
        </p:spPr>
        <p:txBody>
          <a:bodyPr>
            <a:normAutofit fontScale="90000"/>
          </a:bodyPr>
          <a:lstStyle/>
          <a:p>
            <a:r>
              <a:rPr lang="en-US" smtClean="0"/>
              <a:t>Collect Data – from EventRegistry.org</a:t>
            </a:r>
            <a:endParaRPr lang="en-US"/>
          </a:p>
        </p:txBody>
      </p:sp>
      <p:sp>
        <p:nvSpPr>
          <p:cNvPr id="7" name="Content Placeholder 6"/>
          <p:cNvSpPr>
            <a:spLocks noGrp="1"/>
          </p:cNvSpPr>
          <p:nvPr>
            <p:ph idx="1"/>
          </p:nvPr>
        </p:nvSpPr>
        <p:spPr>
          <a:xfrm>
            <a:off x="1484311" y="950166"/>
            <a:ext cx="6730776" cy="5334520"/>
          </a:xfrm>
        </p:spPr>
        <p:txBody>
          <a:bodyPr>
            <a:normAutofit/>
          </a:bodyPr>
          <a:lstStyle/>
          <a:p>
            <a:r>
              <a:rPr lang="en-US" smtClean="0"/>
              <a:t>6 classes: </a:t>
            </a:r>
          </a:p>
          <a:p>
            <a:pPr lvl="1"/>
            <a:r>
              <a:rPr lang="en-US" smtClean="0"/>
              <a:t>Biology</a:t>
            </a:r>
          </a:p>
          <a:p>
            <a:pPr lvl="1"/>
            <a:r>
              <a:rPr lang="en-US" smtClean="0"/>
              <a:t>Chemistry</a:t>
            </a:r>
          </a:p>
          <a:p>
            <a:pPr lvl="1"/>
            <a:r>
              <a:rPr lang="en-US" smtClean="0"/>
              <a:t>Earth Sciences</a:t>
            </a:r>
          </a:p>
          <a:p>
            <a:pPr lvl="1"/>
            <a:r>
              <a:rPr lang="en-US" smtClean="0"/>
              <a:t>Math</a:t>
            </a:r>
          </a:p>
          <a:p>
            <a:pPr lvl="1"/>
            <a:r>
              <a:rPr lang="en-US" smtClean="0"/>
              <a:t>Physics</a:t>
            </a:r>
          </a:p>
          <a:p>
            <a:pPr lvl="1"/>
            <a:r>
              <a:rPr lang="en-US" smtClean="0"/>
              <a:t>Social Sciences</a:t>
            </a:r>
          </a:p>
          <a:p>
            <a:endParaRPr lang="en-US"/>
          </a:p>
          <a:p>
            <a:endParaRPr lang="en-US" smtClean="0"/>
          </a:p>
          <a:p>
            <a:r>
              <a:rPr lang="en-US" sz="3200" smtClean="0"/>
              <a:t>Commonsense baseline = 1/6 = 0.167</a:t>
            </a:r>
          </a:p>
          <a:p>
            <a:endParaRPr lang="en-US"/>
          </a:p>
        </p:txBody>
      </p:sp>
      <p:pic>
        <p:nvPicPr>
          <p:cNvPr id="8" name="Picture 7"/>
          <p:cNvPicPr>
            <a:picLocks noChangeAspect="1"/>
          </p:cNvPicPr>
          <p:nvPr/>
        </p:nvPicPr>
        <p:blipFill>
          <a:blip r:embed="rId2"/>
          <a:stretch>
            <a:fillRect/>
          </a:stretch>
        </p:blipFill>
        <p:spPr>
          <a:xfrm>
            <a:off x="7384076" y="950166"/>
            <a:ext cx="4427467" cy="2649896"/>
          </a:xfrm>
          <a:prstGeom prst="rect">
            <a:avLst/>
          </a:prstGeom>
        </p:spPr>
      </p:pic>
    </p:spTree>
    <p:extLst>
      <p:ext uri="{BB962C8B-B14F-4D97-AF65-F5344CB8AC3E}">
        <p14:creationId xmlns:p14="http://schemas.microsoft.com/office/powerpoint/2010/main" val="154594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9658"/>
            <a:ext cx="10018713" cy="551542"/>
          </a:xfrm>
        </p:spPr>
        <p:txBody>
          <a:bodyPr>
            <a:normAutofit fontScale="90000"/>
          </a:bodyPr>
          <a:lstStyle/>
          <a:p>
            <a:r>
              <a:rPr lang="en-US" smtClean="0"/>
              <a:t>Codes Implemented</a:t>
            </a:r>
            <a:endParaRPr lang="en-US"/>
          </a:p>
        </p:txBody>
      </p:sp>
      <p:sp>
        <p:nvSpPr>
          <p:cNvPr id="3" name="Content Placeholder 2"/>
          <p:cNvSpPr>
            <a:spLocks noGrp="1"/>
          </p:cNvSpPr>
          <p:nvPr>
            <p:ph idx="1"/>
          </p:nvPr>
        </p:nvSpPr>
        <p:spPr>
          <a:xfrm>
            <a:off x="1484311" y="711200"/>
            <a:ext cx="10018713" cy="783772"/>
          </a:xfrm>
        </p:spPr>
        <p:txBody>
          <a:bodyPr>
            <a:normAutofit lnSpcReduction="10000"/>
          </a:bodyPr>
          <a:lstStyle/>
          <a:p>
            <a:r>
              <a:rPr lang="en-US" smtClean="0"/>
              <a:t>Preprocessing: </a:t>
            </a:r>
            <a:r>
              <a:rPr lang="en-US" b="1"/>
              <a:t>Remove unwanted </a:t>
            </a:r>
            <a:r>
              <a:rPr lang="en-US" b="1" smtClean="0"/>
              <a:t>characters</a:t>
            </a:r>
            <a:r>
              <a:rPr lang="en-US" smtClean="0"/>
              <a:t>; </a:t>
            </a:r>
            <a:r>
              <a:rPr lang="en-US" b="1"/>
              <a:t>Lowercase and expand </a:t>
            </a:r>
            <a:r>
              <a:rPr lang="en-US" b="1" smtClean="0"/>
              <a:t>contractions; </a:t>
            </a:r>
            <a:r>
              <a:rPr lang="en-US" b="1"/>
              <a:t>Remove stopwords &amp; </a:t>
            </a:r>
            <a:r>
              <a:rPr lang="en-US" b="1" smtClean="0"/>
              <a:t>lemmatisation. </a:t>
            </a:r>
            <a:endParaRPr lang="en-US" b="1"/>
          </a:p>
        </p:txBody>
      </p:sp>
      <p:pic>
        <p:nvPicPr>
          <p:cNvPr id="4" name="Picture 3"/>
          <p:cNvPicPr>
            <a:picLocks noChangeAspect="1"/>
          </p:cNvPicPr>
          <p:nvPr/>
        </p:nvPicPr>
        <p:blipFill>
          <a:blip r:embed="rId2"/>
          <a:stretch>
            <a:fillRect/>
          </a:stretch>
        </p:blipFill>
        <p:spPr>
          <a:xfrm>
            <a:off x="84297" y="1478490"/>
            <a:ext cx="6914184" cy="3311223"/>
          </a:xfrm>
          <a:prstGeom prst="rect">
            <a:avLst/>
          </a:prstGeom>
        </p:spPr>
      </p:pic>
      <p:sp>
        <p:nvSpPr>
          <p:cNvPr id="5" name="Content Placeholder 2"/>
          <p:cNvSpPr txBox="1">
            <a:spLocks/>
          </p:cNvSpPr>
          <p:nvPr/>
        </p:nvSpPr>
        <p:spPr>
          <a:xfrm>
            <a:off x="2019754" y="5949410"/>
            <a:ext cx="10018713" cy="7837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mtClean="0"/>
              <a:t>I have also output my cleansed text data into files, for later to use. </a:t>
            </a:r>
            <a:endParaRPr lang="en-US" b="1"/>
          </a:p>
        </p:txBody>
      </p:sp>
      <p:pic>
        <p:nvPicPr>
          <p:cNvPr id="6" name="Picture 5"/>
          <p:cNvPicPr>
            <a:picLocks noChangeAspect="1"/>
          </p:cNvPicPr>
          <p:nvPr/>
        </p:nvPicPr>
        <p:blipFill>
          <a:blip r:embed="rId3"/>
          <a:stretch>
            <a:fillRect/>
          </a:stretch>
        </p:blipFill>
        <p:spPr>
          <a:xfrm>
            <a:off x="4361014" y="3077029"/>
            <a:ext cx="7792809" cy="2927849"/>
          </a:xfrm>
          <a:prstGeom prst="rect">
            <a:avLst/>
          </a:prstGeom>
        </p:spPr>
      </p:pic>
    </p:spTree>
    <p:extLst>
      <p:ext uri="{BB962C8B-B14F-4D97-AF65-F5344CB8AC3E}">
        <p14:creationId xmlns:p14="http://schemas.microsoft.com/office/powerpoint/2010/main" val="502746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928</TotalTime>
  <Words>1593</Words>
  <Application>Microsoft Office PowerPoint</Application>
  <PresentationFormat>Widescreen</PresentationFormat>
  <Paragraphs>122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Helvetica Neue</vt:lpstr>
      <vt:lpstr>Arial</vt:lpstr>
      <vt:lpstr>Cambria Math</vt:lpstr>
      <vt:lpstr>Corbel</vt:lpstr>
      <vt:lpstr>Courier New</vt:lpstr>
      <vt:lpstr>Parallax</vt:lpstr>
      <vt:lpstr>Comparative Analysis of Neural Networks and General NLP Methods on An Academic Journal Article Database</vt:lpstr>
      <vt:lpstr>Template I Use</vt:lpstr>
      <vt:lpstr>Features of My Project</vt:lpstr>
      <vt:lpstr>Literature Review – Text Classification</vt:lpstr>
      <vt:lpstr>Justified Based on Domain and Users</vt:lpstr>
      <vt:lpstr>Collect Data – from EventRegistry.org</vt:lpstr>
      <vt:lpstr>Collect Data – from EventRegistry.org</vt:lpstr>
      <vt:lpstr>Collect Data – from EventRegistry.org</vt:lpstr>
      <vt:lpstr>Codes Implemented</vt:lpstr>
      <vt:lpstr>Codes Implemented</vt:lpstr>
      <vt:lpstr>Codes Implemented</vt:lpstr>
      <vt:lpstr>Codes Implemented</vt:lpstr>
      <vt:lpstr>PowerPoint Presentation</vt:lpstr>
      <vt:lpstr>PowerPoint Presentation</vt:lpstr>
      <vt:lpstr>PowerPoint Presentation</vt:lpstr>
      <vt:lpstr>PowerPoint Presentation</vt:lpstr>
      <vt:lpstr>PowerPoint Presentation</vt:lpstr>
      <vt:lpstr>PowerPoint Presentation</vt:lpstr>
      <vt:lpstr>Codes</vt:lpstr>
      <vt:lpstr>Repetition of The Best FCNN Model</vt:lpstr>
      <vt:lpstr>Codes Implemented</vt:lpstr>
      <vt:lpstr>Codes Implemented</vt:lpstr>
      <vt:lpstr>Codes Implemented</vt:lpstr>
      <vt:lpstr>Codes Implemented</vt:lpstr>
      <vt:lpstr>PowerPoint Presentation</vt:lpstr>
      <vt:lpstr>Final Comparison</vt:lpstr>
      <vt:lpstr>Discussions</vt:lpstr>
      <vt:lpstr>Arrangement - Gantt Chart, Milestone Tasks</vt:lpstr>
      <vt:lpstr>Thank  You for reviewing my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Machine Learning &amp; Neural Network On Academic Journals Classification</dc:title>
  <dc:creator>Administrator</dc:creator>
  <cp:lastModifiedBy>Administrator</cp:lastModifiedBy>
  <cp:revision>290</cp:revision>
  <dcterms:created xsi:type="dcterms:W3CDTF">2022-12-09T03:02:18Z</dcterms:created>
  <dcterms:modified xsi:type="dcterms:W3CDTF">2023-03-03T09:22:30Z</dcterms:modified>
</cp:coreProperties>
</file>