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56287-F624-E848-934A-1E5A22312927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064C4-2C67-C442-8CE8-1FE16827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64C4-2C67-C442-8CE8-1FE16827E1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064C4-2C67-C442-8CE8-1FE16827E1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BF57-4FA0-C14A-817F-5FC7F39A4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C25C-366C-874D-8E02-6609ECB6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7002-3B6D-1741-A7C7-C1BB3A67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B6AF-4C6D-4F49-B4A6-5BCB1394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AF33-2896-F346-A3C6-986EBCEE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5BE-0061-564A-87BF-F2CB7855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3B331-381E-3F4A-AF7C-B49F3E17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8580-652A-3143-B517-29E57692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837B-9C29-4C4F-88D2-0F5FCB8A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8783-CF7B-F747-9E9A-ED4C9A07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1DEFE-D757-AE4E-A6ED-C14C6B90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BC11-FB98-7C42-9204-3EC42128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76DC-1D25-A64D-9721-561B0A35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483-AE7E-9448-8033-76C790E4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AE9-DF3E-E041-B4E5-3DF15D71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595-CFBF-5143-A323-7397C527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E26-04C5-3D45-BB31-CFDF9111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41A6-0CEA-2B41-B92B-3BD92D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D129-E57F-6349-8598-6420F6A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6129-8B0A-B441-8BBF-B6C7FAF7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63DE-0003-9B41-9DF3-E81FF1BD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6234-22F6-124A-B114-F0F93622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5B93-F35A-9547-8BCA-E8F65B02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C9B8-9030-BA4D-9A4E-D25A456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CBAE-7C7F-174B-8553-7379B9E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8E30-6C91-FF4F-9221-361614B0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1C25-F856-6240-B6D9-D16C3402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B374-A3FB-474E-BE8A-FFF26FB6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B4FA-BE0F-9D40-9590-541CB5EF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73989-DC6B-FF42-B7C6-1D42F9A4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F7DF-40F4-2441-AAA0-DC5CC6B2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54AC-5162-9841-AA4C-D953C017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4949-8C0F-6B47-8D78-883D6B10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82CF-AA43-7B4B-B251-A4C20646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153AF-72F2-8848-8293-D44E23A00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93983-C579-F54E-A0D4-58403807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84C23-F3CB-E945-8394-40DE3CF3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4CF18-02FE-3C46-81BD-F9F8E5F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28BE3-9669-CA4E-8639-BE720F5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4B57-B50B-B741-BFDE-7DD0FF64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F74FF-1B81-8E4D-BF71-5633B49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1889-DE4F-944C-AFFB-4805692D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0297-0E7A-114C-995C-1191067A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5D019-DF05-A14E-98AC-7309DCF4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87FFC-D58A-C640-BFFF-283917F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CB169-E728-364C-8EFD-F8132BB4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7FDD-DE86-D649-9D52-2BB8706F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DCE9-CB45-FE4D-9971-E8882DF9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E3C7D-4371-3F42-9125-F7120F63B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1446-E498-AD40-8933-2963BA3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D2F4D-EB71-E245-8CD4-83324138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C96B-9604-B54D-AB9E-680DE710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2EA-F313-264B-85D7-973ABB1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901A0-37E8-304C-95A2-57A4413CD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E18EA-726A-CD4C-90D3-9C7CDD0E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8B56-8268-6A42-98DA-6C34067B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82D49-6479-3B4D-B89A-065586C4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8BA3-1C13-6040-8BFC-FD73A12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54CA6-798F-9848-9448-1033FFF5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2E59-8DBC-A04E-A332-A44B2CA2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3B03-3C16-5249-A136-5AED95EFF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BD95-8955-CA4C-AF40-89AA61109DE6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DD65-2AB1-C246-AEAE-DC849737C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EB51-1F67-C045-83C6-2985DB908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65C2-FA0B-3646-A110-E9916634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ngtermtrends.net/home-price-median-annual-income-ratio/" TargetMode="External"/><Relationship Id="rId2" Type="http://schemas.openxmlformats.org/officeDocument/2006/relationships/hyperlink" Target="https://www.jchs.harvard.edu/home-price-income-ratio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nber.org/papers/w21778" TargetMode="External"/><Relationship Id="rId5" Type="http://schemas.openxmlformats.org/officeDocument/2006/relationships/hyperlink" Target="https://www.pnas.org/content/116/31/15447" TargetMode="External"/><Relationship Id="rId4" Type="http://schemas.openxmlformats.org/officeDocument/2006/relationships/hyperlink" Target="https://www.gamls.com/images/jonwiley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quickfacts/fact/table/newyorkcountymanhattanboroughnewyork,bronxcountybronxboroughnewyork,queenscountyqueensboroughnewyork,kingscountybrooklynboroughnewyork,richmondcountystatenislandboroughnewyork,newyorkcitynewyork/HSG01021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chs.harvard.edu/home-price-income-rati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C546B-87A0-9E4E-8338-3F0FFE09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66" y="1122363"/>
            <a:ext cx="9842269" cy="2751368"/>
          </a:xfrm>
        </p:spPr>
        <p:txBody>
          <a:bodyPr>
            <a:normAutofit/>
          </a:bodyPr>
          <a:lstStyle/>
          <a:p>
            <a:r>
              <a:rPr lang="en-US" sz="5600" b="1" dirty="0"/>
              <a:t>Using Regression Models to Predict Home Affordability Ratios</a:t>
            </a:r>
            <a:br>
              <a:rPr lang="en-US" sz="5600" b="1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39E77-347D-8E49-A18A-A9D7696E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866" y="5045824"/>
            <a:ext cx="9842269" cy="1155471"/>
          </a:xfrm>
        </p:spPr>
        <p:txBody>
          <a:bodyPr>
            <a:normAutofit/>
          </a:bodyPr>
          <a:lstStyle/>
          <a:p>
            <a:r>
              <a:rPr lang="en-US" sz="2800" dirty="0"/>
              <a:t>Author: Freda Xin</a:t>
            </a:r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3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249" y="367000"/>
            <a:ext cx="5696607" cy="5981248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b="1" dirty="0">
                <a:solidFill>
                  <a:srgbClr val="FFFFFF"/>
                </a:solidFill>
              </a:rPr>
              <a:t>Modeling Phase 2: </a:t>
            </a:r>
            <a:br>
              <a:rPr lang="en-US" sz="2700" b="1" dirty="0">
                <a:solidFill>
                  <a:srgbClr val="FFFFFF"/>
                </a:solidFill>
              </a:rPr>
            </a:br>
            <a:r>
              <a:rPr lang="en-US" sz="2700" b="1" dirty="0">
                <a:solidFill>
                  <a:srgbClr val="FFFFFF"/>
                </a:solidFill>
              </a:rPr>
              <a:t>Aggregation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Original NYS dataset (n = 42,918) -&gt;      </a:t>
            </a:r>
            <a:r>
              <a:rPr lang="en-US" sz="1900" b="1" dirty="0">
                <a:solidFill>
                  <a:srgbClr val="FFFFFF"/>
                </a:solidFill>
              </a:rPr>
              <a:t>Aggregated by ZCTA (n = 1,521)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Method: Pattern </a:t>
            </a:r>
            <a:r>
              <a:rPr lang="en-US" sz="1900" dirty="0" err="1">
                <a:solidFill>
                  <a:srgbClr val="FFFFFF"/>
                </a:solidFill>
              </a:rPr>
              <a:t>submodel</a:t>
            </a:r>
            <a:r>
              <a:rPr lang="en-US" sz="1900" dirty="0">
                <a:solidFill>
                  <a:srgbClr val="FFFFFF"/>
                </a:solidFill>
              </a:rPr>
              <a:t> to handle missing data: Pattern 0 &amp; Pattern 1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 Model Types: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Linear Regression(+ L1, L2, PCA),  Polynomial Regression, KNN, Tree Based, SVR, Stochastic Gradient Decent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r>
              <a:rPr lang="en-US" sz="1900" b="1" dirty="0" err="1">
                <a:solidFill>
                  <a:srgbClr val="FF0000"/>
                </a:solidFill>
              </a:rPr>
              <a:t>BaggingRegressor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Test R2: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0.6541; Pattern 1 = 0.0046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Baseline R2: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-0.0057;  Pattern 1 = -0.0128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08D4F-8443-FB4A-B748-53BF5264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1" y="155175"/>
            <a:ext cx="4296242" cy="324605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1ED58-CE08-1242-AC76-B09F184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56776"/>
            <a:ext cx="4332307" cy="33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737" y="459172"/>
            <a:ext cx="6148552" cy="496252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Modeling Phase 2: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Aggregation</a:t>
            </a:r>
            <a:br>
              <a:rPr lang="en-US" sz="1900" b="1" dirty="0">
                <a:solidFill>
                  <a:srgbClr val="FFFFFF"/>
                </a:solidFill>
              </a:rPr>
            </a:br>
            <a:br>
              <a:rPr lang="en-US" sz="1900" b="1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r>
              <a:rPr lang="en-US" sz="1900" b="1" dirty="0" err="1">
                <a:solidFill>
                  <a:srgbClr val="FFFFFF"/>
                </a:solidFill>
              </a:rPr>
              <a:t>BaggingRegressor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b="1" dirty="0">
                <a:solidFill>
                  <a:srgbClr val="FFFFFF"/>
                </a:solidFill>
              </a:rPr>
              <a:t>Phase 2 Conclusion: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 Census Data are important for model performance.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“</a:t>
            </a:r>
            <a:r>
              <a:rPr lang="en-US" sz="1900" b="1" dirty="0" err="1">
                <a:solidFill>
                  <a:srgbClr val="FFFFFF"/>
                </a:solidFill>
              </a:rPr>
              <a:t>open_now</a:t>
            </a:r>
            <a:r>
              <a:rPr lang="en-US" sz="1900" dirty="0">
                <a:solidFill>
                  <a:srgbClr val="FFFFFF"/>
                </a:solidFill>
              </a:rPr>
              <a:t>” features are </a:t>
            </a:r>
            <a:r>
              <a:rPr lang="en-US" sz="1900">
                <a:solidFill>
                  <a:srgbClr val="FFFFFF"/>
                </a:solidFill>
              </a:rPr>
              <a:t>good predictors.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32AED6A2-9B8B-F14E-B4B5-3D602A5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33" y="49319"/>
            <a:ext cx="5906530" cy="68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4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012" y="466152"/>
            <a:ext cx="5696607" cy="5981248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700" b="1" dirty="0">
                <a:solidFill>
                  <a:srgbClr val="FFFFFF"/>
                </a:solidFill>
              </a:rPr>
              <a:t>Modeling Phase 3: generalization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Original LA dataset (n = 8,128) -&gt;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 </a:t>
            </a:r>
            <a:r>
              <a:rPr lang="en-US" sz="1900" b="1" dirty="0">
                <a:solidFill>
                  <a:srgbClr val="FFFFFF"/>
                </a:solidFill>
              </a:rPr>
              <a:t>Aggregated by ZCTA (n = 251)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Goal: Train the model on NYS dataset WITHOUT census features, then test it on the LA Dataset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 Model Types: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Linear Regression(+ L1, L2, PCA),  Polynomial Regression, KNN, Tree Based, SVR, Stochastic Gradient Decent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Best Model: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b="1" dirty="0">
                <a:solidFill>
                  <a:srgbClr val="FF0000"/>
                </a:solidFill>
              </a:rPr>
              <a:t>Linear Regression Model with L1 Regularization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R2: Score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-4.0596; Pattern 1 = -5.7796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 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• Baseline R2: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Pattern 0 = -0.0057;  Pattern 1 = -0.0128</a:t>
            </a:r>
            <a:br>
              <a:rPr lang="en-US" sz="1900" dirty="0">
                <a:solidFill>
                  <a:srgbClr val="FFFFFF"/>
                </a:solidFill>
              </a:rPr>
            </a:b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DF6CE0F-023D-9741-9E5A-E4B7F62E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1" y="49861"/>
            <a:ext cx="4400105" cy="343295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4C9C63-9FA9-2747-92CB-6E576829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265" y="3429000"/>
            <a:ext cx="4391192" cy="33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3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Conclusion, Limitation, and Next Steps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87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68C7-75F7-9148-8877-2EB0E8566002}"/>
              </a:ext>
            </a:extLst>
          </p:cNvPr>
          <p:cNvSpPr txBox="1"/>
          <p:nvPr/>
        </p:nvSpPr>
        <p:spPr>
          <a:xfrm>
            <a:off x="594358" y="2531066"/>
            <a:ext cx="111667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Conclusion:  </a:t>
            </a:r>
          </a:p>
          <a:p>
            <a:r>
              <a:rPr lang="en-US" dirty="0"/>
              <a:t>• Commercial activities information collected from Google Places API </a:t>
            </a:r>
            <a:r>
              <a:rPr lang="en-US" b="1" dirty="0"/>
              <a:t>alone</a:t>
            </a:r>
            <a:r>
              <a:rPr lang="en-US" dirty="0"/>
              <a:t> are not good predictors for home affordability ratios; Using features combined with Census data improved model performance.</a:t>
            </a:r>
          </a:p>
          <a:p>
            <a:r>
              <a:rPr lang="en-US" dirty="0"/>
              <a:t>• The model trained on NYS dataset is NOT transferable to LA</a:t>
            </a:r>
          </a:p>
          <a:p>
            <a:endParaRPr lang="en-US" dirty="0"/>
          </a:p>
          <a:p>
            <a:r>
              <a:rPr lang="en-US" sz="2400" dirty="0"/>
              <a:t>Next Steps: </a:t>
            </a:r>
          </a:p>
          <a:p>
            <a:r>
              <a:rPr lang="en-US" dirty="0"/>
              <a:t>• Improve data quality </a:t>
            </a:r>
          </a:p>
          <a:p>
            <a:r>
              <a:rPr lang="en-US" dirty="0"/>
              <a:t>• Reevaluate the assumption: are commercial activities in a neighborhood predictive for home affordability ratios? </a:t>
            </a:r>
          </a:p>
          <a:p>
            <a:endParaRPr lang="en-US" dirty="0"/>
          </a:p>
          <a:p>
            <a:r>
              <a:rPr lang="en-US" sz="2400" dirty="0"/>
              <a:t>Limitations:  </a:t>
            </a:r>
          </a:p>
          <a:p>
            <a:r>
              <a:rPr lang="en-US" dirty="0"/>
              <a:t>• Google Place API </a:t>
            </a:r>
          </a:p>
          <a:p>
            <a:r>
              <a:rPr lang="en-US" dirty="0"/>
              <a:t>• Budget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8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87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668C7-75F7-9148-8877-2EB0E8566002}"/>
              </a:ext>
            </a:extLst>
          </p:cNvPr>
          <p:cNvSpPr txBox="1"/>
          <p:nvPr/>
        </p:nvSpPr>
        <p:spPr>
          <a:xfrm>
            <a:off x="298275" y="2626070"/>
            <a:ext cx="11166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Home Price-to-Income Ratios</a:t>
            </a:r>
            <a:r>
              <a:rPr lang="en-US" dirty="0"/>
              <a:t> by Joint Center for Housing Studies of Harvard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Home Price to Income Ratio</a:t>
            </a:r>
            <a:r>
              <a:rPr lang="en-US" dirty="0"/>
              <a:t> by </a:t>
            </a:r>
            <a:r>
              <a:rPr lang="en-US" dirty="0" err="1"/>
              <a:t>longtermtrends.net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The Impact Of Commercial Development On Surrounding Residential Property Values</a:t>
            </a:r>
            <a:r>
              <a:rPr lang="en-US" dirty="0"/>
              <a:t> by Jonathan A. Wiley, Ph.D.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Predicting Neighborhoods’ Socioeconomic Attributes Using Restaurant Data</a:t>
            </a:r>
            <a:r>
              <a:rPr lang="en-US" dirty="0"/>
              <a:t> by Lei Dong, Carlo </a:t>
            </a:r>
            <a:r>
              <a:rPr lang="en-US" dirty="0" err="1"/>
              <a:t>Ratti</a:t>
            </a:r>
            <a:r>
              <a:rPr lang="en-US" dirty="0"/>
              <a:t>, and </a:t>
            </a:r>
            <a:r>
              <a:rPr lang="en-US" dirty="0" err="1"/>
              <a:t>Siqi</a:t>
            </a:r>
            <a:r>
              <a:rPr lang="en-US" dirty="0"/>
              <a:t> Zheng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Big Data and Big Cities: The Promises and Limitations of Improved Measures of Urban Life</a:t>
            </a:r>
            <a:r>
              <a:rPr lang="en-US" dirty="0"/>
              <a:t> by Edward L. </a:t>
            </a:r>
            <a:r>
              <a:rPr lang="en-US" dirty="0" err="1"/>
              <a:t>Glaeser</a:t>
            </a:r>
            <a:r>
              <a:rPr lang="en-US" dirty="0"/>
              <a:t>, Scott Duke </a:t>
            </a:r>
            <a:r>
              <a:rPr lang="en-US" dirty="0" err="1"/>
              <a:t>Kominers</a:t>
            </a:r>
            <a:r>
              <a:rPr lang="en-US" dirty="0"/>
              <a:t>, Michael Luca, Nikhil Naik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home affordability ratio?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Home Affordability Ratio = </a:t>
            </a:r>
            <a:r>
              <a:rPr lang="en-US" sz="2400" b="1" dirty="0"/>
              <a:t>Median Home Price / Median Annual Household Income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Example: Manhattan, 2018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Median Home Price = $ 944,600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Median Annual Household Income = $ 82,459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    Home Affordability Ratio ≈ </a:t>
            </a:r>
            <a:r>
              <a:rPr lang="en-US" sz="2400" dirty="0">
                <a:solidFill>
                  <a:srgbClr val="C00000"/>
                </a:solidFill>
              </a:rPr>
              <a:t>11. 5 years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* Data Source: </a:t>
            </a:r>
            <a:r>
              <a:rPr lang="en-US" sz="2000" dirty="0">
                <a:hlinkClick r:id="rId2"/>
              </a:rPr>
              <a:t>U.S. Census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/>
              <a:t>Why is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affordability ratio</a:t>
            </a:r>
            <a:r>
              <a:rPr lang="en-US" sz="3600" dirty="0"/>
              <a:t> important? </a:t>
            </a:r>
            <a:br>
              <a:rPr lang="en-US" sz="3600" dirty="0"/>
            </a:br>
            <a:r>
              <a:rPr lang="en-US" sz="3600" dirty="0"/>
              <a:t>Who should care about it?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7407" y="2340429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84723AA-7F9B-544F-8F73-DD318E46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56" y="2340429"/>
            <a:ext cx="5330061" cy="399754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6190258-E883-8842-BB84-971DB1238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4" y="2340429"/>
            <a:ext cx="5330061" cy="3997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905D2-82A1-4140-9C19-40693080774F}"/>
              </a:ext>
            </a:extLst>
          </p:cNvPr>
          <p:cNvSpPr txBox="1"/>
          <p:nvPr/>
        </p:nvSpPr>
        <p:spPr>
          <a:xfrm>
            <a:off x="716691" y="1959007"/>
            <a:ext cx="1019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Home Price-to-Income Ratios </a:t>
            </a:r>
            <a:r>
              <a:rPr lang="en-US" dirty="0"/>
              <a:t>by Joint Center for Housing Studies of 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38672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 Project Scope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</a:t>
            </a:r>
            <a:r>
              <a:rPr lang="en-US" sz="3600" dirty="0"/>
              <a:t>Regression Models to Predict Home Affordability Ratios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594359" y="2611760"/>
            <a:ext cx="11000233" cy="3494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Scope: explore whether </a:t>
            </a:r>
            <a:r>
              <a:rPr lang="en-US" sz="2400" b="1" dirty="0"/>
              <a:t>commercial activities</a:t>
            </a:r>
            <a:r>
              <a:rPr lang="en-US" sz="2400" dirty="0"/>
              <a:t> in a given neighborhood can be predictive for </a:t>
            </a:r>
            <a:r>
              <a:rPr lang="en-US" sz="2400" b="1" dirty="0"/>
              <a:t>home affordability ratios.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Project Goal: to develop regression models that can make quick predictions given the latest commercial activities in a neighborhood. 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Target Client: municipalities and the general public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Metric: R2 score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Project Workflow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2070450-2392-7245-BD22-6464B916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42" y="903188"/>
            <a:ext cx="7703590" cy="543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05DA4-4826-FA4B-9FB0-0ED77301BFE0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4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EDA: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Analysis of Target – Home Affordability Ratios in NYS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B775A1F-ED5A-514F-B9DB-22F818E9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63" y="679621"/>
            <a:ext cx="8458687" cy="4979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44BF6-5237-2B41-85BD-D7BBF6858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63" y="5894173"/>
            <a:ext cx="8505669" cy="8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2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EDA: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Analysis of Feature – “</a:t>
            </a:r>
            <a:r>
              <a:rPr lang="en-US" sz="2200" b="1" dirty="0" err="1">
                <a:solidFill>
                  <a:srgbClr val="FFFFFF"/>
                </a:solidFill>
              </a:rPr>
              <a:t>total_open</a:t>
            </a:r>
            <a:r>
              <a:rPr lang="en-US" sz="2200" b="1" dirty="0">
                <a:solidFill>
                  <a:srgbClr val="FFFFFF"/>
                </a:solidFill>
              </a:rPr>
              <a:t>_</a:t>
            </a:r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2200" b="1" dirty="0" err="1">
                <a:solidFill>
                  <a:srgbClr val="FFFFFF"/>
                </a:solidFill>
              </a:rPr>
              <a:t>now_True</a:t>
            </a:r>
            <a:r>
              <a:rPr lang="en-US" sz="2200" b="1" dirty="0">
                <a:solidFill>
                  <a:srgbClr val="FFFFFF"/>
                </a:solidFill>
              </a:rPr>
              <a:t>”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A321D10-9B02-0445-A7DE-D0FBF25F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71" y="432486"/>
            <a:ext cx="8348922" cy="493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EF51C-DCB2-C344-9ECE-487051C1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571" y="5576245"/>
            <a:ext cx="8484974" cy="8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Modeling Phase 1: Naive Approach</a:t>
            </a:r>
            <a:br>
              <a:rPr lang="en-US" b="1" dirty="0"/>
            </a:br>
            <a:r>
              <a:rPr lang="en-US" sz="2200" b="1" dirty="0"/>
              <a:t>Observations: NYC dataset (n=8,166)</a:t>
            </a:r>
            <a:br>
              <a:rPr lang="en-US" sz="2200" b="1" dirty="0"/>
            </a:br>
            <a:r>
              <a:rPr lang="en-US" sz="2200" b="1" dirty="0"/>
              <a:t>Models: Linear Regression, KNN, Decision Tree</a:t>
            </a:r>
            <a:br>
              <a:rPr lang="en-US" sz="2200" b="1" dirty="0"/>
            </a:br>
            <a:r>
              <a:rPr lang="en-US" sz="2200" b="1" dirty="0"/>
              <a:t>Best Model: Decision Tree (Test R2 Score = </a:t>
            </a:r>
            <a:r>
              <a:rPr lang="en-US" sz="2200" b="1" dirty="0">
                <a:solidFill>
                  <a:srgbClr val="C00000"/>
                </a:solidFill>
              </a:rPr>
              <a:t>0.99</a:t>
            </a:r>
            <a:r>
              <a:rPr lang="en-US" sz="2200" b="1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D9CCE6-712D-CC40-9050-D29332F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" y="2535223"/>
            <a:ext cx="11847711" cy="29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647EB-F669-2945-B902-7381F5B1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Modeling Phase 1: Naive Approach</a:t>
            </a:r>
            <a:br>
              <a:rPr lang="en-US" b="1" dirty="0"/>
            </a:br>
            <a:r>
              <a:rPr lang="en-US" sz="3600" b="1" dirty="0"/>
              <a:t>Conclusion: </a:t>
            </a:r>
            <a:r>
              <a:rPr lang="en-US" sz="3600" b="1" dirty="0">
                <a:solidFill>
                  <a:srgbClr val="C00000"/>
                </a:solidFill>
              </a:rPr>
              <a:t>Data Leakage!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BD9CCE6-712D-CC40-9050-D29332FD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" y="2535223"/>
            <a:ext cx="11847711" cy="2985462"/>
          </a:xfrm>
          <a:prstGeom prst="rect">
            <a:avLst/>
          </a:prstGeom>
        </p:spPr>
      </p:pic>
      <p:pic>
        <p:nvPicPr>
          <p:cNvPr id="9" name="Picture 8" descr="A sign on a pole&#10;&#10;Description automatically generated">
            <a:extLst>
              <a:ext uri="{FF2B5EF4-FFF2-40B4-BE49-F238E27FC236}">
                <a16:creationId xmlns:a16="http://schemas.microsoft.com/office/drawing/2014/main" id="{8102A08F-8057-834A-86B8-0D326C77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48" y="308674"/>
            <a:ext cx="2362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726</Words>
  <Application>Microsoft Macintosh PowerPoint</Application>
  <PresentationFormat>Widescreen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Regression Models to Predict Home Affordability Ratios </vt:lpstr>
      <vt:lpstr>Problem Statement:  What is home affordability ratio? </vt:lpstr>
      <vt:lpstr>Problem Statement:  Why is home affordability ratio important?  Who should care about it?</vt:lpstr>
      <vt:lpstr>Problem Statement: Project Scope Using Regression Models to Predict Home Affordability Ratios</vt:lpstr>
      <vt:lpstr>Project Workflow </vt:lpstr>
      <vt:lpstr>EDA:  Analysis of Target – Home Affordability Ratios in NYS</vt:lpstr>
      <vt:lpstr>EDA:  Analysis of Feature – “total_open_ now_True”</vt:lpstr>
      <vt:lpstr>Modeling Phase 1: Naive Approach Observations: NYC dataset (n=8,166) Models: Linear Regression, KNN, Decision Tree Best Model: Decision Tree (Test R2 Score = 0.99)</vt:lpstr>
      <vt:lpstr>Modeling Phase 1: Naive Approach Conclusion: Data Leakage! </vt:lpstr>
      <vt:lpstr>Modeling Phase 2:  Aggregation  • Original NYS dataset (n = 42,918) -&gt;      Aggregated by ZCTA (n = 1,521)  • Method: Pattern submodel to handle missing data: Pattern 0 &amp; Pattern 1  •  Model Types:  Linear Regression(+ L1, L2, PCA),  Polynomial Regression, KNN, Tree Based, SVR, Stochastic Gradient Decent  • Best Model: BaggingRegressor   • Test R2:   Pattern 0 = 0.6541; Pattern 1 = 0.0046     • Baseline R2:  Pattern 0 = -0.0057;  Pattern 1 = -0.0128 </vt:lpstr>
      <vt:lpstr>Modeling Phase 2:  Aggregation  • Best Model: BaggingRegressor   Phase 2 Conclusion:  • Census Data are important for model performance. • “open_now” features are good predictors. </vt:lpstr>
      <vt:lpstr>Modeling Phase 3: generalization  • Original LA dataset (n = 8,128) -&gt;     Aggregated by ZCTA (n = 251)  • Goal: Train the model on NYS dataset WITHOUT census features, then test it on the LA Dataset  •  Model Types:  Linear Regression(+ L1, L2, PCA),  Polynomial Regression, KNN, Tree Based, SVR, Stochastic Gradient Decent  • Best Model:  Linear Regression Model with L1 Regularization  • R2: Score   Pattern 0 = -4.0596; Pattern 1 = -5.7796    • Baseline R2:  Pattern 0 = -0.0057;  Pattern 1 = -0.0128 </vt:lpstr>
      <vt:lpstr>Conclusion, Limitation, and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Regression Models to Predict Home Affordability Ratios </dc:title>
  <dc:creator>Freda Xin</dc:creator>
  <cp:lastModifiedBy>Freda Xin</cp:lastModifiedBy>
  <cp:revision>8</cp:revision>
  <dcterms:created xsi:type="dcterms:W3CDTF">2020-03-12T21:28:05Z</dcterms:created>
  <dcterms:modified xsi:type="dcterms:W3CDTF">2020-03-12T21:45:44Z</dcterms:modified>
</cp:coreProperties>
</file>