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7" r:id="rId1"/>
  </p:sldMasterIdLst>
  <p:sldIdLst>
    <p:sldId id="256" r:id="rId2"/>
    <p:sldId id="257" r:id="rId3"/>
    <p:sldId id="258" r:id="rId4"/>
    <p:sldId id="259" r:id="rId5"/>
    <p:sldId id="260" r:id="rId6"/>
    <p:sldId id="262" r:id="rId7"/>
    <p:sldId id="265" r:id="rId8"/>
    <p:sldId id="263" r:id="rId9"/>
    <p:sldId id="26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8C07C-B9F4-2B2E-EAA4-EC49D9D86437}" v="2787" dt="2021-10-04T21:51:57.864"/>
    <p1510:client id="{20E1FCCF-4EF3-D3B6-3F32-160AED82A6B0}" v="71" dt="2021-10-03T15:04:21.458"/>
    <p1510:client id="{374548D0-5454-4F74-95A1-40D91DB7FC2B}" v="896" dt="2021-10-03T14:58:45.719"/>
    <p1510:client id="{BF2814C6-F3E8-AF41-F5EF-E59698B4C773}" v="243" dt="2021-10-04T19:15:35.246"/>
    <p1510:client id="{D9F58284-7AA0-48FD-B27C-0109158A43E5}" v="166" dt="2021-10-04T21:46:10.919"/>
    <p1510:client id="{F236035C-9F2D-D096-5397-B3FF676288BD}" v="29" dt="2021-10-04T20:59:38.19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‹nº›</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1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427406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786879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41515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64000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266732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80637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29391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318425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‹nº›</a:t>
            </a:fld>
            <a:endParaRPr lang="en-US"/>
          </a:p>
        </p:txBody>
      </p:sp>
    </p:spTree>
    <p:extLst>
      <p:ext uri="{BB962C8B-B14F-4D97-AF65-F5344CB8AC3E}">
        <p14:creationId xmlns:p14="http://schemas.microsoft.com/office/powerpoint/2010/main" val="127033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10/4/2021</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‹nº›</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375500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10/4/2021</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‹nº›</a:t>
            </a:fld>
            <a:endParaRPr lang="en-US"/>
          </a:p>
        </p:txBody>
      </p:sp>
    </p:spTree>
    <p:extLst>
      <p:ext uri="{BB962C8B-B14F-4D97-AF65-F5344CB8AC3E}">
        <p14:creationId xmlns:p14="http://schemas.microsoft.com/office/powerpoint/2010/main" val="264952444"/>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0" r:id="rId6"/>
    <p:sldLayoutId id="2147483866" r:id="rId7"/>
    <p:sldLayoutId id="2147483867" r:id="rId8"/>
    <p:sldLayoutId id="2147483868" r:id="rId9"/>
    <p:sldLayoutId id="2147483869" r:id="rId10"/>
    <p:sldLayoutId id="21474838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Shape 4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4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5" name="Straight Connector 5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6" name="Rectangle 53">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55">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4">
            <a:extLst>
              <a:ext uri="{FF2B5EF4-FFF2-40B4-BE49-F238E27FC236}">
                <a16:creationId xmlns:a16="http://schemas.microsoft.com/office/drawing/2014/main" id="{A126848A-F8A7-47E0-9C29-C44698BB6058}"/>
              </a:ext>
            </a:extLst>
          </p:cNvPr>
          <p:cNvPicPr>
            <a:picLocks noChangeAspect="1"/>
          </p:cNvPicPr>
          <p:nvPr/>
        </p:nvPicPr>
        <p:blipFill rotWithShape="1">
          <a:blip r:embed="rId2">
            <a:alphaModFix/>
          </a:blip>
          <a:srcRect l="7406" r="5659" b="2"/>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78" name="Freeform: Shape 57">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p:cNvSpPr>
            <a:spLocks noGrp="1"/>
          </p:cNvSpPr>
          <p:nvPr>
            <p:ph type="ctrTitle"/>
          </p:nvPr>
        </p:nvSpPr>
        <p:spPr>
          <a:xfrm>
            <a:off x="859693" y="861943"/>
            <a:ext cx="3813888" cy="1958340"/>
          </a:xfrm>
        </p:spPr>
        <p:txBody>
          <a:bodyPr vert="horz" lIns="91440" tIns="45720" rIns="91440" bIns="45720" rtlCol="0" anchor="t">
            <a:normAutofit/>
          </a:bodyPr>
          <a:lstStyle/>
          <a:p>
            <a:r>
              <a:rPr lang="en-US" sz="4000" dirty="0">
                <a:solidFill>
                  <a:srgbClr val="FFFFFF"/>
                </a:solidFill>
              </a:rPr>
              <a:t>Your Control</a:t>
            </a:r>
            <a:br>
              <a:rPr lang="en-US" sz="4000" dirty="0">
                <a:solidFill>
                  <a:srgbClr val="FFFFFF"/>
                </a:solidFill>
              </a:rPr>
            </a:br>
            <a:endParaRPr lang="en-US" sz="4000" kern="1200" dirty="0">
              <a:solidFill>
                <a:srgbClr val="FFFFFF"/>
              </a:solidFill>
              <a:latin typeface="+mj-lt"/>
            </a:endParaRPr>
          </a:p>
        </p:txBody>
      </p:sp>
      <p:sp>
        <p:nvSpPr>
          <p:cNvPr id="3" name="Subtítulo 2"/>
          <p:cNvSpPr>
            <a:spLocks noGrp="1"/>
          </p:cNvSpPr>
          <p:nvPr>
            <p:ph type="subTitle" idx="1"/>
          </p:nvPr>
        </p:nvSpPr>
        <p:spPr>
          <a:xfrm>
            <a:off x="7185830" y="2281537"/>
            <a:ext cx="4713092" cy="3111078"/>
          </a:xfrm>
        </p:spPr>
        <p:txBody>
          <a:bodyPr vert="horz" lIns="91440" tIns="45720" rIns="91440" bIns="45720" rtlCol="0" anchor="b">
            <a:normAutofit/>
          </a:bodyPr>
          <a:lstStyle/>
          <a:p>
            <a:pPr>
              <a:lnSpc>
                <a:spcPct val="120000"/>
              </a:lnSpc>
            </a:pPr>
            <a:r>
              <a:rPr lang="en-US" dirty="0"/>
              <a:t> 1. Dalton de Oliveira  Cardoso </a:t>
            </a:r>
            <a:endParaRPr lang="pt-BR" dirty="0"/>
          </a:p>
          <a:p>
            <a:pPr>
              <a:lnSpc>
                <a:spcPct val="120000"/>
              </a:lnSpc>
            </a:pPr>
            <a:r>
              <a:rPr lang="en-US" dirty="0"/>
              <a:t>2. Frederico  Malaquias A. Caldeira </a:t>
            </a:r>
          </a:p>
          <a:p>
            <a:pPr>
              <a:lnSpc>
                <a:spcPct val="120000"/>
              </a:lnSpc>
            </a:pPr>
            <a:r>
              <a:rPr lang="en-US" dirty="0">
                <a:ea typeface="+mn-lt"/>
                <a:cs typeface="+mn-lt"/>
              </a:rPr>
              <a:t>3. Raphael Denner  de Oliveira </a:t>
            </a:r>
            <a:endParaRPr lang="en-US" dirty="0"/>
          </a:p>
          <a:p>
            <a:pPr indent="-228600" algn="r">
              <a:lnSpc>
                <a:spcPct val="120000"/>
              </a:lnSpc>
              <a:buFont typeface="Arial" panose="020B0604020202020204" pitchFamily="34" charset="0"/>
              <a:buChar char="•"/>
            </a:pPr>
            <a:endParaRPr lang="en-US"/>
          </a:p>
        </p:txBody>
      </p:sp>
      <p:cxnSp>
        <p:nvCxnSpPr>
          <p:cNvPr id="79" name="Straight Connector 59">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86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73">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75">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Imagem 66" descr="Interface gráfica do usuário, Aplicativo&#10;&#10;Descrição gerada automaticamente">
            <a:extLst>
              <a:ext uri="{FF2B5EF4-FFF2-40B4-BE49-F238E27FC236}">
                <a16:creationId xmlns:a16="http://schemas.microsoft.com/office/drawing/2014/main" id="{5CD57A78-A69C-4266-A5AA-3DE05BE978D2}"/>
              </a:ext>
            </a:extLst>
          </p:cNvPr>
          <p:cNvPicPr>
            <a:picLocks noChangeAspect="1"/>
          </p:cNvPicPr>
          <p:nvPr/>
        </p:nvPicPr>
        <p:blipFill rotWithShape="1">
          <a:blip r:embed="rId2">
            <a:alphaModFix/>
          </a:blip>
          <a:srcRect l="8274" r="8770"/>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85" name="Freeform: Shape 77">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DFC76CA-1385-4DFD-BDB4-1C7CA12C8EC2}"/>
              </a:ext>
            </a:extLst>
          </p:cNvPr>
          <p:cNvSpPr>
            <a:spLocks noGrp="1"/>
          </p:cNvSpPr>
          <p:nvPr>
            <p:ph type="title"/>
          </p:nvPr>
        </p:nvSpPr>
        <p:spPr>
          <a:xfrm>
            <a:off x="1143001" y="1203866"/>
            <a:ext cx="3813888" cy="1958340"/>
          </a:xfrm>
        </p:spPr>
        <p:txBody>
          <a:bodyPr anchor="t">
            <a:normAutofit/>
          </a:bodyPr>
          <a:lstStyle/>
          <a:p>
            <a:r>
              <a:rPr lang="pt-BR">
                <a:solidFill>
                  <a:srgbClr val="FFFFFF"/>
                </a:solidFill>
              </a:rPr>
              <a:t>Problemas</a:t>
            </a:r>
            <a:br>
              <a:rPr lang="pt-BR">
                <a:solidFill>
                  <a:srgbClr val="FFFFFF"/>
                </a:solidFill>
              </a:rPr>
            </a:br>
            <a:endParaRPr lang="pt-BR">
              <a:solidFill>
                <a:srgbClr val="FFFFFF"/>
              </a:solidFill>
            </a:endParaRPr>
          </a:p>
        </p:txBody>
      </p:sp>
      <p:sp>
        <p:nvSpPr>
          <p:cNvPr id="3" name="Espaço Reservado para Conteúdo 2">
            <a:extLst>
              <a:ext uri="{FF2B5EF4-FFF2-40B4-BE49-F238E27FC236}">
                <a16:creationId xmlns:a16="http://schemas.microsoft.com/office/drawing/2014/main" id="{BC228233-820D-4CBD-A1AF-5203334F443F}"/>
              </a:ext>
            </a:extLst>
          </p:cNvPr>
          <p:cNvSpPr>
            <a:spLocks noGrp="1"/>
          </p:cNvSpPr>
          <p:nvPr>
            <p:ph idx="1"/>
          </p:nvPr>
        </p:nvSpPr>
        <p:spPr>
          <a:xfrm>
            <a:off x="6335907" y="2603922"/>
            <a:ext cx="4713092" cy="3111078"/>
          </a:xfrm>
        </p:spPr>
        <p:txBody>
          <a:bodyPr vert="horz" lIns="91440" tIns="45720" rIns="91440" bIns="45720" rtlCol="0" anchor="b">
            <a:normAutofit/>
          </a:bodyPr>
          <a:lstStyle/>
          <a:p>
            <a:pPr algn="r"/>
            <a:r>
              <a:rPr lang="pt-BR">
                <a:ea typeface="+mn-lt"/>
                <a:cs typeface="+mn-lt"/>
              </a:rPr>
              <a:t>Devido ao alto número de serviços de streaming e por sua vez um número maior de produções sendo lançadas a cada dia, fica extremamente difícil se organizar e acompanhar tudo aquilo que está disponível nos catálogos de diversos serviços </a:t>
            </a:r>
            <a:endParaRPr lang="pt-BR"/>
          </a:p>
        </p:txBody>
      </p:sp>
      <p:cxnSp>
        <p:nvCxnSpPr>
          <p:cNvPr id="86" name="Straight Connector 79">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94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4" descr="Interface gráfica do usuário, Aplicativo&#10;&#10;Descrição gerada automaticamente">
            <a:extLst>
              <a:ext uri="{FF2B5EF4-FFF2-40B4-BE49-F238E27FC236}">
                <a16:creationId xmlns:a16="http://schemas.microsoft.com/office/drawing/2014/main" id="{74FB8FDD-2BB9-4A1B-9E10-86B125AFC334}"/>
              </a:ext>
            </a:extLst>
          </p:cNvPr>
          <p:cNvPicPr>
            <a:picLocks noChangeAspect="1"/>
          </p:cNvPicPr>
          <p:nvPr/>
        </p:nvPicPr>
        <p:blipFill rotWithShape="1">
          <a:blip r:embed="rId2">
            <a:alphaModFix/>
          </a:blip>
          <a:srcRect l="2189" r="23151"/>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12" name="Freeform: Shape 12">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75A3E2C-D874-4129-9A4E-78A2DB421136}"/>
              </a:ext>
            </a:extLst>
          </p:cNvPr>
          <p:cNvSpPr>
            <a:spLocks noGrp="1"/>
          </p:cNvSpPr>
          <p:nvPr>
            <p:ph type="title"/>
          </p:nvPr>
        </p:nvSpPr>
        <p:spPr>
          <a:xfrm>
            <a:off x="1143001" y="1203866"/>
            <a:ext cx="3813888" cy="1958340"/>
          </a:xfrm>
        </p:spPr>
        <p:txBody>
          <a:bodyPr anchor="t">
            <a:normAutofit/>
          </a:bodyPr>
          <a:lstStyle/>
          <a:p>
            <a:r>
              <a:rPr lang="pt-BR">
                <a:solidFill>
                  <a:srgbClr val="FFFFFF"/>
                </a:solidFill>
              </a:rPr>
              <a:t>Objetivo do trabalho </a:t>
            </a:r>
          </a:p>
        </p:txBody>
      </p:sp>
      <p:sp>
        <p:nvSpPr>
          <p:cNvPr id="3" name="Espaço Reservado para Conteúdo 2">
            <a:extLst>
              <a:ext uri="{FF2B5EF4-FFF2-40B4-BE49-F238E27FC236}">
                <a16:creationId xmlns:a16="http://schemas.microsoft.com/office/drawing/2014/main" id="{4EC1A66E-D2B6-42EA-ADB5-64B401E0C6C6}"/>
              </a:ext>
            </a:extLst>
          </p:cNvPr>
          <p:cNvSpPr>
            <a:spLocks noGrp="1"/>
          </p:cNvSpPr>
          <p:nvPr>
            <p:ph idx="1"/>
          </p:nvPr>
        </p:nvSpPr>
        <p:spPr>
          <a:xfrm>
            <a:off x="6335907" y="2603922"/>
            <a:ext cx="4713092" cy="3111078"/>
          </a:xfrm>
        </p:spPr>
        <p:txBody>
          <a:bodyPr vert="horz" lIns="91440" tIns="45720" rIns="91440" bIns="45720" rtlCol="0" anchor="b">
            <a:normAutofit/>
          </a:bodyPr>
          <a:lstStyle/>
          <a:p>
            <a:pPr algn="r"/>
            <a:r>
              <a:rPr lang="pt-BR">
                <a:ea typeface="+mn-lt"/>
                <a:cs typeface="+mn-lt"/>
              </a:rPr>
              <a:t>Ajudar as pessoas a organizarem os filmes e series que já assistiram, os quais elas querem assistir, em quais serviços viram, além de destacar novos conteúdos de acordo com os interesses dos mesmos. </a:t>
            </a:r>
            <a:endParaRPr lang="pt-BR"/>
          </a:p>
        </p:txBody>
      </p:sp>
      <p:cxnSp>
        <p:nvCxnSpPr>
          <p:cNvPr id="14" name="Straight Connector 14">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66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2">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24">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agem 18">
            <a:extLst>
              <a:ext uri="{FF2B5EF4-FFF2-40B4-BE49-F238E27FC236}">
                <a16:creationId xmlns:a16="http://schemas.microsoft.com/office/drawing/2014/main" id="{FB0C7014-99A1-4FCF-B726-17EB4F1B18FA}"/>
              </a:ext>
            </a:extLst>
          </p:cNvPr>
          <p:cNvPicPr>
            <a:picLocks noChangeAspect="1"/>
          </p:cNvPicPr>
          <p:nvPr/>
        </p:nvPicPr>
        <p:blipFill rotWithShape="1">
          <a:blip r:embed="rId2">
            <a:alphaModFix/>
          </a:blip>
          <a:srcRect l="11404" r="-1" b="-1"/>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46" name="Freeform: Shape 26">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DCC910D-AB65-425A-A3DC-B7D61A45DEFE}"/>
              </a:ext>
            </a:extLst>
          </p:cNvPr>
          <p:cNvSpPr>
            <a:spLocks noGrp="1"/>
          </p:cNvSpPr>
          <p:nvPr>
            <p:ph type="title"/>
          </p:nvPr>
        </p:nvSpPr>
        <p:spPr>
          <a:xfrm>
            <a:off x="1143001" y="1203866"/>
            <a:ext cx="3813888" cy="1958340"/>
          </a:xfrm>
        </p:spPr>
        <p:txBody>
          <a:bodyPr anchor="t">
            <a:normAutofit/>
          </a:bodyPr>
          <a:lstStyle/>
          <a:p>
            <a:r>
              <a:rPr lang="pt-BR">
                <a:solidFill>
                  <a:srgbClr val="FFFFFF"/>
                </a:solidFill>
              </a:rPr>
              <a:t>Justificativa </a:t>
            </a:r>
          </a:p>
        </p:txBody>
      </p:sp>
      <p:sp>
        <p:nvSpPr>
          <p:cNvPr id="3" name="Espaço Reservado para Conteúdo 2">
            <a:extLst>
              <a:ext uri="{FF2B5EF4-FFF2-40B4-BE49-F238E27FC236}">
                <a16:creationId xmlns:a16="http://schemas.microsoft.com/office/drawing/2014/main" id="{7720D2C3-D65A-40BB-8134-7A74F2916326}"/>
              </a:ext>
            </a:extLst>
          </p:cNvPr>
          <p:cNvSpPr>
            <a:spLocks noGrp="1"/>
          </p:cNvSpPr>
          <p:nvPr>
            <p:ph idx="1"/>
          </p:nvPr>
        </p:nvSpPr>
        <p:spPr>
          <a:xfrm>
            <a:off x="6335907" y="2603922"/>
            <a:ext cx="4713092" cy="3111078"/>
          </a:xfrm>
        </p:spPr>
        <p:txBody>
          <a:bodyPr vert="horz" lIns="91440" tIns="45720" rIns="91440" bIns="45720" rtlCol="0" anchor="b">
            <a:normAutofit/>
          </a:bodyPr>
          <a:lstStyle/>
          <a:p>
            <a:pPr algn="r">
              <a:lnSpc>
                <a:spcPct val="110000"/>
              </a:lnSpc>
            </a:pPr>
            <a:r>
              <a:rPr lang="pt-BR" sz="1700"/>
              <a:t>O número de serviços de streaming saltou nos últimos anos, cada um com conteúdo original disponível somente em sua plataforma, fazendo com que as recomendações do que assistir depois da sua série/filme preferido estar restrita apenas ao catalogo do serviço que o cliente assinou, muitas vezes as indicações sofrem interferência pelo hype do que de fato pelos conteúdos relacionados.  </a:t>
            </a:r>
          </a:p>
        </p:txBody>
      </p:sp>
      <p:cxnSp>
        <p:nvCxnSpPr>
          <p:cNvPr id="47" name="Straight Connector 28">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1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59331CD-F555-43B2-949F-9D00468E5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9A48D2-94BA-42D2-BB04-ABB637E9D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3209"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7FC3A91F-C0B7-4BFA-9229-3E641EB80A44}"/>
              </a:ext>
            </a:extLst>
          </p:cNvPr>
          <p:cNvSpPr>
            <a:spLocks noGrp="1"/>
          </p:cNvSpPr>
          <p:nvPr>
            <p:ph type="title"/>
          </p:nvPr>
        </p:nvSpPr>
        <p:spPr>
          <a:xfrm>
            <a:off x="126999" y="256065"/>
            <a:ext cx="11955397" cy="807949"/>
          </a:xfrm>
        </p:spPr>
        <p:txBody>
          <a:bodyPr vert="horz" lIns="91440" tIns="45720" rIns="91440" bIns="45720" rtlCol="0" anchor="t">
            <a:normAutofit/>
          </a:bodyPr>
          <a:lstStyle/>
          <a:p>
            <a:pPr algn="ctr">
              <a:lnSpc>
                <a:spcPct val="100000"/>
              </a:lnSpc>
            </a:pPr>
            <a:r>
              <a:rPr lang="en-US" sz="4000"/>
              <a:t>MATRIZ CSD</a:t>
            </a:r>
            <a:endParaRPr lang="pt-BR">
              <a:ea typeface="+mj-ea"/>
              <a:cs typeface="+mj-cs"/>
            </a:endParaRPr>
          </a:p>
        </p:txBody>
      </p:sp>
      <p:pic>
        <p:nvPicPr>
          <p:cNvPr id="11" name="Imagem 11" descr="Uma imagem contendo Linha do tempo&#10;&#10;Descrição gerada automaticamente">
            <a:extLst>
              <a:ext uri="{FF2B5EF4-FFF2-40B4-BE49-F238E27FC236}">
                <a16:creationId xmlns:a16="http://schemas.microsoft.com/office/drawing/2014/main" id="{E9333792-FCFD-46A2-A26C-873E4BB617A3}"/>
              </a:ext>
            </a:extLst>
          </p:cNvPr>
          <p:cNvPicPr>
            <a:picLocks noChangeAspect="1"/>
          </p:cNvPicPr>
          <p:nvPr/>
        </p:nvPicPr>
        <p:blipFill>
          <a:blip r:embed="rId2"/>
          <a:stretch>
            <a:fillRect/>
          </a:stretch>
        </p:blipFill>
        <p:spPr>
          <a:xfrm>
            <a:off x="3356708" y="914581"/>
            <a:ext cx="5615353" cy="5693145"/>
          </a:xfrm>
          <a:prstGeom prst="rect">
            <a:avLst/>
          </a:prstGeom>
        </p:spPr>
      </p:pic>
    </p:spTree>
    <p:extLst>
      <p:ext uri="{BB962C8B-B14F-4D97-AF65-F5344CB8AC3E}">
        <p14:creationId xmlns:p14="http://schemas.microsoft.com/office/powerpoint/2010/main" val="98212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59331CD-F555-43B2-949F-9D00468E5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9A48D2-94BA-42D2-BB04-ABB637E9D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3209"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7FC3A91F-C0B7-4BFA-9229-3E641EB80A44}"/>
              </a:ext>
            </a:extLst>
          </p:cNvPr>
          <p:cNvSpPr>
            <a:spLocks noGrp="1"/>
          </p:cNvSpPr>
          <p:nvPr>
            <p:ph type="title"/>
          </p:nvPr>
        </p:nvSpPr>
        <p:spPr>
          <a:xfrm>
            <a:off x="126999" y="256065"/>
            <a:ext cx="11955397" cy="807949"/>
          </a:xfrm>
        </p:spPr>
        <p:txBody>
          <a:bodyPr vert="horz" lIns="91440" tIns="45720" rIns="91440" bIns="45720" rtlCol="0" anchor="t">
            <a:normAutofit/>
          </a:bodyPr>
          <a:lstStyle/>
          <a:p>
            <a:pPr algn="ctr">
              <a:lnSpc>
                <a:spcPct val="100000"/>
              </a:lnSpc>
            </a:pPr>
            <a:r>
              <a:rPr lang="en-US" sz="4000"/>
              <a:t>Stakeholders</a:t>
            </a:r>
          </a:p>
        </p:txBody>
      </p:sp>
      <p:pic>
        <p:nvPicPr>
          <p:cNvPr id="2" name="Imagem 2" descr="Diagrama&#10;&#10;Descrição gerada automaticamente">
            <a:extLst>
              <a:ext uri="{FF2B5EF4-FFF2-40B4-BE49-F238E27FC236}">
                <a16:creationId xmlns:a16="http://schemas.microsoft.com/office/drawing/2014/main" id="{BF05A815-E04F-4AA7-8E18-F7525973B7BE}"/>
              </a:ext>
            </a:extLst>
          </p:cNvPr>
          <p:cNvPicPr>
            <a:picLocks noChangeAspect="1"/>
          </p:cNvPicPr>
          <p:nvPr/>
        </p:nvPicPr>
        <p:blipFill>
          <a:blip r:embed="rId2"/>
          <a:stretch>
            <a:fillRect/>
          </a:stretch>
        </p:blipFill>
        <p:spPr>
          <a:xfrm>
            <a:off x="3465565" y="1270621"/>
            <a:ext cx="5350267" cy="5134792"/>
          </a:xfrm>
          <a:prstGeom prst="rect">
            <a:avLst/>
          </a:prstGeom>
        </p:spPr>
      </p:pic>
    </p:spTree>
    <p:extLst>
      <p:ext uri="{BB962C8B-B14F-4D97-AF65-F5344CB8AC3E}">
        <p14:creationId xmlns:p14="http://schemas.microsoft.com/office/powerpoint/2010/main" val="337490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Shape 2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7" name="Straight Connector 3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9" name="Rectangle 33">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7FC3A91F-C0B7-4BFA-9229-3E641EB80A44}"/>
              </a:ext>
            </a:extLst>
          </p:cNvPr>
          <p:cNvSpPr>
            <a:spLocks noGrp="1"/>
          </p:cNvSpPr>
          <p:nvPr>
            <p:ph type="title"/>
          </p:nvPr>
        </p:nvSpPr>
        <p:spPr>
          <a:xfrm>
            <a:off x="1143000" y="872937"/>
            <a:ext cx="8088406" cy="1360898"/>
          </a:xfrm>
        </p:spPr>
        <p:txBody>
          <a:bodyPr vert="horz" lIns="91440" tIns="45720" rIns="91440" bIns="45720" rtlCol="0" anchor="ctr">
            <a:normAutofit/>
          </a:bodyPr>
          <a:lstStyle/>
          <a:p>
            <a:pPr>
              <a:lnSpc>
                <a:spcPct val="100000"/>
              </a:lnSpc>
            </a:pPr>
            <a:r>
              <a:rPr lang="en-US" sz="4000" kern="1200">
                <a:solidFill>
                  <a:schemeClr val="tx1"/>
                </a:solidFill>
                <a:latin typeface="+mj-lt"/>
                <a:ea typeface="+mj-ea"/>
                <a:cs typeface="+mj-cs"/>
              </a:rPr>
              <a:t>ENTREVISTA QUALITATIVA</a:t>
            </a:r>
          </a:p>
        </p:txBody>
      </p:sp>
      <p:pic>
        <p:nvPicPr>
          <p:cNvPr id="6" name="Imagem 6" descr="Grupo de pessoas posando para foto&#10;&#10;Descrição gerada automaticamente">
            <a:extLst>
              <a:ext uri="{FF2B5EF4-FFF2-40B4-BE49-F238E27FC236}">
                <a16:creationId xmlns:a16="http://schemas.microsoft.com/office/drawing/2014/main" id="{4595E20B-2D34-4183-B72E-89D702E4E524}"/>
              </a:ext>
            </a:extLst>
          </p:cNvPr>
          <p:cNvPicPr>
            <a:picLocks noChangeAspect="1"/>
          </p:cNvPicPr>
          <p:nvPr/>
        </p:nvPicPr>
        <p:blipFill rotWithShape="1">
          <a:blip r:embed="rId2"/>
          <a:srcRect l="30603" r="10511" b="-1"/>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5" name="CaixaDeTexto 4">
            <a:extLst>
              <a:ext uri="{FF2B5EF4-FFF2-40B4-BE49-F238E27FC236}">
                <a16:creationId xmlns:a16="http://schemas.microsoft.com/office/drawing/2014/main" id="{FCC688FB-9BC7-4625-89B5-E3490C7B566E}"/>
              </a:ext>
            </a:extLst>
          </p:cNvPr>
          <p:cNvSpPr txBox="1"/>
          <p:nvPr/>
        </p:nvSpPr>
        <p:spPr>
          <a:xfrm>
            <a:off x="1376539" y="2599486"/>
            <a:ext cx="3655999" cy="34434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342900" indent="-342900">
              <a:buAutoNum type="arabicPeriod"/>
            </a:pPr>
            <a:r>
              <a:rPr lang="pt-BR" dirty="0">
                <a:ea typeface="+mn-lt"/>
                <a:cs typeface="+mn-lt"/>
              </a:rPr>
              <a:t>IDIOMA FAVORITO:                    </a:t>
            </a:r>
            <a:endParaRPr lang="en-US" dirty="0">
              <a:ea typeface="+mn-lt"/>
              <a:cs typeface="+mn-lt"/>
            </a:endParaRPr>
          </a:p>
          <a:p>
            <a:pPr marL="285750" indent="-285750">
              <a:buFont typeface="Arial"/>
              <a:buChar char="•"/>
            </a:pPr>
            <a:r>
              <a:rPr lang="pt-BR" dirty="0">
                <a:latin typeface="Arial"/>
                <a:cs typeface="Arial"/>
              </a:rPr>
              <a:t>Inglês                                       </a:t>
            </a:r>
            <a:r>
              <a:rPr lang="pt-BR" dirty="0">
                <a:latin typeface="Arial"/>
                <a:ea typeface="+mn-lt"/>
                <a:cs typeface="Arial"/>
              </a:rPr>
              <a:t>   </a:t>
            </a:r>
          </a:p>
          <a:p>
            <a:pPr marL="285750" indent="-285750">
              <a:buFont typeface="Arial"/>
              <a:buChar char="•"/>
            </a:pPr>
            <a:r>
              <a:rPr lang="pt-BR" dirty="0">
                <a:latin typeface="Arial"/>
                <a:cs typeface="Arial"/>
              </a:rPr>
              <a:t>Alemão</a:t>
            </a:r>
            <a:endParaRPr lang="en-US" dirty="0">
              <a:ea typeface="+mn-lt"/>
              <a:cs typeface="+mn-lt"/>
            </a:endParaRPr>
          </a:p>
          <a:p>
            <a:pPr marL="285750" indent="-285750">
              <a:buFont typeface="Arial"/>
              <a:buChar char="•"/>
            </a:pPr>
            <a:r>
              <a:rPr lang="pt-BR" dirty="0">
                <a:latin typeface="Arial"/>
                <a:cs typeface="Arial"/>
              </a:rPr>
              <a:t>Japonês </a:t>
            </a:r>
            <a:endParaRPr lang="en-US" dirty="0">
              <a:ea typeface="+mn-lt"/>
              <a:cs typeface="+mn-lt"/>
            </a:endParaRPr>
          </a:p>
          <a:p>
            <a:pPr marL="285750" indent="-285750">
              <a:buFont typeface="Arial"/>
              <a:buChar char="•"/>
            </a:pPr>
            <a:r>
              <a:rPr lang="pt-BR" dirty="0">
                <a:latin typeface="Arial"/>
                <a:cs typeface="Arial"/>
              </a:rPr>
              <a:t>Coreano</a:t>
            </a:r>
            <a:endParaRPr lang="en-US" dirty="0"/>
          </a:p>
          <a:p>
            <a:pPr marL="342900" indent="-342900">
              <a:buFont typeface="Arial,Sans-Serif"/>
              <a:buChar char="•"/>
            </a:pPr>
            <a:endParaRPr lang="pt-BR" dirty="0">
              <a:latin typeface="Arial"/>
              <a:cs typeface="Arial"/>
            </a:endParaRPr>
          </a:p>
          <a:p>
            <a:pPr>
              <a:lnSpc>
                <a:spcPct val="120000"/>
              </a:lnSpc>
              <a:spcAft>
                <a:spcPts val="600"/>
              </a:spcAft>
            </a:pPr>
            <a:r>
              <a:rPr lang="en-US" dirty="0"/>
              <a:t>4.   </a:t>
            </a:r>
            <a:r>
              <a:rPr lang="en-US" dirty="0" err="1"/>
              <a:t>Stremings</a:t>
            </a:r>
            <a:r>
              <a:rPr lang="en-US" dirty="0"/>
              <a:t> </a:t>
            </a:r>
            <a:r>
              <a:rPr lang="en-US" dirty="0" err="1"/>
              <a:t>mais</a:t>
            </a:r>
            <a:r>
              <a:rPr lang="en-US" dirty="0"/>
              <a:t> </a:t>
            </a:r>
            <a:r>
              <a:rPr lang="en-US" dirty="0" err="1"/>
              <a:t>assinados</a:t>
            </a:r>
            <a:endParaRPr lang="en-US"/>
          </a:p>
          <a:p>
            <a:pPr marL="285750" indent="-285750">
              <a:lnSpc>
                <a:spcPct val="120000"/>
              </a:lnSpc>
              <a:spcAft>
                <a:spcPts val="600"/>
              </a:spcAft>
              <a:buFont typeface="Arial"/>
              <a:buChar char="•"/>
            </a:pPr>
            <a:r>
              <a:rPr lang="en-US" dirty="0"/>
              <a:t>Netflix</a:t>
            </a:r>
          </a:p>
          <a:p>
            <a:pPr marL="285750" indent="-285750">
              <a:lnSpc>
                <a:spcPct val="120000"/>
              </a:lnSpc>
              <a:spcAft>
                <a:spcPts val="600"/>
              </a:spcAft>
              <a:buFont typeface="Arial"/>
              <a:buChar char="•"/>
            </a:pPr>
            <a:r>
              <a:rPr lang="en-US" dirty="0"/>
              <a:t>Amazon Prime Video</a:t>
            </a:r>
          </a:p>
          <a:p>
            <a:pPr marL="285750" indent="-285750">
              <a:lnSpc>
                <a:spcPct val="120000"/>
              </a:lnSpc>
              <a:spcAft>
                <a:spcPts val="600"/>
              </a:spcAft>
              <a:buFont typeface="Arial"/>
              <a:buChar char="•"/>
            </a:pPr>
            <a:r>
              <a:rPr lang="en-US" dirty="0"/>
              <a:t>Disney +</a:t>
            </a:r>
          </a:p>
          <a:p>
            <a:pPr marL="285750" indent="-285750">
              <a:lnSpc>
                <a:spcPct val="120000"/>
              </a:lnSpc>
              <a:spcAft>
                <a:spcPts val="600"/>
              </a:spcAft>
              <a:buFont typeface="Arial"/>
              <a:buChar char="•"/>
            </a:pPr>
            <a:r>
              <a:rPr lang="en-US" dirty="0"/>
              <a:t>HBO MAX</a:t>
            </a:r>
          </a:p>
          <a:p>
            <a:pPr>
              <a:lnSpc>
                <a:spcPct val="120000"/>
              </a:lnSpc>
              <a:spcAft>
                <a:spcPts val="600"/>
              </a:spcAft>
            </a:pPr>
            <a:endParaRPr lang="en-US" dirty="0"/>
          </a:p>
          <a:p>
            <a:pPr marL="285750" indent="-285750">
              <a:lnSpc>
                <a:spcPct val="120000"/>
              </a:lnSpc>
              <a:spcAft>
                <a:spcPts val="600"/>
              </a:spcAft>
              <a:buFont typeface="Arial"/>
              <a:buChar char="•"/>
            </a:pPr>
            <a:endParaRPr lang="en-US"/>
          </a:p>
          <a:p>
            <a:pPr>
              <a:lnSpc>
                <a:spcPct val="120000"/>
              </a:lnSpc>
              <a:spcAft>
                <a:spcPts val="600"/>
              </a:spcAft>
            </a:pPr>
            <a:endParaRPr lang="en-US"/>
          </a:p>
        </p:txBody>
      </p:sp>
      <p:cxnSp>
        <p:nvCxnSpPr>
          <p:cNvPr id="41" name="Straight Connector 35">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FCE7E445-7764-415D-A8F2-F0EC99C9C1B4}"/>
              </a:ext>
            </a:extLst>
          </p:cNvPr>
          <p:cNvSpPr txBox="1"/>
          <p:nvPr/>
        </p:nvSpPr>
        <p:spPr>
          <a:xfrm>
            <a:off x="4717616" y="2306409"/>
            <a:ext cx="3655999" cy="34434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buAutoNum type="arabicPeriod"/>
            </a:pPr>
            <a:endParaRPr lang="pt-BR" dirty="0"/>
          </a:p>
          <a:p>
            <a:r>
              <a:rPr lang="pt-BR" dirty="0">
                <a:latin typeface="Arial"/>
                <a:cs typeface="Arial"/>
              </a:rPr>
              <a:t>2. Legendado?</a:t>
            </a:r>
          </a:p>
          <a:p>
            <a:pPr marL="285750" indent="-285750">
              <a:buFont typeface="Arial"/>
              <a:buChar char="•"/>
            </a:pPr>
            <a:r>
              <a:rPr lang="pt-BR" dirty="0">
                <a:latin typeface="Arial"/>
                <a:cs typeface="Arial"/>
              </a:rPr>
              <a:t>Sempre</a:t>
            </a:r>
          </a:p>
          <a:p>
            <a:pPr marL="285750" indent="-285750">
              <a:buFont typeface="Arial,Sans-Serif"/>
              <a:buChar char="•"/>
            </a:pPr>
            <a:r>
              <a:rPr lang="pt-BR" dirty="0">
                <a:ea typeface="+mn-lt"/>
                <a:cs typeface="+mn-lt"/>
              </a:rPr>
              <a:t>Preferencialmente</a:t>
            </a:r>
            <a:endParaRPr lang="en-US" dirty="0">
              <a:ea typeface="+mn-lt"/>
              <a:cs typeface="+mn-lt"/>
            </a:endParaRPr>
          </a:p>
          <a:p>
            <a:pPr marL="285750" indent="-285750">
              <a:buFont typeface="Arial,Sans-Serif"/>
              <a:buChar char="•"/>
            </a:pPr>
            <a:r>
              <a:rPr lang="pt-BR" dirty="0">
                <a:ea typeface="+mn-lt"/>
                <a:cs typeface="+mn-lt"/>
              </a:rPr>
              <a:t>Apenas Dublado</a:t>
            </a:r>
            <a:endParaRPr lang="en-US" dirty="0"/>
          </a:p>
          <a:p>
            <a:pPr>
              <a:lnSpc>
                <a:spcPct val="120000"/>
              </a:lnSpc>
              <a:spcAft>
                <a:spcPts val="600"/>
              </a:spcAft>
            </a:pPr>
            <a:endParaRPr lang="en-US"/>
          </a:p>
          <a:p>
            <a:r>
              <a:rPr lang="pt-BR" dirty="0">
                <a:ea typeface="+mn-lt"/>
                <a:cs typeface="+mn-lt"/>
              </a:rPr>
              <a:t>3.  Quais Gêneros </a:t>
            </a:r>
            <a:endParaRPr lang="en-US" dirty="0">
              <a:ea typeface="+mn-lt"/>
              <a:cs typeface="+mn-lt"/>
            </a:endParaRPr>
          </a:p>
          <a:p>
            <a:pPr marL="285750" indent="-285750">
              <a:buFont typeface="Arial,Sans-Serif"/>
              <a:buChar char="•"/>
            </a:pPr>
            <a:r>
              <a:rPr lang="pt-BR" dirty="0">
                <a:ea typeface="+mn-lt"/>
                <a:cs typeface="+mn-lt"/>
              </a:rPr>
              <a:t>Ação</a:t>
            </a:r>
            <a:endParaRPr lang="en-US" dirty="0">
              <a:ea typeface="+mn-lt"/>
              <a:cs typeface="+mn-lt"/>
            </a:endParaRPr>
          </a:p>
          <a:p>
            <a:pPr marL="285750" indent="-285750">
              <a:buFont typeface="Arial,Sans-Serif"/>
              <a:buChar char="•"/>
            </a:pPr>
            <a:r>
              <a:rPr lang="pt-BR" dirty="0">
                <a:ea typeface="+mn-lt"/>
                <a:cs typeface="+mn-lt"/>
              </a:rPr>
              <a:t>Ficção Científica</a:t>
            </a:r>
            <a:endParaRPr lang="en-US" dirty="0">
              <a:ea typeface="+mn-lt"/>
              <a:cs typeface="+mn-lt"/>
            </a:endParaRPr>
          </a:p>
          <a:p>
            <a:pPr marL="285750" indent="-285750">
              <a:buFont typeface="Arial,Sans-Serif"/>
              <a:buChar char="•"/>
            </a:pPr>
            <a:r>
              <a:rPr lang="pt-BR" dirty="0">
                <a:ea typeface="+mn-lt"/>
                <a:cs typeface="+mn-lt"/>
              </a:rPr>
              <a:t>Aventura</a:t>
            </a:r>
            <a:endParaRPr lang="en-US" dirty="0"/>
          </a:p>
          <a:p>
            <a:pPr marL="285750" indent="-285750">
              <a:buFont typeface="Arial,Sans-Serif"/>
              <a:buChar char="•"/>
            </a:pPr>
            <a:r>
              <a:rPr lang="pt-BR" dirty="0"/>
              <a:t>Comedia</a:t>
            </a:r>
          </a:p>
          <a:p>
            <a:pPr marL="285750" indent="-285750">
              <a:lnSpc>
                <a:spcPct val="120000"/>
              </a:lnSpc>
              <a:spcAft>
                <a:spcPts val="600"/>
              </a:spcAft>
              <a:buFont typeface="Arial"/>
              <a:buChar char="•"/>
            </a:pPr>
            <a:endParaRPr lang="en-US" dirty="0"/>
          </a:p>
          <a:p>
            <a:pPr marL="285750" indent="-285750">
              <a:lnSpc>
                <a:spcPct val="120000"/>
              </a:lnSpc>
              <a:spcAft>
                <a:spcPts val="600"/>
              </a:spcAft>
              <a:buFont typeface="Arial"/>
              <a:buChar char="•"/>
            </a:pPr>
            <a:endParaRPr lang="en-US"/>
          </a:p>
          <a:p>
            <a:pPr>
              <a:lnSpc>
                <a:spcPct val="120000"/>
              </a:lnSpc>
              <a:spcAft>
                <a:spcPts val="600"/>
              </a:spcAft>
            </a:pPr>
            <a:endParaRPr lang="en-US"/>
          </a:p>
        </p:txBody>
      </p:sp>
    </p:spTree>
    <p:extLst>
      <p:ext uri="{BB962C8B-B14F-4D97-AF65-F5344CB8AC3E}">
        <p14:creationId xmlns:p14="http://schemas.microsoft.com/office/powerpoint/2010/main" val="266507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C59331CD-F555-43B2-949F-9D00468E5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9A48D2-94BA-42D2-BB04-ABB637E9D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3209"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7FC3A91F-C0B7-4BFA-9229-3E641EB80A44}"/>
              </a:ext>
            </a:extLst>
          </p:cNvPr>
          <p:cNvSpPr>
            <a:spLocks noGrp="1"/>
          </p:cNvSpPr>
          <p:nvPr>
            <p:ph type="title"/>
          </p:nvPr>
        </p:nvSpPr>
        <p:spPr>
          <a:xfrm>
            <a:off x="126999" y="256065"/>
            <a:ext cx="11955397" cy="807949"/>
          </a:xfrm>
        </p:spPr>
        <p:txBody>
          <a:bodyPr vert="horz" lIns="91440" tIns="45720" rIns="91440" bIns="45720" rtlCol="0" anchor="t">
            <a:normAutofit fontScale="90000"/>
          </a:bodyPr>
          <a:lstStyle/>
          <a:p>
            <a:pPr algn="ctr">
              <a:lnSpc>
                <a:spcPct val="100000"/>
              </a:lnSpc>
            </a:pPr>
            <a:r>
              <a:rPr lang="en-US" sz="4000"/>
              <a:t>PERSONAS</a:t>
            </a:r>
            <a:br>
              <a:rPr lang="en-US" sz="4000"/>
            </a:br>
            <a:endParaRPr lang="en-US" sz="4000"/>
          </a:p>
        </p:txBody>
      </p:sp>
      <p:graphicFrame>
        <p:nvGraphicFramePr>
          <p:cNvPr id="4" name="Tabela 3">
            <a:extLst>
              <a:ext uri="{FF2B5EF4-FFF2-40B4-BE49-F238E27FC236}">
                <a16:creationId xmlns:a16="http://schemas.microsoft.com/office/drawing/2014/main" id="{4955FBDC-913D-4D72-BAE5-16632040B111}"/>
              </a:ext>
            </a:extLst>
          </p:cNvPr>
          <p:cNvGraphicFramePr>
            <a:graphicFrameLocks noGrp="1"/>
          </p:cNvGraphicFramePr>
          <p:nvPr>
            <p:extLst>
              <p:ext uri="{D42A27DB-BD31-4B8C-83A1-F6EECF244321}">
                <p14:modId xmlns:p14="http://schemas.microsoft.com/office/powerpoint/2010/main" val="900781237"/>
              </p:ext>
            </p:extLst>
          </p:nvPr>
        </p:nvGraphicFramePr>
        <p:xfrm>
          <a:off x="156307" y="1377461"/>
          <a:ext cx="5952065" cy="4689141"/>
        </p:xfrm>
        <a:graphic>
          <a:graphicData uri="http://schemas.openxmlformats.org/drawingml/2006/table">
            <a:tbl>
              <a:tblPr firstRow="1" bandRow="1">
                <a:tableStyleId>{5C22544A-7EE6-4342-B048-85BDC9FD1C3A}</a:tableStyleId>
              </a:tblPr>
              <a:tblGrid>
                <a:gridCol w="1984022">
                  <a:extLst>
                    <a:ext uri="{9D8B030D-6E8A-4147-A177-3AD203B41FA5}">
                      <a16:colId xmlns:a16="http://schemas.microsoft.com/office/drawing/2014/main" val="3617523763"/>
                    </a:ext>
                  </a:extLst>
                </a:gridCol>
                <a:gridCol w="1979643">
                  <a:extLst>
                    <a:ext uri="{9D8B030D-6E8A-4147-A177-3AD203B41FA5}">
                      <a16:colId xmlns:a16="http://schemas.microsoft.com/office/drawing/2014/main" val="2644687509"/>
                    </a:ext>
                  </a:extLst>
                </a:gridCol>
                <a:gridCol w="1988400">
                  <a:extLst>
                    <a:ext uri="{9D8B030D-6E8A-4147-A177-3AD203B41FA5}">
                      <a16:colId xmlns:a16="http://schemas.microsoft.com/office/drawing/2014/main" val="2236905536"/>
                    </a:ext>
                  </a:extLst>
                </a:gridCol>
              </a:tblGrid>
              <a:tr h="503466">
                <a:tc rowSpan="2">
                  <a:txBody>
                    <a:bodyPr/>
                    <a:lstStyle/>
                    <a:p>
                      <a:pPr rtl="0" fontAlgn="base"/>
                      <a:r>
                        <a:rPr lang="nl-NL" sz="1100" dirty="0">
                          <a:effectLst/>
                        </a:rPr>
                        <a:t> </a:t>
                      </a:r>
                      <a:br>
                        <a:rPr lang="nl-NL" sz="1100" dirty="0">
                          <a:effectLst/>
                        </a:rPr>
                      </a:br>
                      <a:r>
                        <a:rPr lang="nl-NL" sz="1100" dirty="0">
                          <a:effectLst/>
                        </a:rPr>
                        <a:t> </a:t>
                      </a:r>
                      <a:endParaRPr lang="nl-NL" sz="1100" dirty="0">
                        <a:effectLst/>
                        <a:latin typeface="Times New Roman" panose="02020603050405020304" pitchFamily="18" charset="0"/>
                      </a:endParaRPr>
                    </a:p>
                  </a:txBody>
                  <a:tcPr/>
                </a:tc>
                <a:tc gridSpan="2">
                  <a:txBody>
                    <a:bodyPr/>
                    <a:lstStyle/>
                    <a:p>
                      <a:pPr algn="ctr" rtl="0" fontAlgn="base"/>
                      <a:r>
                        <a:rPr lang="nl-NL" sz="1700" dirty="0">
                          <a:effectLst/>
                        </a:rPr>
                        <a:t>Alberto Silveira </a:t>
                      </a:r>
                      <a:endParaRPr lang="nl-NL" dirty="0">
                        <a:effectLst/>
                      </a:endParaRPr>
                    </a:p>
                  </a:txBody>
                  <a:tcPr/>
                </a:tc>
                <a:tc hMerge="1">
                  <a:txBody>
                    <a:bodyPr/>
                    <a:lstStyle/>
                    <a:p>
                      <a:endParaRPr lang="pt-BR"/>
                    </a:p>
                  </a:txBody>
                  <a:tcPr/>
                </a:tc>
                <a:extLst>
                  <a:ext uri="{0D108BD9-81ED-4DB2-BD59-A6C34878D82A}">
                    <a16:rowId xmlns:a16="http://schemas.microsoft.com/office/drawing/2014/main" val="1365705492"/>
                  </a:ext>
                </a:extLst>
              </a:tr>
              <a:tr h="2013858">
                <a:tc vMerge="1">
                  <a:txBody>
                    <a:bodyPr/>
                    <a:lstStyle/>
                    <a:p>
                      <a:endParaRPr lang="pt-BR"/>
                    </a:p>
                  </a:txBody>
                  <a:tcPr/>
                </a:tc>
                <a:tc>
                  <a:txBody>
                    <a:bodyPr/>
                    <a:lstStyle/>
                    <a:p>
                      <a:pPr rtl="0" fontAlgn="base"/>
                      <a:r>
                        <a:rPr lang="nl-NL" sz="1200" b="1" dirty="0" err="1">
                          <a:effectLst/>
                          <a:latin typeface="Arial"/>
                        </a:rPr>
                        <a:t>Idade</a:t>
                      </a:r>
                      <a:r>
                        <a:rPr lang="nl-NL" sz="1200" b="1" dirty="0">
                          <a:effectLst/>
                          <a:latin typeface="Arial"/>
                        </a:rPr>
                        <a:t>: </a:t>
                      </a:r>
                      <a:r>
                        <a:rPr lang="nl-NL" sz="1200" b="0" dirty="0">
                          <a:effectLst/>
                          <a:latin typeface="Arial"/>
                        </a:rPr>
                        <a:t>25 </a:t>
                      </a:r>
                      <a:r>
                        <a:rPr lang="nl-NL" sz="1200" b="0" dirty="0" err="1">
                          <a:effectLst/>
                          <a:latin typeface="Arial"/>
                        </a:rPr>
                        <a:t>anos</a:t>
                      </a:r>
                      <a:r>
                        <a:rPr lang="nl-NL" sz="1200" b="0" dirty="0">
                          <a:effectLst/>
                          <a:latin typeface="Arial"/>
                        </a:rPr>
                        <a:t> </a:t>
                      </a:r>
                    </a:p>
                    <a:p>
                      <a:pPr lvl="0">
                        <a:buNone/>
                      </a:pPr>
                      <a:endParaRPr lang="nl-NL" sz="1200" b="0" dirty="0">
                        <a:effectLst/>
                        <a:latin typeface="Arial"/>
                      </a:endParaRPr>
                    </a:p>
                    <a:p>
                      <a:pPr rtl="0" fontAlgn="base"/>
                      <a:r>
                        <a:rPr lang="nl-NL" sz="1200" b="0" dirty="0" err="1">
                          <a:effectLst/>
                          <a:latin typeface="Arial"/>
                        </a:rPr>
                        <a:t>Ocupação</a:t>
                      </a:r>
                      <a:r>
                        <a:rPr lang="nl-NL" sz="1200" b="0" dirty="0">
                          <a:effectLst/>
                          <a:latin typeface="Arial"/>
                        </a:rPr>
                        <a:t>: </a:t>
                      </a:r>
                      <a:r>
                        <a:rPr lang="nl-NL" sz="1200" b="0" dirty="0" err="1">
                          <a:effectLst/>
                          <a:latin typeface="Arial"/>
                        </a:rPr>
                        <a:t>estudante</a:t>
                      </a:r>
                      <a:r>
                        <a:rPr lang="nl-NL" sz="1200" b="0" dirty="0">
                          <a:effectLst/>
                          <a:latin typeface="Arial"/>
                        </a:rPr>
                        <a:t> de </a:t>
                      </a:r>
                      <a:r>
                        <a:rPr lang="nl-NL" sz="1200" b="0" dirty="0" err="1">
                          <a:effectLst/>
                          <a:latin typeface="Arial"/>
                        </a:rPr>
                        <a:t>Arquitetura</a:t>
                      </a:r>
                      <a:r>
                        <a:rPr lang="nl-NL" sz="1200" b="0" dirty="0">
                          <a:effectLst/>
                          <a:latin typeface="Arial"/>
                        </a:rPr>
                        <a:t> e </a:t>
                      </a:r>
                      <a:r>
                        <a:rPr lang="nl-NL" sz="1200" b="0" dirty="0" err="1">
                          <a:effectLst/>
                          <a:latin typeface="Arial"/>
                        </a:rPr>
                        <a:t>Urbanismo</a:t>
                      </a:r>
                      <a:r>
                        <a:rPr lang="nl-NL" sz="1200" b="0" dirty="0">
                          <a:effectLst/>
                          <a:latin typeface="Arial"/>
                        </a:rPr>
                        <a:t>, </a:t>
                      </a:r>
                    </a:p>
                    <a:p>
                      <a:pPr rtl="0" fontAlgn="base"/>
                      <a:r>
                        <a:rPr lang="nl-NL" sz="1200" b="0" dirty="0" err="1">
                          <a:effectLst/>
                          <a:latin typeface="Arial"/>
                        </a:rPr>
                        <a:t>Estagiário</a:t>
                      </a:r>
                      <a:r>
                        <a:rPr lang="nl-NL" sz="1200" b="0" dirty="0">
                          <a:effectLst/>
                          <a:latin typeface="Arial"/>
                        </a:rPr>
                        <a:t> </a:t>
                      </a:r>
                      <a:r>
                        <a:rPr lang="nl-NL" sz="1200" b="0" dirty="0" err="1">
                          <a:effectLst/>
                          <a:latin typeface="Arial"/>
                        </a:rPr>
                        <a:t>em</a:t>
                      </a:r>
                      <a:r>
                        <a:rPr lang="nl-NL" sz="1200" b="0" dirty="0">
                          <a:effectLst/>
                          <a:latin typeface="Arial"/>
                        </a:rPr>
                        <a:t> </a:t>
                      </a:r>
                      <a:r>
                        <a:rPr lang="nl-NL" sz="1200" b="0" dirty="0" err="1">
                          <a:effectLst/>
                          <a:latin typeface="Arial"/>
                        </a:rPr>
                        <a:t>uma</a:t>
                      </a:r>
                      <a:r>
                        <a:rPr lang="nl-NL" sz="1200" b="0" dirty="0">
                          <a:effectLst/>
                          <a:latin typeface="Arial"/>
                        </a:rPr>
                        <a:t> </a:t>
                      </a:r>
                      <a:r>
                        <a:rPr lang="nl-NL" sz="1200" b="0" dirty="0" err="1">
                          <a:effectLst/>
                          <a:latin typeface="Arial"/>
                        </a:rPr>
                        <a:t>multinacional</a:t>
                      </a:r>
                      <a:r>
                        <a:rPr lang="nl-NL" sz="1200" b="0" dirty="0">
                          <a:effectLst/>
                          <a:latin typeface="Arial"/>
                        </a:rPr>
                        <a:t> de Design de </a:t>
                      </a:r>
                      <a:r>
                        <a:rPr lang="nl-NL" sz="1200" b="0" dirty="0" err="1">
                          <a:effectLst/>
                          <a:latin typeface="Arial"/>
                        </a:rPr>
                        <a:t>Interiores</a:t>
                      </a:r>
                      <a:r>
                        <a:rPr lang="nl-NL" sz="1200" b="0" dirty="0">
                          <a:effectLst/>
                          <a:latin typeface="Arial"/>
                        </a:rPr>
                        <a:t>  </a:t>
                      </a:r>
                      <a:endParaRPr lang="nl-NL" sz="1200" b="0" i="0" u="none" strike="noStrike" noProof="0" dirty="0">
                        <a:effectLst/>
                      </a:endParaRPr>
                    </a:p>
                  </a:txBody>
                  <a:tcPr/>
                </a:tc>
                <a:tc>
                  <a:txBody>
                    <a:bodyPr/>
                    <a:lstStyle/>
                    <a:p>
                      <a:pPr rtl="0" fontAlgn="base"/>
                      <a:r>
                        <a:rPr lang="nl-NL" sz="1200" b="1" dirty="0" err="1">
                          <a:effectLst/>
                          <a:latin typeface="Arial"/>
                        </a:rPr>
                        <a:t>Aplicativos</a:t>
                      </a:r>
                      <a:r>
                        <a:rPr lang="nl-NL" sz="1200" b="1" dirty="0">
                          <a:effectLst/>
                          <a:latin typeface="Arial"/>
                        </a:rPr>
                        <a:t>: </a:t>
                      </a:r>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Netflix</a:t>
                      </a:r>
                      <a:r>
                        <a:rPr lang="nl-NL" sz="1200" dirty="0">
                          <a:effectLst/>
                          <a:latin typeface="Arial"/>
                        </a:rPr>
                        <a:t> </a:t>
                      </a:r>
                    </a:p>
                    <a:p>
                      <a:pPr marL="342900" lvl="0" indent="-342900" rtl="0" fontAlgn="base">
                        <a:buFont typeface="Arial" panose="020B0604020202020204" pitchFamily="34" charset="0"/>
                        <a:buChar char="•"/>
                      </a:pPr>
                      <a:r>
                        <a:rPr lang="nl-NL" sz="1200" dirty="0">
                          <a:effectLst/>
                          <a:latin typeface="Arial"/>
                        </a:rPr>
                        <a:t>Amazon prime </a:t>
                      </a:r>
                    </a:p>
                    <a:p>
                      <a:pPr marL="342900" lvl="0" indent="-342900" rtl="0" fontAlgn="base">
                        <a:buFont typeface="Arial" panose="020B0604020202020204" pitchFamily="34" charset="0"/>
                        <a:buChar char="•"/>
                      </a:pPr>
                      <a:r>
                        <a:rPr lang="nl-NL" sz="1200" dirty="0">
                          <a:effectLst/>
                          <a:latin typeface="Arial"/>
                        </a:rPr>
                        <a:t>HBO MAX </a:t>
                      </a:r>
                    </a:p>
                    <a:p>
                      <a:pPr marL="342900" lvl="0" indent="-342900">
                        <a:buFont typeface="Arial" panose="020B0604020202020204" pitchFamily="34" charset="0"/>
                        <a:buChar char="•"/>
                      </a:pPr>
                      <a:r>
                        <a:rPr lang="nl-NL" sz="1200" dirty="0" err="1">
                          <a:effectLst/>
                          <a:latin typeface="Arial"/>
                        </a:rPr>
                        <a:t>Crunchyroll</a:t>
                      </a:r>
                      <a:endParaRPr lang="nl-NL" sz="1200">
                        <a:effectLst/>
                        <a:latin typeface="Arial"/>
                      </a:endParaRPr>
                    </a:p>
                    <a:p>
                      <a:pPr marL="0" lvl="0" indent="0" rtl="0" fontAlgn="base">
                        <a:buNone/>
                      </a:pPr>
                      <a:endParaRPr lang="nl-NL" sz="1450" dirty="0">
                        <a:effectLst/>
                      </a:endParaRPr>
                    </a:p>
                    <a:p>
                      <a:pPr rtl="0" fontAlgn="base"/>
                      <a:r>
                        <a:rPr lang="nl-NL" sz="1100" dirty="0">
                          <a:effectLst/>
                        </a:rPr>
                        <a:t>  </a:t>
                      </a:r>
                      <a:endParaRPr lang="nl-NL" dirty="0">
                        <a:effectLst/>
                      </a:endParaRPr>
                    </a:p>
                  </a:txBody>
                  <a:tcPr/>
                </a:tc>
                <a:extLst>
                  <a:ext uri="{0D108BD9-81ED-4DB2-BD59-A6C34878D82A}">
                    <a16:rowId xmlns:a16="http://schemas.microsoft.com/office/drawing/2014/main" val="3524537455"/>
                  </a:ext>
                </a:extLst>
              </a:tr>
              <a:tr h="2171817">
                <a:tc>
                  <a:txBody>
                    <a:bodyPr/>
                    <a:lstStyle/>
                    <a:p>
                      <a:pPr rtl="0" fontAlgn="base"/>
                      <a:r>
                        <a:rPr lang="nl-NL" sz="1200" b="1" dirty="0" err="1">
                          <a:effectLst/>
                          <a:latin typeface="Arial"/>
                        </a:rPr>
                        <a:t>Motivações</a:t>
                      </a:r>
                      <a:r>
                        <a:rPr lang="nl-NL" sz="1200" b="1" dirty="0">
                          <a:effectLst/>
                          <a:latin typeface="Arial"/>
                        </a:rPr>
                        <a:t>:</a:t>
                      </a:r>
                      <a:endParaRPr lang="pt-BR" dirty="0"/>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Viajar</a:t>
                      </a:r>
                      <a:r>
                        <a:rPr lang="nl-NL" sz="1200" dirty="0">
                          <a:effectLst/>
                          <a:latin typeface="Arial"/>
                        </a:rPr>
                        <a:t> o </a:t>
                      </a:r>
                      <a:r>
                        <a:rPr lang="nl-NL" sz="1200" dirty="0" err="1">
                          <a:effectLst/>
                          <a:latin typeface="Arial"/>
                        </a:rPr>
                        <a:t>mundo</a:t>
                      </a:r>
                      <a:r>
                        <a:rPr lang="nl-NL" sz="1200" dirty="0">
                          <a:effectLst/>
                          <a:latin typeface="Arial"/>
                        </a:rPr>
                        <a:t> </a:t>
                      </a:r>
                    </a:p>
                    <a:p>
                      <a:pPr marL="342900" lvl="0" indent="-342900" rtl="0" fontAlgn="base">
                        <a:buFont typeface="Arial" panose="020B0604020202020204" pitchFamily="34" charset="0"/>
                        <a:buChar char="•"/>
                      </a:pPr>
                      <a:r>
                        <a:rPr lang="nl-NL" sz="1200" dirty="0" err="1">
                          <a:effectLst/>
                          <a:latin typeface="Arial"/>
                        </a:rPr>
                        <a:t>Morar</a:t>
                      </a:r>
                      <a:r>
                        <a:rPr lang="nl-NL" sz="1200" dirty="0">
                          <a:effectLst/>
                          <a:latin typeface="Arial"/>
                        </a:rPr>
                        <a:t> fora do país </a:t>
                      </a:r>
                    </a:p>
                    <a:p>
                      <a:pPr marL="342900" lvl="0" indent="-342900" rtl="0" fontAlgn="base">
                        <a:buFont typeface="Arial" panose="020B0604020202020204" pitchFamily="34" charset="0"/>
                        <a:buChar char="•"/>
                      </a:pPr>
                      <a:r>
                        <a:rPr lang="nl-NL" sz="1200" dirty="0">
                          <a:effectLst/>
                          <a:latin typeface="Arial"/>
                        </a:rPr>
                        <a:t>Ter </a:t>
                      </a:r>
                      <a:r>
                        <a:rPr lang="nl-NL" sz="1200" dirty="0" err="1">
                          <a:effectLst/>
                          <a:latin typeface="Arial"/>
                        </a:rPr>
                        <a:t>carros</a:t>
                      </a:r>
                      <a:r>
                        <a:rPr lang="nl-NL" sz="1200" dirty="0">
                          <a:effectLst/>
                          <a:latin typeface="Arial"/>
                        </a:rPr>
                        <a:t> </a:t>
                      </a:r>
                      <a:r>
                        <a:rPr lang="nl-NL" sz="1200" dirty="0" err="1">
                          <a:effectLst/>
                          <a:latin typeface="Arial"/>
                        </a:rPr>
                        <a:t>luxuosos</a:t>
                      </a:r>
                      <a:r>
                        <a:rPr lang="nl-NL" sz="1200" dirty="0">
                          <a:effectLst/>
                          <a:latin typeface="Arial"/>
                        </a:rPr>
                        <a:t> </a:t>
                      </a:r>
                      <a:br>
                        <a:rPr lang="nl-NL" sz="1100" dirty="0">
                          <a:effectLst/>
                        </a:rPr>
                      </a:br>
                      <a:r>
                        <a:rPr lang="nl-NL" sz="1100" dirty="0">
                          <a:effectLst/>
                        </a:rPr>
                        <a:t> </a:t>
                      </a:r>
                      <a:br>
                        <a:rPr lang="nl-NL" sz="1100" dirty="0">
                          <a:effectLst/>
                        </a:rPr>
                      </a:br>
                      <a:r>
                        <a:rPr lang="nl-NL" sz="1100" dirty="0">
                          <a:effectLst/>
                        </a:rPr>
                        <a:t> </a:t>
                      </a:r>
                      <a:endParaRPr lang="nl-NL" sz="1100" dirty="0">
                        <a:effectLst/>
                        <a:latin typeface="Arial" panose="020B0604020202020204" pitchFamily="34" charset="0"/>
                      </a:endParaRPr>
                    </a:p>
                  </a:txBody>
                  <a:tcPr/>
                </a:tc>
                <a:tc>
                  <a:txBody>
                    <a:bodyPr/>
                    <a:lstStyle/>
                    <a:p>
                      <a:pPr rtl="0" fontAlgn="base"/>
                      <a:r>
                        <a:rPr lang="nl-NL" sz="1200" b="1" dirty="0" err="1">
                          <a:effectLst/>
                          <a:latin typeface="Arial"/>
                        </a:rPr>
                        <a:t>Frustrações</a:t>
                      </a:r>
                      <a:r>
                        <a:rPr lang="nl-NL" sz="1200" b="1" dirty="0">
                          <a:effectLst/>
                          <a:latin typeface="Arial"/>
                        </a:rPr>
                        <a:t>: </a:t>
                      </a:r>
                    </a:p>
                    <a:p>
                      <a:pPr lvl="0">
                        <a:buNone/>
                      </a:pPr>
                      <a:endParaRPr lang="nl-NL" sz="1200" b="1" dirty="0">
                        <a:effectLst/>
                        <a:latin typeface="Arial"/>
                      </a:endParaRPr>
                    </a:p>
                    <a:p>
                      <a:pPr marL="171450" lvl="0" indent="-171450" rtl="0" fontAlgn="base">
                        <a:buFont typeface="Arial"/>
                        <a:buChar char="•"/>
                      </a:pPr>
                      <a:r>
                        <a:rPr lang="nl-NL" sz="1200" b="0" i="0" u="none" strike="noStrike" noProof="0" dirty="0">
                          <a:effectLst/>
                          <a:latin typeface="Arial"/>
                        </a:rPr>
                        <a:t>Streaming </a:t>
                      </a:r>
                      <a:r>
                        <a:rPr lang="nl-NL" sz="1200" b="0" i="0" u="none" strike="noStrike" noProof="0" dirty="0" err="1">
                          <a:effectLst/>
                          <a:latin typeface="Arial"/>
                        </a:rPr>
                        <a:t>compartilhada</a:t>
                      </a:r>
                      <a:endParaRPr lang="nl-NL" sz="1200" dirty="0" err="1">
                        <a:effectLst/>
                        <a:latin typeface="Arial"/>
                      </a:endParaRPr>
                    </a:p>
                    <a:p>
                      <a:pPr marL="342900" lvl="0" indent="-342900">
                        <a:buFont typeface="Arial" panose="020B0604020202020204" pitchFamily="34" charset="0"/>
                        <a:buChar char="•"/>
                      </a:pPr>
                      <a:r>
                        <a:rPr lang="nl-NL" sz="1200" dirty="0" err="1">
                          <a:effectLst/>
                          <a:latin typeface="Arial"/>
                        </a:rPr>
                        <a:t>Introvertido</a:t>
                      </a:r>
                      <a:r>
                        <a:rPr lang="nl-NL" sz="1200" dirty="0">
                          <a:effectLst/>
                          <a:latin typeface="Arial"/>
                        </a:rPr>
                        <a:t> </a:t>
                      </a:r>
                      <a:endParaRPr lang="nl-NL" dirty="0"/>
                    </a:p>
                    <a:p>
                      <a:pPr marL="342900" lvl="0" indent="-342900" rtl="0" fontAlgn="base">
                        <a:buFont typeface="Arial" panose="020B0604020202020204" pitchFamily="34" charset="0"/>
                        <a:buChar char="•"/>
                      </a:pPr>
                      <a:r>
                        <a:rPr lang="nl-NL" sz="1200" dirty="0" err="1">
                          <a:effectLst/>
                          <a:latin typeface="Arial"/>
                        </a:rPr>
                        <a:t>Dificuldade</a:t>
                      </a:r>
                      <a:r>
                        <a:rPr lang="nl-NL" sz="1200" dirty="0">
                          <a:effectLst/>
                          <a:latin typeface="Arial"/>
                        </a:rPr>
                        <a:t> </a:t>
                      </a:r>
                      <a:r>
                        <a:rPr lang="nl-NL" sz="1200" dirty="0" err="1">
                          <a:effectLst/>
                          <a:latin typeface="Arial"/>
                        </a:rPr>
                        <a:t>em</a:t>
                      </a:r>
                      <a:r>
                        <a:rPr lang="nl-NL" sz="1200" dirty="0">
                          <a:effectLst/>
                          <a:latin typeface="Arial"/>
                        </a:rPr>
                        <a:t> </a:t>
                      </a:r>
                      <a:r>
                        <a:rPr lang="nl-NL" sz="1200" dirty="0" err="1">
                          <a:effectLst/>
                          <a:latin typeface="Arial"/>
                        </a:rPr>
                        <a:t>relações</a:t>
                      </a:r>
                      <a:r>
                        <a:rPr lang="nl-NL" sz="1200" dirty="0">
                          <a:effectLst/>
                          <a:latin typeface="Arial"/>
                        </a:rPr>
                        <a:t> </a:t>
                      </a:r>
                      <a:r>
                        <a:rPr lang="nl-NL" sz="1200" dirty="0" err="1">
                          <a:effectLst/>
                          <a:latin typeface="Arial"/>
                        </a:rPr>
                        <a:t>Inter</a:t>
                      </a:r>
                      <a:r>
                        <a:rPr lang="nl-NL" sz="1200" dirty="0">
                          <a:effectLst/>
                          <a:latin typeface="Arial"/>
                        </a:rPr>
                        <a:t> </a:t>
                      </a:r>
                      <a:r>
                        <a:rPr lang="nl-NL" sz="1200" dirty="0" err="1">
                          <a:effectLst/>
                          <a:latin typeface="Arial"/>
                        </a:rPr>
                        <a:t>pessoais</a:t>
                      </a:r>
                      <a:r>
                        <a:rPr lang="nl-NL" sz="1200" dirty="0">
                          <a:effectLst/>
                          <a:latin typeface="Arial"/>
                        </a:rPr>
                        <a:t> </a:t>
                      </a:r>
                    </a:p>
                  </a:txBody>
                  <a:tcPr/>
                </a:tc>
                <a:tc>
                  <a:txBody>
                    <a:bodyPr/>
                    <a:lstStyle/>
                    <a:p>
                      <a:pPr rtl="0" fontAlgn="base"/>
                      <a:r>
                        <a:rPr lang="nl-NL" sz="1200" b="1" dirty="0" err="1">
                          <a:effectLst/>
                          <a:latin typeface="Arial"/>
                        </a:rPr>
                        <a:t>Hobbies</a:t>
                      </a:r>
                      <a:r>
                        <a:rPr lang="nl-NL" sz="1200" b="1" dirty="0">
                          <a:effectLst/>
                          <a:latin typeface="Arial"/>
                        </a:rPr>
                        <a:t>, </a:t>
                      </a:r>
                      <a:r>
                        <a:rPr lang="nl-NL" sz="1200" b="1" dirty="0" err="1">
                          <a:effectLst/>
                          <a:latin typeface="Arial"/>
                        </a:rPr>
                        <a:t>História</a:t>
                      </a:r>
                      <a:r>
                        <a:rPr lang="nl-NL" sz="1200" b="1" dirty="0">
                          <a:effectLst/>
                          <a:latin typeface="Arial"/>
                        </a:rPr>
                        <a:t> </a:t>
                      </a:r>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Ler</a:t>
                      </a:r>
                      <a:r>
                        <a:rPr lang="nl-NL" sz="1200" dirty="0">
                          <a:effectLst/>
                          <a:latin typeface="Arial"/>
                        </a:rPr>
                        <a:t> </a:t>
                      </a:r>
                      <a:r>
                        <a:rPr lang="nl-NL" sz="1200" dirty="0" err="1">
                          <a:effectLst/>
                          <a:latin typeface="Arial"/>
                        </a:rPr>
                        <a:t>livros</a:t>
                      </a:r>
                      <a:r>
                        <a:rPr lang="nl-NL" sz="1200" dirty="0">
                          <a:effectLst/>
                          <a:latin typeface="Arial"/>
                        </a:rPr>
                        <a:t> </a:t>
                      </a:r>
                    </a:p>
                    <a:p>
                      <a:pPr marL="342900" lvl="0" indent="-342900" rtl="0" fontAlgn="base">
                        <a:buFont typeface="Arial" panose="020B0604020202020204" pitchFamily="34" charset="0"/>
                        <a:buChar char="•"/>
                      </a:pPr>
                      <a:r>
                        <a:rPr lang="nl-NL" sz="1200" dirty="0" err="1">
                          <a:effectLst/>
                          <a:latin typeface="Arial"/>
                        </a:rPr>
                        <a:t>Jogar</a:t>
                      </a:r>
                      <a:r>
                        <a:rPr lang="nl-NL" sz="1200" dirty="0">
                          <a:effectLst/>
                          <a:latin typeface="Arial"/>
                        </a:rPr>
                        <a:t> vídeo game </a:t>
                      </a:r>
                    </a:p>
                    <a:p>
                      <a:pPr marL="342900" lvl="0" indent="-342900" rtl="0" fontAlgn="base">
                        <a:buFont typeface="Arial" panose="020B0604020202020204" pitchFamily="34" charset="0"/>
                        <a:buChar char="•"/>
                      </a:pPr>
                      <a:r>
                        <a:rPr lang="nl-NL" sz="1200" dirty="0">
                          <a:effectLst/>
                          <a:latin typeface="Arial"/>
                        </a:rPr>
                        <a:t>Ver series e </a:t>
                      </a:r>
                      <a:r>
                        <a:rPr lang="nl-NL" sz="1200" dirty="0" err="1">
                          <a:effectLst/>
                          <a:latin typeface="Arial"/>
                        </a:rPr>
                        <a:t>animes</a:t>
                      </a:r>
                      <a:r>
                        <a:rPr lang="nl-NL" sz="1100" dirty="0">
                          <a:effectLst/>
                        </a:rPr>
                        <a:t> </a:t>
                      </a:r>
                      <a:endParaRPr lang="nl-NL" sz="1100" dirty="0">
                        <a:effectLst/>
                        <a:latin typeface="Arial" panose="020B0604020202020204" pitchFamily="34" charset="0"/>
                      </a:endParaRPr>
                    </a:p>
                  </a:txBody>
                  <a:tcPr/>
                </a:tc>
                <a:extLst>
                  <a:ext uri="{0D108BD9-81ED-4DB2-BD59-A6C34878D82A}">
                    <a16:rowId xmlns:a16="http://schemas.microsoft.com/office/drawing/2014/main" val="1429636799"/>
                  </a:ext>
                </a:extLst>
              </a:tr>
            </a:tbl>
          </a:graphicData>
        </a:graphic>
      </p:graphicFrame>
      <p:pic>
        <p:nvPicPr>
          <p:cNvPr id="5" name="Imagem 5" descr="Homem com camiseta preta&#10;&#10;Descrição gerada automaticamente">
            <a:extLst>
              <a:ext uri="{FF2B5EF4-FFF2-40B4-BE49-F238E27FC236}">
                <a16:creationId xmlns:a16="http://schemas.microsoft.com/office/drawing/2014/main" id="{0BD6824E-A8C5-4BE4-9AC4-450DEEEF9C5C}"/>
              </a:ext>
            </a:extLst>
          </p:cNvPr>
          <p:cNvPicPr>
            <a:picLocks noChangeAspect="1"/>
          </p:cNvPicPr>
          <p:nvPr/>
        </p:nvPicPr>
        <p:blipFill>
          <a:blip r:embed="rId2"/>
          <a:stretch>
            <a:fillRect/>
          </a:stretch>
        </p:blipFill>
        <p:spPr>
          <a:xfrm>
            <a:off x="178056" y="1440291"/>
            <a:ext cx="1856846" cy="2297423"/>
          </a:xfrm>
          <a:prstGeom prst="rect">
            <a:avLst/>
          </a:prstGeom>
        </p:spPr>
      </p:pic>
      <p:graphicFrame>
        <p:nvGraphicFramePr>
          <p:cNvPr id="18" name="Tabela 17">
            <a:extLst>
              <a:ext uri="{FF2B5EF4-FFF2-40B4-BE49-F238E27FC236}">
                <a16:creationId xmlns:a16="http://schemas.microsoft.com/office/drawing/2014/main" id="{089B7212-11A7-4777-8F3A-3C04380725F2}"/>
              </a:ext>
            </a:extLst>
          </p:cNvPr>
          <p:cNvGraphicFramePr>
            <a:graphicFrameLocks noGrp="1"/>
          </p:cNvGraphicFramePr>
          <p:nvPr>
            <p:extLst>
              <p:ext uri="{D42A27DB-BD31-4B8C-83A1-F6EECF244321}">
                <p14:modId xmlns:p14="http://schemas.microsoft.com/office/powerpoint/2010/main" val="3968759486"/>
              </p:ext>
            </p:extLst>
          </p:nvPr>
        </p:nvGraphicFramePr>
        <p:xfrm>
          <a:off x="6252308" y="1377460"/>
          <a:ext cx="5717608" cy="4692490"/>
        </p:xfrm>
        <a:graphic>
          <a:graphicData uri="http://schemas.openxmlformats.org/drawingml/2006/table">
            <a:tbl>
              <a:tblPr firstRow="1" bandRow="1">
                <a:tableStyleId>{5C22544A-7EE6-4342-B048-85BDC9FD1C3A}</a:tableStyleId>
              </a:tblPr>
              <a:tblGrid>
                <a:gridCol w="1905869">
                  <a:extLst>
                    <a:ext uri="{9D8B030D-6E8A-4147-A177-3AD203B41FA5}">
                      <a16:colId xmlns:a16="http://schemas.microsoft.com/office/drawing/2014/main" val="3617523763"/>
                    </a:ext>
                  </a:extLst>
                </a:gridCol>
                <a:gridCol w="1901663">
                  <a:extLst>
                    <a:ext uri="{9D8B030D-6E8A-4147-A177-3AD203B41FA5}">
                      <a16:colId xmlns:a16="http://schemas.microsoft.com/office/drawing/2014/main" val="2644687509"/>
                    </a:ext>
                  </a:extLst>
                </a:gridCol>
                <a:gridCol w="1910076">
                  <a:extLst>
                    <a:ext uri="{9D8B030D-6E8A-4147-A177-3AD203B41FA5}">
                      <a16:colId xmlns:a16="http://schemas.microsoft.com/office/drawing/2014/main" val="2236905536"/>
                    </a:ext>
                  </a:extLst>
                </a:gridCol>
              </a:tblGrid>
              <a:tr h="454237">
                <a:tc rowSpan="2">
                  <a:txBody>
                    <a:bodyPr/>
                    <a:lstStyle/>
                    <a:p>
                      <a:pPr rtl="0" fontAlgn="base"/>
                      <a:r>
                        <a:rPr lang="nl-NL" sz="1100" dirty="0">
                          <a:effectLst/>
                        </a:rPr>
                        <a:t> </a:t>
                      </a:r>
                      <a:br>
                        <a:rPr lang="nl-NL" sz="1100" dirty="0">
                          <a:effectLst/>
                        </a:rPr>
                      </a:br>
                      <a:r>
                        <a:rPr lang="nl-NL" sz="1100" dirty="0">
                          <a:effectLst/>
                        </a:rPr>
                        <a:t> </a:t>
                      </a:r>
                      <a:endParaRPr lang="nl-NL" sz="1100" dirty="0">
                        <a:effectLst/>
                        <a:latin typeface="Times New Roman" panose="02020603050405020304" pitchFamily="18" charset="0"/>
                      </a:endParaRPr>
                    </a:p>
                  </a:txBody>
                  <a:tcPr/>
                </a:tc>
                <a:tc gridSpan="2">
                  <a:txBody>
                    <a:bodyPr/>
                    <a:lstStyle/>
                    <a:p>
                      <a:pPr algn="ctr" rtl="0" fontAlgn="base"/>
                      <a:r>
                        <a:rPr lang="nl-NL" sz="1700" dirty="0" err="1">
                          <a:effectLst/>
                        </a:rPr>
                        <a:t>Nathaly</a:t>
                      </a:r>
                      <a:r>
                        <a:rPr lang="nl-NL" sz="1700" dirty="0">
                          <a:effectLst/>
                        </a:rPr>
                        <a:t> </a:t>
                      </a:r>
                      <a:r>
                        <a:rPr lang="nl-NL" sz="1700" dirty="0" err="1">
                          <a:effectLst/>
                        </a:rPr>
                        <a:t>Oliveira</a:t>
                      </a:r>
                    </a:p>
                  </a:txBody>
                  <a:tcPr/>
                </a:tc>
                <a:tc hMerge="1">
                  <a:txBody>
                    <a:bodyPr/>
                    <a:lstStyle/>
                    <a:p>
                      <a:endParaRPr lang="pt-BR"/>
                    </a:p>
                  </a:txBody>
                  <a:tcPr/>
                </a:tc>
                <a:extLst>
                  <a:ext uri="{0D108BD9-81ED-4DB2-BD59-A6C34878D82A}">
                    <a16:rowId xmlns:a16="http://schemas.microsoft.com/office/drawing/2014/main" val="1365705492"/>
                  </a:ext>
                </a:extLst>
              </a:tr>
              <a:tr h="1952253">
                <a:tc vMerge="1">
                  <a:txBody>
                    <a:bodyPr/>
                    <a:lstStyle/>
                    <a:p>
                      <a:endParaRPr lang="pt-BR"/>
                    </a:p>
                  </a:txBody>
                  <a:tcPr/>
                </a:tc>
                <a:tc>
                  <a:txBody>
                    <a:bodyPr/>
                    <a:lstStyle/>
                    <a:p>
                      <a:pPr rtl="0" fontAlgn="base"/>
                      <a:r>
                        <a:rPr lang="nl-NL" sz="1200" b="1" dirty="0" err="1">
                          <a:effectLst/>
                          <a:latin typeface="Arial"/>
                        </a:rPr>
                        <a:t>Idade</a:t>
                      </a:r>
                      <a:r>
                        <a:rPr lang="nl-NL" sz="1200" b="1" dirty="0">
                          <a:effectLst/>
                          <a:latin typeface="Arial"/>
                        </a:rPr>
                        <a:t>: </a:t>
                      </a:r>
                      <a:r>
                        <a:rPr lang="nl-NL" sz="1200" b="0" dirty="0">
                          <a:effectLst/>
                          <a:latin typeface="Arial"/>
                        </a:rPr>
                        <a:t>20 </a:t>
                      </a:r>
                      <a:r>
                        <a:rPr lang="nl-NL" sz="1200" b="0" dirty="0" err="1">
                          <a:effectLst/>
                          <a:latin typeface="Arial"/>
                        </a:rPr>
                        <a:t>anos</a:t>
                      </a:r>
                      <a:r>
                        <a:rPr lang="nl-NL" sz="1200" b="0" dirty="0">
                          <a:effectLst/>
                          <a:latin typeface="Arial"/>
                        </a:rPr>
                        <a:t> </a:t>
                      </a:r>
                    </a:p>
                    <a:p>
                      <a:pPr lvl="0">
                        <a:buNone/>
                      </a:pPr>
                      <a:endParaRPr lang="nl-NL" sz="1200" b="0" dirty="0">
                        <a:effectLst/>
                        <a:latin typeface="Arial"/>
                      </a:endParaRPr>
                    </a:p>
                    <a:p>
                      <a:pPr rtl="0" fontAlgn="base"/>
                      <a:r>
                        <a:rPr lang="nl-NL" sz="1200" b="0" dirty="0" err="1">
                          <a:effectLst/>
                          <a:latin typeface="Arial"/>
                        </a:rPr>
                        <a:t>Ocupação</a:t>
                      </a:r>
                      <a:r>
                        <a:rPr lang="nl-NL" sz="1200" b="0" dirty="0">
                          <a:effectLst/>
                          <a:latin typeface="Arial"/>
                        </a:rPr>
                        <a:t>: </a:t>
                      </a:r>
                      <a:r>
                        <a:rPr lang="nl-NL" sz="1200" b="0" dirty="0" err="1">
                          <a:effectLst/>
                          <a:latin typeface="Arial"/>
                        </a:rPr>
                        <a:t>Estudante</a:t>
                      </a:r>
                      <a:r>
                        <a:rPr lang="nl-NL" sz="1200" b="0" dirty="0">
                          <a:effectLst/>
                          <a:latin typeface="Arial"/>
                        </a:rPr>
                        <a:t> de </a:t>
                      </a:r>
                      <a:r>
                        <a:rPr lang="nl-NL" sz="1200" b="0" dirty="0" err="1">
                          <a:effectLst/>
                          <a:latin typeface="Arial"/>
                        </a:rPr>
                        <a:t>ciencia</a:t>
                      </a:r>
                      <a:r>
                        <a:rPr lang="nl-NL" sz="1200" b="0" dirty="0">
                          <a:effectLst/>
                          <a:latin typeface="Arial"/>
                        </a:rPr>
                        <a:t> da </a:t>
                      </a:r>
                      <a:r>
                        <a:rPr lang="nl-NL" sz="1200" b="0" dirty="0" err="1">
                          <a:effectLst/>
                          <a:latin typeface="Arial"/>
                        </a:rPr>
                        <a:t>computacao</a:t>
                      </a:r>
                      <a:r>
                        <a:rPr lang="nl-NL" sz="1200" b="0" dirty="0">
                          <a:effectLst/>
                          <a:latin typeface="Arial"/>
                        </a:rPr>
                        <a:t>, </a:t>
                      </a:r>
                    </a:p>
                    <a:p>
                      <a:pPr rtl="0" fontAlgn="base"/>
                      <a:r>
                        <a:rPr lang="nl-NL" sz="1200" b="0" dirty="0" err="1">
                          <a:effectLst/>
                          <a:latin typeface="Arial"/>
                        </a:rPr>
                        <a:t>Estagiária</a:t>
                      </a:r>
                      <a:r>
                        <a:rPr lang="nl-NL" sz="1200" b="0" dirty="0">
                          <a:effectLst/>
                          <a:latin typeface="Arial"/>
                        </a:rPr>
                        <a:t> </a:t>
                      </a:r>
                      <a:r>
                        <a:rPr lang="nl-NL" sz="1200" b="0" dirty="0" err="1">
                          <a:effectLst/>
                          <a:latin typeface="Arial"/>
                        </a:rPr>
                        <a:t>como</a:t>
                      </a:r>
                      <a:r>
                        <a:rPr lang="nl-NL" sz="1200" b="0" dirty="0">
                          <a:effectLst/>
                          <a:latin typeface="Arial"/>
                        </a:rPr>
                        <a:t> </a:t>
                      </a:r>
                      <a:r>
                        <a:rPr lang="nl-NL" sz="1200" b="0" dirty="0" err="1">
                          <a:effectLst/>
                          <a:latin typeface="Arial"/>
                        </a:rPr>
                        <a:t>cientista</a:t>
                      </a:r>
                      <a:r>
                        <a:rPr lang="nl-NL" sz="1200" b="0" dirty="0">
                          <a:effectLst/>
                          <a:latin typeface="Arial"/>
                        </a:rPr>
                        <a:t> de </a:t>
                      </a:r>
                      <a:r>
                        <a:rPr lang="nl-NL" sz="1200" b="0" dirty="0" err="1">
                          <a:effectLst/>
                          <a:latin typeface="Arial"/>
                        </a:rPr>
                        <a:t>dados</a:t>
                      </a:r>
                      <a:r>
                        <a:rPr lang="nl-NL" sz="1200" b="0" dirty="0">
                          <a:effectLst/>
                          <a:latin typeface="Arial"/>
                        </a:rPr>
                        <a:t> </a:t>
                      </a:r>
                    </a:p>
                  </a:txBody>
                  <a:tcPr/>
                </a:tc>
                <a:tc>
                  <a:txBody>
                    <a:bodyPr/>
                    <a:lstStyle/>
                    <a:p>
                      <a:pPr rtl="0" fontAlgn="base"/>
                      <a:r>
                        <a:rPr lang="nl-NL" sz="1200" b="1" dirty="0" err="1">
                          <a:effectLst/>
                          <a:latin typeface="Arial"/>
                        </a:rPr>
                        <a:t>Aplicativos</a:t>
                      </a:r>
                      <a:r>
                        <a:rPr lang="nl-NL" sz="1200" b="1" dirty="0">
                          <a:effectLst/>
                          <a:latin typeface="Arial"/>
                        </a:rPr>
                        <a:t>: </a:t>
                      </a:r>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Netflix</a:t>
                      </a:r>
                      <a:r>
                        <a:rPr lang="nl-NL" sz="1200" dirty="0">
                          <a:effectLst/>
                          <a:latin typeface="Arial"/>
                        </a:rPr>
                        <a:t> </a:t>
                      </a:r>
                    </a:p>
                    <a:p>
                      <a:pPr marL="342900" lvl="0" indent="-342900">
                        <a:buFont typeface="Arial" panose="020B0604020202020204" pitchFamily="34" charset="0"/>
                        <a:buChar char="•"/>
                      </a:pPr>
                      <a:r>
                        <a:rPr lang="nl-NL" sz="1200" dirty="0">
                          <a:effectLst/>
                          <a:latin typeface="Arial"/>
                        </a:rPr>
                        <a:t>Disney +</a:t>
                      </a:r>
                    </a:p>
                    <a:p>
                      <a:pPr marL="342900" lvl="0" indent="-342900">
                        <a:buFont typeface="Arial" panose="020B0604020202020204" pitchFamily="34" charset="0"/>
                        <a:buChar char="•"/>
                      </a:pPr>
                      <a:r>
                        <a:rPr lang="nl-NL" sz="1200" dirty="0" err="1">
                          <a:effectLst/>
                          <a:latin typeface="Arial"/>
                        </a:rPr>
                        <a:t>Globoplay</a:t>
                      </a:r>
                      <a:endParaRPr lang="nl-NL" sz="1200" dirty="0">
                        <a:effectLst/>
                        <a:latin typeface="Arial"/>
                      </a:endParaRPr>
                    </a:p>
                    <a:p>
                      <a:pPr marL="342900" lvl="0" indent="-342900">
                        <a:buFont typeface="Arial" panose="020B0604020202020204" pitchFamily="34" charset="0"/>
                        <a:buChar char="•"/>
                      </a:pPr>
                      <a:r>
                        <a:rPr lang="nl-NL" sz="1200" dirty="0" err="1">
                          <a:effectLst/>
                          <a:latin typeface="Arial"/>
                        </a:rPr>
                        <a:t>starzplay</a:t>
                      </a:r>
                      <a:endParaRPr lang="nl-NL" sz="1200" dirty="0">
                        <a:effectLst/>
                        <a:latin typeface="Arial"/>
                      </a:endParaRPr>
                    </a:p>
                    <a:p>
                      <a:pPr marL="0" lvl="0" indent="0" rtl="0" fontAlgn="base">
                        <a:buNone/>
                      </a:pPr>
                      <a:endParaRPr lang="nl-NL" sz="1450" dirty="0">
                        <a:effectLst/>
                      </a:endParaRPr>
                    </a:p>
                    <a:p>
                      <a:pPr rtl="0" fontAlgn="base"/>
                      <a:r>
                        <a:rPr lang="nl-NL" sz="1100" dirty="0">
                          <a:effectLst/>
                        </a:rPr>
                        <a:t>  </a:t>
                      </a:r>
                      <a:endParaRPr lang="nl-NL" dirty="0">
                        <a:effectLst/>
                      </a:endParaRPr>
                    </a:p>
                  </a:txBody>
                  <a:tcPr/>
                </a:tc>
                <a:extLst>
                  <a:ext uri="{0D108BD9-81ED-4DB2-BD59-A6C34878D82A}">
                    <a16:rowId xmlns:a16="http://schemas.microsoft.com/office/drawing/2014/main" val="3524537455"/>
                  </a:ext>
                </a:extLst>
              </a:tr>
              <a:tr h="2116552">
                <a:tc>
                  <a:txBody>
                    <a:bodyPr/>
                    <a:lstStyle/>
                    <a:p>
                      <a:pPr rtl="0" fontAlgn="base"/>
                      <a:r>
                        <a:rPr lang="nl-NL" sz="1200" b="1" dirty="0" err="1">
                          <a:effectLst/>
                          <a:latin typeface="Arial"/>
                        </a:rPr>
                        <a:t>Motivações</a:t>
                      </a:r>
                      <a:r>
                        <a:rPr lang="nl-NL" sz="1200" b="1" dirty="0">
                          <a:effectLst/>
                          <a:latin typeface="Arial"/>
                        </a:rPr>
                        <a:t>:</a:t>
                      </a:r>
                      <a:endParaRPr lang="pt-BR" dirty="0"/>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Ser</a:t>
                      </a:r>
                      <a:r>
                        <a:rPr lang="nl-NL" sz="1200" dirty="0">
                          <a:effectLst/>
                          <a:latin typeface="Arial"/>
                        </a:rPr>
                        <a:t> </a:t>
                      </a:r>
                      <a:r>
                        <a:rPr lang="nl-NL" sz="1200" dirty="0" err="1">
                          <a:effectLst/>
                          <a:latin typeface="Arial"/>
                        </a:rPr>
                        <a:t>uma</a:t>
                      </a:r>
                      <a:r>
                        <a:rPr lang="nl-NL" sz="1200" dirty="0">
                          <a:effectLst/>
                          <a:latin typeface="Arial"/>
                        </a:rPr>
                        <a:t> </a:t>
                      </a:r>
                      <a:r>
                        <a:rPr lang="nl-NL" sz="1200" dirty="0" err="1">
                          <a:effectLst/>
                          <a:latin typeface="Arial"/>
                        </a:rPr>
                        <a:t>profissional</a:t>
                      </a:r>
                      <a:r>
                        <a:rPr lang="nl-NL" sz="1200" dirty="0">
                          <a:effectLst/>
                          <a:latin typeface="Arial"/>
                        </a:rPr>
                        <a:t> </a:t>
                      </a:r>
                      <a:r>
                        <a:rPr lang="nl-NL" sz="1200" dirty="0" err="1">
                          <a:effectLst/>
                          <a:latin typeface="Arial"/>
                        </a:rPr>
                        <a:t>bem</a:t>
                      </a:r>
                      <a:r>
                        <a:rPr lang="nl-NL" sz="1200" dirty="0">
                          <a:effectLst/>
                          <a:latin typeface="Arial"/>
                        </a:rPr>
                        <a:t> </a:t>
                      </a:r>
                      <a:r>
                        <a:rPr lang="nl-NL" sz="1200" dirty="0" err="1">
                          <a:effectLst/>
                          <a:latin typeface="Arial"/>
                        </a:rPr>
                        <a:t>sucedida</a:t>
                      </a:r>
                      <a:r>
                        <a:rPr lang="nl-NL" sz="1200" dirty="0">
                          <a:effectLst/>
                          <a:latin typeface="Arial"/>
                        </a:rPr>
                        <a:t>.</a:t>
                      </a:r>
                      <a:endParaRPr lang="nl-NL" sz="1100" dirty="0">
                        <a:effectLst/>
                        <a:latin typeface="Arial"/>
                      </a:endParaRPr>
                    </a:p>
                    <a:p>
                      <a:pPr marL="342900" lvl="0" indent="-342900">
                        <a:buFont typeface="Arial" panose="020B0604020202020204" pitchFamily="34" charset="0"/>
                        <a:buChar char="•"/>
                      </a:pPr>
                      <a:r>
                        <a:rPr lang="nl-NL" sz="1200" dirty="0">
                          <a:effectLst/>
                          <a:latin typeface="Arial"/>
                        </a:rPr>
                        <a:t>Ter </a:t>
                      </a:r>
                      <a:r>
                        <a:rPr lang="nl-NL" sz="1200" dirty="0" err="1">
                          <a:effectLst/>
                          <a:latin typeface="Arial"/>
                        </a:rPr>
                        <a:t>estabilidade</a:t>
                      </a:r>
                      <a:r>
                        <a:rPr lang="nl-NL" sz="1200" dirty="0">
                          <a:effectLst/>
                          <a:latin typeface="Arial"/>
                        </a:rPr>
                        <a:t> </a:t>
                      </a:r>
                      <a:r>
                        <a:rPr lang="nl-NL" sz="1200" dirty="0" err="1">
                          <a:effectLst/>
                          <a:latin typeface="Arial"/>
                        </a:rPr>
                        <a:t>financeira</a:t>
                      </a:r>
                      <a:r>
                        <a:rPr lang="nl-NL" sz="1200" dirty="0">
                          <a:effectLst/>
                          <a:latin typeface="Arial"/>
                        </a:rPr>
                        <a:t> </a:t>
                      </a:r>
                      <a:br>
                        <a:rPr lang="nl-NL" sz="1100" dirty="0">
                          <a:effectLst/>
                        </a:rPr>
                      </a:br>
                      <a:r>
                        <a:rPr lang="nl-NL" sz="1100" dirty="0">
                          <a:effectLst/>
                        </a:rPr>
                        <a:t> </a:t>
                      </a:r>
                      <a:br>
                        <a:rPr lang="nl-NL" sz="1100" dirty="0">
                          <a:effectLst/>
                        </a:rPr>
                      </a:br>
                      <a:r>
                        <a:rPr lang="nl-NL" sz="1100" dirty="0">
                          <a:effectLst/>
                        </a:rPr>
                        <a:t> </a:t>
                      </a:r>
                      <a:endParaRPr lang="nl-NL" sz="1100" dirty="0">
                        <a:effectLst/>
                        <a:latin typeface="Arial"/>
                      </a:endParaRPr>
                    </a:p>
                  </a:txBody>
                  <a:tcPr/>
                </a:tc>
                <a:tc>
                  <a:txBody>
                    <a:bodyPr/>
                    <a:lstStyle/>
                    <a:p>
                      <a:pPr rtl="0" fontAlgn="base"/>
                      <a:r>
                        <a:rPr lang="nl-NL" sz="1200" b="1" dirty="0" err="1">
                          <a:effectLst/>
                          <a:latin typeface="Arial"/>
                        </a:rPr>
                        <a:t>Frustrações</a:t>
                      </a:r>
                      <a:r>
                        <a:rPr lang="nl-NL" sz="1200" b="1" dirty="0">
                          <a:effectLst/>
                          <a:latin typeface="Arial"/>
                        </a:rPr>
                        <a:t>: </a:t>
                      </a:r>
                    </a:p>
                    <a:p>
                      <a:pPr lvl="0">
                        <a:buNone/>
                      </a:pPr>
                      <a:endParaRPr lang="nl-NL" sz="1200" b="1" dirty="0">
                        <a:effectLst/>
                        <a:latin typeface="Arial"/>
                      </a:endParaRPr>
                    </a:p>
                    <a:p>
                      <a:pPr marL="171450" lvl="0" indent="-171450">
                        <a:buFont typeface="Arial"/>
                        <a:buChar char="•"/>
                      </a:pPr>
                      <a:r>
                        <a:rPr lang="nl-NL" sz="1200" b="0" dirty="0">
                          <a:effectLst/>
                          <a:latin typeface="Arial"/>
                        </a:rPr>
                        <a:t>Sem </a:t>
                      </a:r>
                      <a:r>
                        <a:rPr lang="nl-NL" sz="1200" b="0" dirty="0" err="1">
                          <a:effectLst/>
                          <a:latin typeface="Arial"/>
                        </a:rPr>
                        <a:t>muito</a:t>
                      </a:r>
                      <a:r>
                        <a:rPr lang="nl-NL" sz="1200" b="0" dirty="0">
                          <a:effectLst/>
                          <a:latin typeface="Arial"/>
                        </a:rPr>
                        <a:t> tempo </a:t>
                      </a:r>
                      <a:r>
                        <a:rPr lang="nl-NL" sz="1200" b="0" dirty="0" err="1">
                          <a:effectLst/>
                          <a:latin typeface="Arial"/>
                        </a:rPr>
                        <a:t>livre</a:t>
                      </a:r>
                    </a:p>
                    <a:p>
                      <a:pPr marL="171450" lvl="0" indent="-171450">
                        <a:buFont typeface="Arial"/>
                        <a:buChar char="•"/>
                      </a:pPr>
                      <a:r>
                        <a:rPr lang="nl-NL" sz="1200" b="0" dirty="0">
                          <a:effectLst/>
                          <a:latin typeface="Arial"/>
                        </a:rPr>
                        <a:t>Crises de </a:t>
                      </a:r>
                      <a:r>
                        <a:rPr lang="nl-NL" sz="1200" b="0" dirty="0" err="1">
                          <a:effectLst/>
                          <a:latin typeface="Arial"/>
                        </a:rPr>
                        <a:t>Ansiedade</a:t>
                      </a:r>
                    </a:p>
                    <a:p>
                      <a:pPr marL="0" lvl="0" indent="0">
                        <a:buNone/>
                      </a:pPr>
                      <a:endParaRPr lang="nl-NL" sz="1200" b="0" dirty="0">
                        <a:effectLst/>
                        <a:latin typeface="Arial"/>
                      </a:endParaRPr>
                    </a:p>
                    <a:p>
                      <a:pPr marL="171450" lvl="0" indent="-171450">
                        <a:buFont typeface="Arial"/>
                        <a:buChar char="•"/>
                      </a:pPr>
                      <a:endParaRPr lang="nl-NL" sz="1200" b="0" dirty="0">
                        <a:effectLst/>
                        <a:latin typeface="Arial"/>
                      </a:endParaRPr>
                    </a:p>
                    <a:p>
                      <a:pPr marL="171450" lvl="0" indent="-171450">
                        <a:buFont typeface="Arial"/>
                        <a:buChar char="•"/>
                      </a:pPr>
                      <a:endParaRPr lang="nl-NL" sz="1200" b="0" dirty="0">
                        <a:effectLst/>
                        <a:latin typeface="Arial"/>
                      </a:endParaRPr>
                    </a:p>
                    <a:p>
                      <a:pPr marL="171450" lvl="0" indent="-171450">
                        <a:buFont typeface="Arial"/>
                        <a:buChar char="•"/>
                      </a:pPr>
                      <a:endParaRPr lang="nl-NL" sz="1200" b="0" dirty="0">
                        <a:effectLst/>
                        <a:latin typeface="Arial"/>
                      </a:endParaRPr>
                    </a:p>
                    <a:p>
                      <a:pPr marL="171450" lvl="0" indent="-171450">
                        <a:buFont typeface="Arial"/>
                        <a:buChar char="•"/>
                      </a:pPr>
                      <a:endParaRPr lang="nl-NL" sz="1200" b="1" dirty="0">
                        <a:effectLst/>
                        <a:latin typeface="Arial"/>
                      </a:endParaRPr>
                    </a:p>
                    <a:p>
                      <a:pPr lvl="0">
                        <a:buNone/>
                      </a:pPr>
                      <a:endParaRPr lang="nl-NL" sz="1200" b="1" dirty="0">
                        <a:effectLst/>
                        <a:latin typeface="Arial"/>
                      </a:endParaRPr>
                    </a:p>
                    <a:p>
                      <a:pPr lvl="0">
                        <a:buNone/>
                      </a:pPr>
                      <a:endParaRPr lang="nl-NL" sz="1200" b="1" dirty="0">
                        <a:effectLst/>
                        <a:latin typeface="Arial"/>
                      </a:endParaRPr>
                    </a:p>
                    <a:p>
                      <a:pPr marL="342900" lvl="0" indent="-342900" rtl="0" fontAlgn="base">
                        <a:buFont typeface="Arial" panose="020B0604020202020204" pitchFamily="34" charset="0"/>
                        <a:buChar char="•"/>
                      </a:pPr>
                      <a:endParaRPr lang="nl-NL" sz="1200" dirty="0">
                        <a:effectLst/>
                        <a:latin typeface="Arial"/>
                      </a:endParaRPr>
                    </a:p>
                  </a:txBody>
                  <a:tcPr/>
                </a:tc>
                <a:tc>
                  <a:txBody>
                    <a:bodyPr/>
                    <a:lstStyle/>
                    <a:p>
                      <a:pPr rtl="0" fontAlgn="base"/>
                      <a:r>
                        <a:rPr lang="nl-NL" sz="1200" b="1" dirty="0" err="1">
                          <a:effectLst/>
                          <a:latin typeface="Arial"/>
                        </a:rPr>
                        <a:t>Hobbies</a:t>
                      </a:r>
                      <a:r>
                        <a:rPr lang="nl-NL" sz="1200" b="1" dirty="0">
                          <a:effectLst/>
                          <a:latin typeface="Arial"/>
                        </a:rPr>
                        <a:t>, </a:t>
                      </a:r>
                      <a:r>
                        <a:rPr lang="nl-NL" sz="1200" b="1" dirty="0" err="1">
                          <a:effectLst/>
                          <a:latin typeface="Arial"/>
                        </a:rPr>
                        <a:t>História</a:t>
                      </a:r>
                      <a:r>
                        <a:rPr lang="nl-NL" sz="1200" b="1" dirty="0">
                          <a:effectLst/>
                          <a:latin typeface="Arial"/>
                        </a:rPr>
                        <a:t> </a:t>
                      </a:r>
                    </a:p>
                    <a:p>
                      <a:pPr lvl="0">
                        <a:buNone/>
                      </a:pPr>
                      <a:endParaRPr lang="nl-NL" sz="1200" b="1" dirty="0">
                        <a:effectLst/>
                        <a:latin typeface="Arial"/>
                      </a:endParaRPr>
                    </a:p>
                    <a:p>
                      <a:pPr marL="342900" lvl="0" indent="-342900" rtl="0" fontAlgn="base">
                        <a:buFont typeface="Arial" panose="020B0604020202020204" pitchFamily="34" charset="0"/>
                        <a:buChar char="•"/>
                      </a:pPr>
                      <a:r>
                        <a:rPr lang="nl-NL" sz="1200" dirty="0" err="1">
                          <a:effectLst/>
                          <a:latin typeface="Arial"/>
                        </a:rPr>
                        <a:t>Ler</a:t>
                      </a:r>
                      <a:r>
                        <a:rPr lang="nl-NL" sz="1200" dirty="0">
                          <a:effectLst/>
                          <a:latin typeface="Arial"/>
                        </a:rPr>
                        <a:t> </a:t>
                      </a:r>
                      <a:r>
                        <a:rPr lang="nl-NL" sz="1200" dirty="0" err="1">
                          <a:effectLst/>
                          <a:latin typeface="Arial"/>
                        </a:rPr>
                        <a:t>livros</a:t>
                      </a:r>
                      <a:r>
                        <a:rPr lang="nl-NL" sz="1200" dirty="0">
                          <a:effectLst/>
                          <a:latin typeface="Arial"/>
                        </a:rPr>
                        <a:t> </a:t>
                      </a:r>
                    </a:p>
                    <a:p>
                      <a:pPr marL="342900" lvl="0" indent="-342900" rtl="0" fontAlgn="base">
                        <a:buFont typeface="Arial" panose="020B0604020202020204" pitchFamily="34" charset="0"/>
                        <a:buChar char="•"/>
                      </a:pPr>
                      <a:r>
                        <a:rPr lang="nl-NL" sz="1200" dirty="0" err="1">
                          <a:effectLst/>
                          <a:latin typeface="Arial"/>
                        </a:rPr>
                        <a:t>Jogar</a:t>
                      </a:r>
                      <a:r>
                        <a:rPr lang="nl-NL" sz="1200" dirty="0">
                          <a:effectLst/>
                          <a:latin typeface="Arial"/>
                        </a:rPr>
                        <a:t> vídeo game </a:t>
                      </a:r>
                    </a:p>
                    <a:p>
                      <a:pPr marL="342900" lvl="0" indent="-342900" rtl="0" fontAlgn="base">
                        <a:buFont typeface="Arial" panose="020B0604020202020204" pitchFamily="34" charset="0"/>
                        <a:buChar char="•"/>
                      </a:pPr>
                      <a:r>
                        <a:rPr lang="nl-NL" sz="1200" dirty="0">
                          <a:effectLst/>
                          <a:latin typeface="Arial"/>
                        </a:rPr>
                        <a:t>Ver series e </a:t>
                      </a:r>
                      <a:r>
                        <a:rPr lang="nl-NL" sz="1200" dirty="0" err="1">
                          <a:effectLst/>
                          <a:latin typeface="Arial"/>
                        </a:rPr>
                        <a:t>animes</a:t>
                      </a:r>
                      <a:r>
                        <a:rPr lang="nl-NL" sz="1100" dirty="0">
                          <a:effectLst/>
                        </a:rPr>
                        <a:t> </a:t>
                      </a:r>
                      <a:endParaRPr lang="nl-NL" sz="1100" dirty="0">
                        <a:effectLst/>
                        <a:latin typeface="Arial" panose="020B0604020202020204" pitchFamily="34" charset="0"/>
                      </a:endParaRPr>
                    </a:p>
                  </a:txBody>
                  <a:tcPr/>
                </a:tc>
                <a:extLst>
                  <a:ext uri="{0D108BD9-81ED-4DB2-BD59-A6C34878D82A}">
                    <a16:rowId xmlns:a16="http://schemas.microsoft.com/office/drawing/2014/main" val="1429636799"/>
                  </a:ext>
                </a:extLst>
              </a:tr>
            </a:tbl>
          </a:graphicData>
        </a:graphic>
      </p:graphicFrame>
      <p:pic>
        <p:nvPicPr>
          <p:cNvPr id="2" name="Imagem 2" descr="Mulher posando para foto&#10;&#10;Descrição gerada automaticamente">
            <a:extLst>
              <a:ext uri="{FF2B5EF4-FFF2-40B4-BE49-F238E27FC236}">
                <a16:creationId xmlns:a16="http://schemas.microsoft.com/office/drawing/2014/main" id="{54F6EA87-29E5-4E84-8F94-ECCCAF1FA156}"/>
              </a:ext>
            </a:extLst>
          </p:cNvPr>
          <p:cNvPicPr>
            <a:picLocks noChangeAspect="1"/>
          </p:cNvPicPr>
          <p:nvPr/>
        </p:nvPicPr>
        <p:blipFill>
          <a:blip r:embed="rId3"/>
          <a:stretch>
            <a:fillRect/>
          </a:stretch>
        </p:blipFill>
        <p:spPr>
          <a:xfrm>
            <a:off x="6338765" y="1392360"/>
            <a:ext cx="1722315" cy="2353896"/>
          </a:xfrm>
          <a:prstGeom prst="rect">
            <a:avLst/>
          </a:prstGeom>
        </p:spPr>
      </p:pic>
    </p:spTree>
    <p:extLst>
      <p:ext uri="{BB962C8B-B14F-4D97-AF65-F5344CB8AC3E}">
        <p14:creationId xmlns:p14="http://schemas.microsoft.com/office/powerpoint/2010/main" val="407667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Freeform: Shape 12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Shape 12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0" name="Straight Connector 12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2" name="Rectangle 13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8" descr="Interface gráfica do usuário&#10;&#10;Descrição gerada automaticamente">
            <a:extLst>
              <a:ext uri="{FF2B5EF4-FFF2-40B4-BE49-F238E27FC236}">
                <a16:creationId xmlns:a16="http://schemas.microsoft.com/office/drawing/2014/main" id="{9F52AD38-F582-49DE-A793-D88FC0DE0EE7}"/>
              </a:ext>
            </a:extLst>
          </p:cNvPr>
          <p:cNvPicPr>
            <a:picLocks noChangeAspect="1"/>
          </p:cNvPicPr>
          <p:nvPr/>
        </p:nvPicPr>
        <p:blipFill rotWithShape="1">
          <a:blip r:embed="rId2"/>
          <a:srcRect l="5358" r="15038"/>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34" name="Freeform: Shape 133">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7">
            <a:extLst>
              <a:ext uri="{FF2B5EF4-FFF2-40B4-BE49-F238E27FC236}">
                <a16:creationId xmlns:a16="http://schemas.microsoft.com/office/drawing/2014/main" id="{7FC3A91F-C0B7-4BFA-9229-3E641EB80A44}"/>
              </a:ext>
            </a:extLst>
          </p:cNvPr>
          <p:cNvSpPr>
            <a:spLocks noGrp="1"/>
          </p:cNvSpPr>
          <p:nvPr>
            <p:ph type="title"/>
          </p:nvPr>
        </p:nvSpPr>
        <p:spPr>
          <a:xfrm>
            <a:off x="1143001" y="872937"/>
            <a:ext cx="5920740" cy="1360898"/>
          </a:xfrm>
        </p:spPr>
        <p:txBody>
          <a:bodyPr vert="horz" lIns="91440" tIns="45720" rIns="91440" bIns="45720" rtlCol="0" anchor="ctr">
            <a:normAutofit/>
          </a:bodyPr>
          <a:lstStyle/>
          <a:p>
            <a:pPr>
              <a:lnSpc>
                <a:spcPct val="100000"/>
              </a:lnSpc>
            </a:pPr>
            <a:r>
              <a:rPr lang="en-US" sz="4000" kern="1200">
                <a:solidFill>
                  <a:schemeClr val="tx1"/>
                </a:solidFill>
                <a:latin typeface="+mj-lt"/>
                <a:ea typeface="+mj-ea"/>
                <a:cs typeface="+mj-cs"/>
              </a:rPr>
              <a:t>Objetivos</a:t>
            </a:r>
          </a:p>
        </p:txBody>
      </p:sp>
      <p:sp>
        <p:nvSpPr>
          <p:cNvPr id="9" name="CaixaDeTexto 8">
            <a:extLst>
              <a:ext uri="{FF2B5EF4-FFF2-40B4-BE49-F238E27FC236}">
                <a16:creationId xmlns:a16="http://schemas.microsoft.com/office/drawing/2014/main" id="{6B087B81-5E74-410A-9144-2729B5C729AE}"/>
              </a:ext>
            </a:extLst>
          </p:cNvPr>
          <p:cNvSpPr txBox="1"/>
          <p:nvPr/>
        </p:nvSpPr>
        <p:spPr>
          <a:xfrm>
            <a:off x="1143002" y="2332029"/>
            <a:ext cx="4118906" cy="384017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120000"/>
              </a:lnSpc>
              <a:spcAft>
                <a:spcPts val="600"/>
              </a:spcAft>
              <a:buFont typeface="Arial"/>
              <a:buChar char="•"/>
            </a:pPr>
            <a:r>
              <a:rPr lang="en-US" err="1"/>
              <a:t>Criar</a:t>
            </a:r>
            <a:r>
              <a:rPr lang="en-US" dirty="0"/>
              <a:t> um forum </a:t>
            </a:r>
            <a:r>
              <a:rPr lang="en-US" err="1"/>
              <a:t>anônimo</a:t>
            </a:r>
            <a:endParaRPr lang="en-US"/>
          </a:p>
          <a:p>
            <a:pPr marL="285750" indent="-285750">
              <a:lnSpc>
                <a:spcPct val="120000"/>
              </a:lnSpc>
              <a:spcAft>
                <a:spcPts val="600"/>
              </a:spcAft>
              <a:buFont typeface="Arial"/>
              <a:buChar char="•"/>
            </a:pPr>
            <a:endParaRPr lang="en-US"/>
          </a:p>
          <a:p>
            <a:pPr marL="285750" indent="-285750">
              <a:lnSpc>
                <a:spcPct val="120000"/>
              </a:lnSpc>
              <a:spcAft>
                <a:spcPts val="600"/>
              </a:spcAft>
              <a:buFont typeface="Arial"/>
              <a:buChar char="•"/>
            </a:pPr>
            <a:r>
              <a:rPr lang="en-US" err="1"/>
              <a:t>Criar</a:t>
            </a:r>
            <a:r>
              <a:rPr lang="en-US" dirty="0"/>
              <a:t> </a:t>
            </a:r>
            <a:r>
              <a:rPr lang="en-US" err="1"/>
              <a:t>categorias</a:t>
            </a:r>
            <a:r>
              <a:rPr lang="en-US" dirty="0"/>
              <a:t> </a:t>
            </a:r>
            <a:r>
              <a:rPr lang="en-US" err="1"/>
              <a:t>personalizadas</a:t>
            </a:r>
            <a:endParaRPr lang="en-US"/>
          </a:p>
          <a:p>
            <a:pPr marL="285750" indent="-285750">
              <a:lnSpc>
                <a:spcPct val="120000"/>
              </a:lnSpc>
              <a:spcAft>
                <a:spcPts val="600"/>
              </a:spcAft>
              <a:buFont typeface="Arial"/>
              <a:buChar char="•"/>
            </a:pPr>
            <a:endParaRPr lang="en-US" dirty="0"/>
          </a:p>
          <a:p>
            <a:pPr marL="285750" indent="-285750">
              <a:lnSpc>
                <a:spcPct val="120000"/>
              </a:lnSpc>
              <a:spcAft>
                <a:spcPts val="600"/>
              </a:spcAft>
              <a:buFont typeface="Arial"/>
              <a:buChar char="•"/>
            </a:pPr>
            <a:r>
              <a:rPr lang="en-US" err="1"/>
              <a:t>Em</a:t>
            </a:r>
            <a:r>
              <a:rPr lang="en-US" dirty="0"/>
              <a:t> </a:t>
            </a:r>
            <a:r>
              <a:rPr lang="en-US" err="1"/>
              <a:t>alta</a:t>
            </a:r>
            <a:r>
              <a:rPr lang="en-US" dirty="0"/>
              <a:t> </a:t>
            </a:r>
            <a:endParaRPr lang="en-US"/>
          </a:p>
          <a:p>
            <a:pPr>
              <a:lnSpc>
                <a:spcPct val="120000"/>
              </a:lnSpc>
              <a:spcAft>
                <a:spcPts val="600"/>
              </a:spcAft>
            </a:pPr>
            <a:endParaRPr lang="en-US"/>
          </a:p>
          <a:p>
            <a:pPr marL="285750" indent="-285750">
              <a:lnSpc>
                <a:spcPct val="120000"/>
              </a:lnSpc>
              <a:spcAft>
                <a:spcPts val="600"/>
              </a:spcAft>
              <a:buFont typeface="Arial"/>
              <a:buChar char="•"/>
            </a:pPr>
            <a:r>
              <a:rPr lang="en-US" dirty="0" err="1"/>
              <a:t>Indicação</a:t>
            </a:r>
            <a:r>
              <a:rPr lang="en-US" dirty="0"/>
              <a:t> </a:t>
            </a:r>
            <a:r>
              <a:rPr lang="en-US" dirty="0" err="1"/>
              <a:t>personalizada</a:t>
            </a:r>
            <a:r>
              <a:rPr lang="en-US" dirty="0"/>
              <a:t> </a:t>
            </a:r>
            <a:endParaRPr lang="en-US"/>
          </a:p>
          <a:p>
            <a:pPr>
              <a:lnSpc>
                <a:spcPct val="120000"/>
              </a:lnSpc>
              <a:spcAft>
                <a:spcPts val="600"/>
              </a:spcAft>
            </a:pPr>
            <a:endParaRPr lang="en-US"/>
          </a:p>
          <a:p>
            <a:pPr marL="285750" indent="-285750">
              <a:lnSpc>
                <a:spcPct val="120000"/>
              </a:lnSpc>
              <a:spcAft>
                <a:spcPts val="600"/>
              </a:spcAft>
              <a:buFont typeface="Arial"/>
              <a:buChar char="•"/>
            </a:pPr>
            <a:endParaRPr lang="en-US"/>
          </a:p>
          <a:p>
            <a:pPr marL="285750" indent="-285750">
              <a:lnSpc>
                <a:spcPct val="120000"/>
              </a:lnSpc>
              <a:spcAft>
                <a:spcPts val="600"/>
              </a:spcAft>
              <a:buFont typeface="Arial"/>
              <a:buChar char="•"/>
            </a:pPr>
            <a:endParaRPr lang="en-US"/>
          </a:p>
          <a:p>
            <a:pPr marL="285750" indent="-285750">
              <a:lnSpc>
                <a:spcPct val="120000"/>
              </a:lnSpc>
              <a:spcAft>
                <a:spcPts val="600"/>
              </a:spcAft>
              <a:buFont typeface="Arial"/>
              <a:buChar char="•"/>
            </a:pPr>
            <a:endParaRPr lang="en-US"/>
          </a:p>
        </p:txBody>
      </p:sp>
      <p:sp>
        <p:nvSpPr>
          <p:cNvPr id="5" name="CaixaDeTexto 4">
            <a:extLst>
              <a:ext uri="{FF2B5EF4-FFF2-40B4-BE49-F238E27FC236}">
                <a16:creationId xmlns:a16="http://schemas.microsoft.com/office/drawing/2014/main" id="{FCC688FB-9BC7-4625-89B5-E3490C7B566E}"/>
              </a:ext>
            </a:extLst>
          </p:cNvPr>
          <p:cNvSpPr txBox="1"/>
          <p:nvPr/>
        </p:nvSpPr>
        <p:spPr>
          <a:xfrm>
            <a:off x="1376539" y="2599486"/>
            <a:ext cx="3655999" cy="34434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342900">
              <a:buAutoNum type="arabicPeriod"/>
            </a:pPr>
            <a:endParaRPr lang="pt-BR" dirty="0"/>
          </a:p>
          <a:p>
            <a:pPr marL="285750" indent="-285750">
              <a:lnSpc>
                <a:spcPct val="120000"/>
              </a:lnSpc>
              <a:spcAft>
                <a:spcPts val="600"/>
              </a:spcAft>
              <a:buFont typeface="Arial"/>
              <a:buChar char="•"/>
            </a:pPr>
            <a:endParaRPr lang="pt-BR" dirty="0"/>
          </a:p>
          <a:p>
            <a:pPr marL="285750" indent="-285750">
              <a:lnSpc>
                <a:spcPct val="120000"/>
              </a:lnSpc>
              <a:spcAft>
                <a:spcPts val="600"/>
              </a:spcAft>
              <a:buFont typeface="Arial"/>
              <a:buChar char="•"/>
            </a:pPr>
            <a:endParaRPr lang="en-US"/>
          </a:p>
          <a:p>
            <a:pPr>
              <a:lnSpc>
                <a:spcPct val="120000"/>
              </a:lnSpc>
              <a:spcAft>
                <a:spcPts val="600"/>
              </a:spcAft>
            </a:pPr>
            <a:endParaRPr lang="en-US"/>
          </a:p>
          <a:p>
            <a:pPr>
              <a:lnSpc>
                <a:spcPct val="120000"/>
              </a:lnSpc>
              <a:spcAft>
                <a:spcPts val="600"/>
              </a:spcAft>
            </a:pPr>
            <a:endParaRPr lang="en-US" dirty="0"/>
          </a:p>
        </p:txBody>
      </p:sp>
    </p:spTree>
    <p:extLst>
      <p:ext uri="{BB962C8B-B14F-4D97-AF65-F5344CB8AC3E}">
        <p14:creationId xmlns:p14="http://schemas.microsoft.com/office/powerpoint/2010/main" val="4174047126"/>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RegattaVTI</vt:lpstr>
      <vt:lpstr>Your Control </vt:lpstr>
      <vt:lpstr>Problemas </vt:lpstr>
      <vt:lpstr>Objetivo do trabalho </vt:lpstr>
      <vt:lpstr>Justificativa </vt:lpstr>
      <vt:lpstr>MATRIZ CSD</vt:lpstr>
      <vt:lpstr>Stakeholders</vt:lpstr>
      <vt:lpstr>ENTREVISTA QUALITATIVA</vt:lpstr>
      <vt:lpstr>PERSONAS </vt:lpstr>
      <vt:lpstr>Objetivos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
  <cp:revision>1339</cp:revision>
  <dcterms:created xsi:type="dcterms:W3CDTF">2021-10-03T14:03:16Z</dcterms:created>
  <dcterms:modified xsi:type="dcterms:W3CDTF">2021-10-04T21:51:59Z</dcterms:modified>
</cp:coreProperties>
</file>