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50c715f9f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50c715f9f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44c0e429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44c0e429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44c0e4298_0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44c0e4298_0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b44c0e4298_0_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b44c0e4298_0_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50c715f9f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50c715f9f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50c715f9f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b50c715f9f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50c715f9f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50c715f9f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50c715f9f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50c715f9f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50c715f9f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b50c715f9f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121225" y="12557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chemeClr val="dk1"/>
                </a:solidFill>
              </a:rPr>
              <a:t>Programming Assessment</a:t>
            </a:r>
            <a:endParaRPr>
              <a:solidFill>
                <a:schemeClr val="dk1"/>
              </a:solidFill>
            </a:endParaRPr>
          </a:p>
        </p:txBody>
      </p:sp>
      <p:sp>
        <p:nvSpPr>
          <p:cNvPr id="87" name="Google Shape;87;p13"/>
          <p:cNvSpPr txBox="1"/>
          <p:nvPr>
            <p:ph idx="1" type="subTitle"/>
          </p:nvPr>
        </p:nvSpPr>
        <p:spPr>
          <a:xfrm>
            <a:off x="561875" y="2672775"/>
            <a:ext cx="8541300" cy="98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35"/>
              <a:buNone/>
            </a:pPr>
            <a:r>
              <a:rPr lang="en-GB" sz="1815">
                <a:solidFill>
                  <a:schemeClr val="dk1"/>
                </a:solidFill>
              </a:rPr>
              <a:t>The idea of screening about 100 English books for students in poor areas of China</a:t>
            </a:r>
            <a:endParaRPr sz="1815">
              <a:solidFill>
                <a:schemeClr val="dk1"/>
              </a:solidFill>
            </a:endParaRPr>
          </a:p>
        </p:txBody>
      </p:sp>
      <p:sp>
        <p:nvSpPr>
          <p:cNvPr id="88" name="Google Shape;88;p13"/>
          <p:cNvSpPr txBox="1"/>
          <p:nvPr/>
        </p:nvSpPr>
        <p:spPr>
          <a:xfrm>
            <a:off x="6669875" y="4003150"/>
            <a:ext cx="24333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1600">
                <a:solidFill>
                  <a:schemeClr val="dk1"/>
                </a:solidFill>
                <a:latin typeface="Lato"/>
                <a:ea typeface="Lato"/>
                <a:cs typeface="Lato"/>
                <a:sym typeface="Lato"/>
              </a:rPr>
              <a:t>YueYang(Freddie)  Liu</a:t>
            </a:r>
            <a:endParaRPr sz="1600">
              <a:solidFill>
                <a:schemeClr val="dk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idx="1" type="body"/>
          </p:nvPr>
        </p:nvSpPr>
        <p:spPr>
          <a:xfrm>
            <a:off x="727650" y="1270250"/>
            <a:ext cx="7688700" cy="33831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Font typeface="Arial"/>
              <a:buAutoNum type="arabicPeriod"/>
            </a:pPr>
            <a:r>
              <a:rPr lang="en-GB" sz="1400">
                <a:latin typeface="Arial"/>
                <a:ea typeface="Arial"/>
                <a:cs typeface="Arial"/>
                <a:sym typeface="Arial"/>
              </a:rPr>
              <a:t>After filtering on keywords, ratings, readers’ popularity, price and reading difficulty, fictions (especially fantasy fictions) became the most choice.</a:t>
            </a:r>
            <a:endParaRPr sz="1400">
              <a:latin typeface="Arial"/>
              <a:ea typeface="Arial"/>
              <a:cs typeface="Arial"/>
              <a:sym typeface="Arial"/>
            </a:endParaRPr>
          </a:p>
          <a:p>
            <a:pPr indent="0" lvl="0" marL="457200" rtl="0" algn="l">
              <a:spcBef>
                <a:spcPts val="1200"/>
              </a:spcBef>
              <a:spcAft>
                <a:spcPts val="0"/>
              </a:spcAft>
              <a:buNone/>
            </a:pPr>
            <a:r>
              <a:t/>
            </a:r>
            <a:endParaRPr sz="1400">
              <a:latin typeface="Arial"/>
              <a:ea typeface="Arial"/>
              <a:cs typeface="Arial"/>
              <a:sym typeface="Arial"/>
            </a:endParaRPr>
          </a:p>
          <a:p>
            <a:pPr indent="-317500" lvl="0" marL="457200" rtl="0" algn="l">
              <a:spcBef>
                <a:spcPts val="1200"/>
              </a:spcBef>
              <a:spcAft>
                <a:spcPts val="0"/>
              </a:spcAft>
              <a:buSzPts val="1400"/>
              <a:buFont typeface="Arial"/>
              <a:buAutoNum type="arabicPeriod"/>
            </a:pPr>
            <a:r>
              <a:rPr lang="en-GB" sz="1400">
                <a:latin typeface="Arial"/>
                <a:ea typeface="Arial"/>
                <a:cs typeface="Arial"/>
                <a:sym typeface="Arial"/>
              </a:rPr>
              <a:t>There are many books with good ratings and popular among readers that are also reasonably priced. This discovery also makes my goal easier to achieve.</a:t>
            </a:r>
            <a:endParaRPr sz="14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317500" lvl="0" marL="457200" rtl="0" algn="l">
              <a:spcBef>
                <a:spcPts val="1200"/>
              </a:spcBef>
              <a:spcAft>
                <a:spcPts val="0"/>
              </a:spcAft>
              <a:buSzPts val="1400"/>
              <a:buFont typeface="Arial"/>
              <a:buAutoNum type="arabicPeriod"/>
            </a:pPr>
            <a:r>
              <a:rPr lang="en-GB" sz="1400">
                <a:latin typeface="Arial"/>
                <a:ea typeface="Arial"/>
                <a:cs typeface="Arial"/>
                <a:sym typeface="Arial"/>
              </a:rPr>
              <a:t>In fact, after I completed this assessment, I read an article in a Chinese journal that listed a list of books donated by one city in China to local poor places in 2023, and there was not any English books. Due to the lack of educational resources, most students in poor areas do not have the ability to read English works, even books with low Lexile values. I realized that there are many factors that need to be considered, and it cannot just rely on enthusiasm and hope.</a:t>
            </a:r>
            <a:endParaRPr sz="1400">
              <a:latin typeface="Arial"/>
              <a:ea typeface="Arial"/>
              <a:cs typeface="Arial"/>
              <a:sym typeface="Arial"/>
            </a:endParaRPr>
          </a:p>
        </p:txBody>
      </p:sp>
      <p:sp>
        <p:nvSpPr>
          <p:cNvPr id="148" name="Google Shape;148;p22"/>
          <p:cNvSpPr txBox="1"/>
          <p:nvPr>
            <p:ph type="title"/>
          </p:nvPr>
        </p:nvSpPr>
        <p:spPr>
          <a:xfrm>
            <a:off x="679425" y="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dk1"/>
                </a:solidFill>
                <a:latin typeface="Roboto"/>
                <a:ea typeface="Roboto"/>
                <a:cs typeface="Roboto"/>
                <a:sym typeface="Roboto"/>
              </a:rPr>
              <a:t>Summary </a:t>
            </a:r>
            <a:endParaRPr sz="4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96125" y="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dk1"/>
                </a:solidFill>
                <a:latin typeface="Roboto"/>
                <a:ea typeface="Roboto"/>
                <a:cs typeface="Roboto"/>
                <a:sym typeface="Roboto"/>
              </a:rPr>
              <a:t>Introduction to the dataset and its significance</a:t>
            </a:r>
            <a:endParaRPr sz="4000">
              <a:solidFill>
                <a:schemeClr val="dk1"/>
              </a:solidFill>
            </a:endParaRPr>
          </a:p>
        </p:txBody>
      </p:sp>
      <p:sp>
        <p:nvSpPr>
          <p:cNvPr id="94" name="Google Shape;94;p14"/>
          <p:cNvSpPr txBox="1"/>
          <p:nvPr>
            <p:ph idx="1" type="body"/>
          </p:nvPr>
        </p:nvSpPr>
        <p:spPr>
          <a:xfrm>
            <a:off x="796125" y="1270250"/>
            <a:ext cx="7688700" cy="38001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GB" sz="1450">
                <a:solidFill>
                  <a:schemeClr val="dk2"/>
                </a:solidFill>
                <a:highlight>
                  <a:srgbClr val="FFFFFF"/>
                </a:highlight>
                <a:latin typeface="Arial"/>
                <a:ea typeface="Arial"/>
                <a:cs typeface="Arial"/>
                <a:sym typeface="Arial"/>
              </a:rPr>
              <a:t>The raw dataset contains 25 variables and 52478 records corresponding to books on the GoodReads Best Books Ever list.【After filtering, I selected </a:t>
            </a:r>
            <a:r>
              <a:rPr b="1" lang="en-GB" sz="1450">
                <a:solidFill>
                  <a:schemeClr val="dk2"/>
                </a:solidFill>
                <a:highlight>
                  <a:srgbClr val="FFFFFF"/>
                </a:highlight>
                <a:latin typeface="Arial"/>
                <a:ea typeface="Arial"/>
                <a:cs typeface="Arial"/>
                <a:sym typeface="Arial"/>
              </a:rPr>
              <a:t>114</a:t>
            </a:r>
            <a:r>
              <a:rPr lang="en-GB" sz="1450">
                <a:solidFill>
                  <a:schemeClr val="dk2"/>
                </a:solidFill>
                <a:highlight>
                  <a:srgbClr val="FFFFFF"/>
                </a:highlight>
                <a:latin typeface="Arial"/>
                <a:ea typeface="Arial"/>
                <a:cs typeface="Arial"/>
                <a:sym typeface="Arial"/>
              </a:rPr>
              <a:t> books that met the requirements】</a:t>
            </a:r>
            <a:endParaRPr sz="1550">
              <a:solidFill>
                <a:schemeClr val="dk2"/>
              </a:solidFill>
              <a:highlight>
                <a:srgbClr val="FFFFFF"/>
              </a:highlight>
              <a:latin typeface="Arial"/>
              <a:ea typeface="Arial"/>
              <a:cs typeface="Arial"/>
              <a:sym typeface="Arial"/>
            </a:endParaRPr>
          </a:p>
          <a:p>
            <a:pPr indent="0" lvl="0" marL="457200" rtl="0" algn="l">
              <a:spcBef>
                <a:spcPts val="1200"/>
              </a:spcBef>
              <a:spcAft>
                <a:spcPts val="0"/>
              </a:spcAft>
              <a:buNone/>
            </a:pPr>
            <a:r>
              <a:rPr b="1" lang="en-GB" sz="1550">
                <a:solidFill>
                  <a:schemeClr val="dk2"/>
                </a:solidFill>
                <a:highlight>
                  <a:srgbClr val="FFFFFF"/>
                </a:highlight>
                <a:latin typeface="Arial"/>
                <a:ea typeface="Arial"/>
                <a:cs typeface="Arial"/>
                <a:sym typeface="Arial"/>
              </a:rPr>
              <a:t>Book Information</a:t>
            </a:r>
            <a:r>
              <a:rPr lang="en-GB" sz="1550">
                <a:solidFill>
                  <a:schemeClr val="dk2"/>
                </a:solidFill>
                <a:highlight>
                  <a:srgbClr val="FFFFFF"/>
                </a:highlight>
                <a:latin typeface="Arial"/>
                <a:ea typeface="Arial"/>
                <a:cs typeface="Arial"/>
                <a:sym typeface="Arial"/>
              </a:rPr>
              <a:t>: </a:t>
            </a:r>
            <a:r>
              <a:rPr lang="en-GB" sz="1450">
                <a:solidFill>
                  <a:schemeClr val="dk2"/>
                </a:solidFill>
                <a:highlight>
                  <a:srgbClr val="FFFFFF"/>
                </a:highlight>
                <a:latin typeface="Arial"/>
                <a:ea typeface="Arial"/>
                <a:cs typeface="Arial"/>
                <a:sym typeface="Arial"/>
              </a:rPr>
              <a:t>Each row represents a book, with details like</a:t>
            </a:r>
            <a:r>
              <a:rPr lang="en-GB" sz="1550">
                <a:solidFill>
                  <a:schemeClr val="dk2"/>
                </a:solidFill>
                <a:highlight>
                  <a:srgbClr val="FFFFFF"/>
                </a:highlight>
                <a:latin typeface="Arial"/>
                <a:ea typeface="Arial"/>
                <a:cs typeface="Arial"/>
                <a:sym typeface="Arial"/>
              </a:rPr>
              <a:t> </a:t>
            </a:r>
            <a:r>
              <a:rPr b="1" lang="en-GB" sz="1550">
                <a:solidFill>
                  <a:schemeClr val="dk2"/>
                </a:solidFill>
                <a:highlight>
                  <a:srgbClr val="FFFFFF"/>
                </a:highlight>
                <a:latin typeface="Arial"/>
                <a:ea typeface="Arial"/>
                <a:cs typeface="Arial"/>
                <a:sym typeface="Arial"/>
              </a:rPr>
              <a:t>‘bookId’, ‘title’, ‘author’, ‘rating’, ‘description’, ‘language’, ‘isbn’</a:t>
            </a:r>
            <a:r>
              <a:rPr lang="en-GB" sz="1550">
                <a:solidFill>
                  <a:schemeClr val="dk2"/>
                </a:solidFill>
                <a:highlight>
                  <a:srgbClr val="FFFFFF"/>
                </a:highlight>
                <a:latin typeface="Arial"/>
                <a:ea typeface="Arial"/>
                <a:cs typeface="Arial"/>
                <a:sym typeface="Arial"/>
              </a:rPr>
              <a:t>, </a:t>
            </a:r>
            <a:r>
              <a:rPr lang="en-GB" sz="1450">
                <a:solidFill>
                  <a:schemeClr val="dk2"/>
                </a:solidFill>
                <a:highlight>
                  <a:srgbClr val="FFFFFF"/>
                </a:highlight>
                <a:latin typeface="Arial"/>
                <a:ea typeface="Arial"/>
                <a:cs typeface="Arial"/>
                <a:sym typeface="Arial"/>
              </a:rPr>
              <a:t>and more.</a:t>
            </a:r>
            <a:endParaRPr sz="1450">
              <a:solidFill>
                <a:schemeClr val="dk2"/>
              </a:solidFill>
              <a:highlight>
                <a:srgbClr val="FFFFFF"/>
              </a:highlight>
              <a:latin typeface="Arial"/>
              <a:ea typeface="Arial"/>
              <a:cs typeface="Arial"/>
              <a:sym typeface="Arial"/>
            </a:endParaRPr>
          </a:p>
          <a:p>
            <a:pPr indent="0" lvl="0" marL="457200" rtl="0" algn="l">
              <a:spcBef>
                <a:spcPts val="1200"/>
              </a:spcBef>
              <a:spcAft>
                <a:spcPts val="0"/>
              </a:spcAft>
              <a:buNone/>
            </a:pPr>
            <a:r>
              <a:rPr b="1" lang="en-GB" sz="1550">
                <a:solidFill>
                  <a:schemeClr val="dk2"/>
                </a:solidFill>
                <a:highlight>
                  <a:srgbClr val="FFFFFF"/>
                </a:highlight>
                <a:latin typeface="Arial"/>
                <a:ea typeface="Arial"/>
                <a:cs typeface="Arial"/>
                <a:sym typeface="Arial"/>
              </a:rPr>
              <a:t>Categorization</a:t>
            </a:r>
            <a:r>
              <a:rPr lang="en-GB" sz="1550">
                <a:solidFill>
                  <a:schemeClr val="dk2"/>
                </a:solidFill>
                <a:highlight>
                  <a:srgbClr val="FFFFFF"/>
                </a:highlight>
                <a:latin typeface="Arial"/>
                <a:ea typeface="Arial"/>
                <a:cs typeface="Arial"/>
                <a:sym typeface="Arial"/>
              </a:rPr>
              <a:t>: </a:t>
            </a:r>
            <a:r>
              <a:rPr lang="en-GB" sz="1450">
                <a:solidFill>
                  <a:schemeClr val="dk2"/>
                </a:solidFill>
                <a:highlight>
                  <a:srgbClr val="FFFFFF"/>
                </a:highlight>
                <a:latin typeface="Arial"/>
                <a:ea typeface="Arial"/>
                <a:cs typeface="Arial"/>
                <a:sym typeface="Arial"/>
              </a:rPr>
              <a:t>Books are categorized by</a:t>
            </a:r>
            <a:r>
              <a:rPr lang="en-GB" sz="1550">
                <a:solidFill>
                  <a:schemeClr val="dk2"/>
                </a:solidFill>
                <a:highlight>
                  <a:srgbClr val="FFFFFF"/>
                </a:highlight>
                <a:latin typeface="Arial"/>
                <a:ea typeface="Arial"/>
                <a:cs typeface="Arial"/>
                <a:sym typeface="Arial"/>
              </a:rPr>
              <a:t> </a:t>
            </a:r>
            <a:r>
              <a:rPr b="1" lang="en-GB" sz="1550">
                <a:solidFill>
                  <a:schemeClr val="dk2"/>
                </a:solidFill>
                <a:highlight>
                  <a:srgbClr val="FFFFFF"/>
                </a:highlight>
                <a:latin typeface="Arial"/>
                <a:ea typeface="Arial"/>
                <a:cs typeface="Arial"/>
                <a:sym typeface="Arial"/>
              </a:rPr>
              <a:t>‘series’, ‘genres’, </a:t>
            </a:r>
            <a:r>
              <a:rPr lang="en-GB" sz="1550">
                <a:solidFill>
                  <a:schemeClr val="dk2"/>
                </a:solidFill>
                <a:highlight>
                  <a:srgbClr val="FFFFFF"/>
                </a:highlight>
                <a:latin typeface="Arial"/>
                <a:ea typeface="Arial"/>
                <a:cs typeface="Arial"/>
                <a:sym typeface="Arial"/>
              </a:rPr>
              <a:t>and</a:t>
            </a:r>
            <a:r>
              <a:rPr b="1" lang="en-GB" sz="1550">
                <a:solidFill>
                  <a:schemeClr val="dk2"/>
                </a:solidFill>
                <a:highlight>
                  <a:srgbClr val="FFFFFF"/>
                </a:highlight>
                <a:latin typeface="Arial"/>
                <a:ea typeface="Arial"/>
                <a:cs typeface="Arial"/>
                <a:sym typeface="Arial"/>
              </a:rPr>
              <a:t> ‘characters’.</a:t>
            </a:r>
            <a:r>
              <a:rPr lang="en-GB" sz="1550">
                <a:solidFill>
                  <a:schemeClr val="dk2"/>
                </a:solidFill>
                <a:highlight>
                  <a:srgbClr val="FFFFFF"/>
                </a:highlight>
                <a:latin typeface="Arial"/>
                <a:ea typeface="Arial"/>
                <a:cs typeface="Arial"/>
                <a:sym typeface="Arial"/>
              </a:rPr>
              <a:t> </a:t>
            </a:r>
            <a:r>
              <a:rPr lang="en-GB" sz="1450">
                <a:solidFill>
                  <a:schemeClr val="dk2"/>
                </a:solidFill>
                <a:highlight>
                  <a:srgbClr val="FFFFFF"/>
                </a:highlight>
                <a:latin typeface="Arial"/>
                <a:ea typeface="Arial"/>
                <a:cs typeface="Arial"/>
                <a:sym typeface="Arial"/>
              </a:rPr>
              <a:t>This could be useful for understanding the diversity of the collection.</a:t>
            </a:r>
            <a:endParaRPr sz="1450">
              <a:solidFill>
                <a:schemeClr val="dk2"/>
              </a:solidFill>
              <a:highlight>
                <a:srgbClr val="FFFFFF"/>
              </a:highlight>
              <a:latin typeface="Arial"/>
              <a:ea typeface="Arial"/>
              <a:cs typeface="Arial"/>
              <a:sym typeface="Arial"/>
            </a:endParaRPr>
          </a:p>
          <a:p>
            <a:pPr indent="0" lvl="0" marL="457200" rtl="0" algn="l">
              <a:spcBef>
                <a:spcPts val="1200"/>
              </a:spcBef>
              <a:spcAft>
                <a:spcPts val="0"/>
              </a:spcAft>
              <a:buNone/>
            </a:pPr>
            <a:r>
              <a:rPr b="1" lang="en-GB" sz="1550">
                <a:solidFill>
                  <a:schemeClr val="dk2"/>
                </a:solidFill>
                <a:highlight>
                  <a:srgbClr val="FFFFFF"/>
                </a:highlight>
                <a:latin typeface="Arial"/>
                <a:ea typeface="Arial"/>
                <a:cs typeface="Arial"/>
                <a:sym typeface="Arial"/>
              </a:rPr>
              <a:t>Ratings and Popularity</a:t>
            </a:r>
            <a:r>
              <a:rPr lang="en-GB" sz="1550">
                <a:solidFill>
                  <a:schemeClr val="dk2"/>
                </a:solidFill>
                <a:highlight>
                  <a:srgbClr val="FFFFFF"/>
                </a:highlight>
                <a:latin typeface="Arial"/>
                <a:ea typeface="Arial"/>
                <a:cs typeface="Arial"/>
                <a:sym typeface="Arial"/>
              </a:rPr>
              <a:t>: </a:t>
            </a:r>
            <a:r>
              <a:rPr lang="en-GB" sz="1450">
                <a:solidFill>
                  <a:schemeClr val="dk2"/>
                </a:solidFill>
                <a:highlight>
                  <a:srgbClr val="FFFFFF"/>
                </a:highlight>
                <a:latin typeface="Arial"/>
                <a:ea typeface="Arial"/>
                <a:cs typeface="Arial"/>
                <a:sym typeface="Arial"/>
              </a:rPr>
              <a:t>Data such as</a:t>
            </a:r>
            <a:r>
              <a:rPr lang="en-GB" sz="1550">
                <a:solidFill>
                  <a:schemeClr val="dk2"/>
                </a:solidFill>
                <a:highlight>
                  <a:srgbClr val="FFFFFF"/>
                </a:highlight>
                <a:latin typeface="Arial"/>
                <a:ea typeface="Arial"/>
                <a:cs typeface="Arial"/>
                <a:sym typeface="Arial"/>
              </a:rPr>
              <a:t> </a:t>
            </a:r>
            <a:r>
              <a:rPr b="1" lang="en-GB" sz="1550">
                <a:solidFill>
                  <a:schemeClr val="dk2"/>
                </a:solidFill>
                <a:highlight>
                  <a:srgbClr val="FFFFFF"/>
                </a:highlight>
                <a:latin typeface="Arial"/>
                <a:ea typeface="Arial"/>
                <a:cs typeface="Arial"/>
                <a:sym typeface="Arial"/>
              </a:rPr>
              <a:t>‘numRatings’, ‘ratingsByStars’,</a:t>
            </a:r>
            <a:r>
              <a:rPr lang="en-GB" sz="1550">
                <a:solidFill>
                  <a:schemeClr val="dk2"/>
                </a:solidFill>
                <a:highlight>
                  <a:srgbClr val="FFFFFF"/>
                </a:highlight>
                <a:latin typeface="Arial"/>
                <a:ea typeface="Arial"/>
                <a:cs typeface="Arial"/>
                <a:sym typeface="Arial"/>
              </a:rPr>
              <a:t> and  </a:t>
            </a:r>
            <a:r>
              <a:rPr b="1" lang="en-GB" sz="1550">
                <a:solidFill>
                  <a:schemeClr val="dk2"/>
                </a:solidFill>
                <a:highlight>
                  <a:srgbClr val="FFFFFF"/>
                </a:highlight>
                <a:latin typeface="Arial"/>
                <a:ea typeface="Arial"/>
                <a:cs typeface="Arial"/>
                <a:sym typeface="Arial"/>
              </a:rPr>
              <a:t>‘likedPercent’</a:t>
            </a:r>
            <a:r>
              <a:rPr lang="en-GB" sz="1550">
                <a:solidFill>
                  <a:schemeClr val="dk2"/>
                </a:solidFill>
                <a:highlight>
                  <a:srgbClr val="FFFFFF"/>
                </a:highlight>
                <a:latin typeface="Arial"/>
                <a:ea typeface="Arial"/>
                <a:cs typeface="Arial"/>
                <a:sym typeface="Arial"/>
              </a:rPr>
              <a:t> </a:t>
            </a:r>
            <a:r>
              <a:rPr lang="en-GB" sz="1450">
                <a:solidFill>
                  <a:schemeClr val="dk2"/>
                </a:solidFill>
                <a:highlight>
                  <a:srgbClr val="FFFFFF"/>
                </a:highlight>
                <a:latin typeface="Arial"/>
                <a:ea typeface="Arial"/>
                <a:cs typeface="Arial"/>
                <a:sym typeface="Arial"/>
              </a:rPr>
              <a:t>indicate each book's popularity and reception</a:t>
            </a:r>
            <a:r>
              <a:rPr lang="en-GB" sz="1550">
                <a:solidFill>
                  <a:schemeClr val="dk2"/>
                </a:solidFill>
                <a:highlight>
                  <a:srgbClr val="FFFFFF"/>
                </a:highlight>
                <a:latin typeface="Arial"/>
                <a:ea typeface="Arial"/>
                <a:cs typeface="Arial"/>
                <a:sym typeface="Arial"/>
              </a:rPr>
              <a:t>.</a:t>
            </a:r>
            <a:endParaRPr sz="1550">
              <a:solidFill>
                <a:schemeClr val="dk2"/>
              </a:solidFill>
              <a:highlight>
                <a:srgbClr val="FFFFFF"/>
              </a:highlight>
              <a:latin typeface="Arial"/>
              <a:ea typeface="Arial"/>
              <a:cs typeface="Arial"/>
              <a:sym typeface="Arial"/>
            </a:endParaRPr>
          </a:p>
          <a:p>
            <a:pPr indent="0" lvl="0" marL="457200" rtl="0" algn="l">
              <a:spcBef>
                <a:spcPts val="1200"/>
              </a:spcBef>
              <a:spcAft>
                <a:spcPts val="0"/>
              </a:spcAft>
              <a:buNone/>
            </a:pPr>
            <a:r>
              <a:rPr b="1" lang="en-GB" sz="1550">
                <a:solidFill>
                  <a:schemeClr val="dk2"/>
                </a:solidFill>
                <a:highlight>
                  <a:srgbClr val="FFFFFF"/>
                </a:highlight>
                <a:latin typeface="Arial"/>
                <a:ea typeface="Arial"/>
                <a:cs typeface="Arial"/>
                <a:sym typeface="Arial"/>
              </a:rPr>
              <a:t>Additional Details</a:t>
            </a:r>
            <a:r>
              <a:rPr lang="en-GB" sz="1550">
                <a:solidFill>
                  <a:schemeClr val="dk2"/>
                </a:solidFill>
                <a:highlight>
                  <a:srgbClr val="FFFFFF"/>
                </a:highlight>
                <a:latin typeface="Arial"/>
                <a:ea typeface="Arial"/>
                <a:cs typeface="Arial"/>
                <a:sym typeface="Arial"/>
              </a:rPr>
              <a:t>: </a:t>
            </a:r>
            <a:r>
              <a:rPr b="1" lang="en-GB" sz="1550">
                <a:solidFill>
                  <a:schemeClr val="dk2"/>
                </a:solidFill>
                <a:highlight>
                  <a:srgbClr val="FFFFFF"/>
                </a:highlight>
                <a:latin typeface="Arial"/>
                <a:ea typeface="Arial"/>
                <a:cs typeface="Arial"/>
                <a:sym typeface="Arial"/>
              </a:rPr>
              <a:t>‘setting’, ‘coverImg’, ‘price’, and ‘Lexile’(collected by myself)</a:t>
            </a:r>
            <a:r>
              <a:rPr lang="en-GB" sz="1550">
                <a:solidFill>
                  <a:schemeClr val="dk2"/>
                </a:solidFill>
                <a:highlight>
                  <a:srgbClr val="FFFFFF"/>
                </a:highlight>
                <a:latin typeface="Arial"/>
                <a:ea typeface="Arial"/>
                <a:cs typeface="Arial"/>
                <a:sym typeface="Arial"/>
              </a:rPr>
              <a:t> </a:t>
            </a:r>
            <a:r>
              <a:rPr lang="en-GB" sz="1450">
                <a:solidFill>
                  <a:schemeClr val="dk2"/>
                </a:solidFill>
                <a:highlight>
                  <a:srgbClr val="FFFFFF"/>
                </a:highlight>
                <a:latin typeface="Arial"/>
                <a:ea typeface="Arial"/>
                <a:cs typeface="Arial"/>
                <a:sym typeface="Arial"/>
              </a:rPr>
              <a:t>provide further insights into each book's content and level.</a:t>
            </a:r>
            <a:endParaRPr sz="1450">
              <a:solidFill>
                <a:schemeClr val="dk2"/>
              </a:solidFill>
              <a:highlight>
                <a:srgbClr val="FFFFFF"/>
              </a:highlight>
              <a:latin typeface="Arial"/>
              <a:ea typeface="Arial"/>
              <a:cs typeface="Arial"/>
              <a:sym typeface="Arial"/>
            </a:endParaRPr>
          </a:p>
          <a:p>
            <a:pPr indent="0" lvl="0" marL="0" rtl="0" algn="l">
              <a:spcBef>
                <a:spcPts val="1200"/>
              </a:spcBef>
              <a:spcAft>
                <a:spcPts val="0"/>
              </a:spcAft>
              <a:buNone/>
            </a:pPr>
            <a:r>
              <a:rPr lang="en-GB" sz="1350">
                <a:solidFill>
                  <a:schemeClr val="dk1"/>
                </a:solidFill>
                <a:highlight>
                  <a:srgbClr val="FFFFFF"/>
                </a:highlight>
                <a:latin typeface="Arial"/>
                <a:ea typeface="Arial"/>
                <a:cs typeface="Arial"/>
                <a:sym typeface="Arial"/>
              </a:rPr>
              <a:t>	</a:t>
            </a:r>
            <a:endParaRPr sz="1350">
              <a:solidFill>
                <a:schemeClr val="dk1"/>
              </a:solidFill>
              <a:highlight>
                <a:srgbClr val="FFFFFF"/>
              </a:highlight>
              <a:latin typeface="Arial"/>
              <a:ea typeface="Arial"/>
              <a:cs typeface="Arial"/>
              <a:sym typeface="Arial"/>
            </a:endParaRPr>
          </a:p>
          <a:p>
            <a:pPr indent="0" lvl="0" marL="0" rtl="0" algn="l">
              <a:spcBef>
                <a:spcPts val="1200"/>
              </a:spcBef>
              <a:spcAft>
                <a:spcPts val="0"/>
              </a:spcAft>
              <a:buNone/>
            </a:pPr>
            <a:r>
              <a:rPr lang="en-GB" sz="1350">
                <a:solidFill>
                  <a:schemeClr val="dk1"/>
                </a:solidFill>
                <a:highlight>
                  <a:srgbClr val="FFFFFF"/>
                </a:highlight>
                <a:latin typeface="Arial"/>
                <a:ea typeface="Arial"/>
                <a:cs typeface="Arial"/>
                <a:sym typeface="Arial"/>
              </a:rPr>
              <a:t>	</a:t>
            </a:r>
            <a:endParaRPr sz="1150">
              <a:solidFill>
                <a:schemeClr val="dk1"/>
              </a:solidFill>
              <a:highlight>
                <a:srgbClr val="FFFFFF"/>
              </a:highlight>
              <a:latin typeface="Arial"/>
              <a:ea typeface="Arial"/>
              <a:cs typeface="Arial"/>
              <a:sym typeface="Arial"/>
            </a:endParaRPr>
          </a:p>
          <a:p>
            <a:pPr indent="457200" lvl="0" marL="0" rtl="0" algn="l">
              <a:spcBef>
                <a:spcPts val="1200"/>
              </a:spcBef>
              <a:spcAft>
                <a:spcPts val="0"/>
              </a:spcAft>
              <a:buNone/>
            </a:pPr>
            <a:r>
              <a:t/>
            </a:r>
            <a:endParaRPr sz="1150">
              <a:solidFill>
                <a:schemeClr val="dk1"/>
              </a:solidFill>
              <a:highlight>
                <a:srgbClr val="FFFFFF"/>
              </a:highlight>
              <a:latin typeface="Arial"/>
              <a:ea typeface="Arial"/>
              <a:cs typeface="Arial"/>
              <a:sym typeface="Arial"/>
            </a:endParaRPr>
          </a:p>
          <a:p>
            <a:pPr indent="457200" lvl="0" marL="0" rtl="0" algn="l">
              <a:spcBef>
                <a:spcPts val="1200"/>
              </a:spcBef>
              <a:spcAft>
                <a:spcPts val="1200"/>
              </a:spcAft>
              <a:buNone/>
            </a:pPr>
            <a:r>
              <a:t/>
            </a:r>
            <a:endParaRPr sz="1050">
              <a:solidFill>
                <a:srgbClr val="000000"/>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662750" y="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dk1"/>
                </a:solidFill>
                <a:latin typeface="Roboto"/>
                <a:ea typeface="Roboto"/>
                <a:cs typeface="Roboto"/>
                <a:sym typeface="Roboto"/>
              </a:rPr>
              <a:t>Summary Statistics</a:t>
            </a:r>
            <a:endParaRPr sz="4000">
              <a:solidFill>
                <a:schemeClr val="dk1"/>
              </a:solidFill>
            </a:endParaRPr>
          </a:p>
        </p:txBody>
      </p:sp>
      <p:pic>
        <p:nvPicPr>
          <p:cNvPr id="100" name="Google Shape;100;p15"/>
          <p:cNvPicPr preferRelativeResize="0"/>
          <p:nvPr/>
        </p:nvPicPr>
        <p:blipFill>
          <a:blip r:embed="rId3">
            <a:alphaModFix/>
          </a:blip>
          <a:stretch>
            <a:fillRect/>
          </a:stretch>
        </p:blipFill>
        <p:spPr>
          <a:xfrm>
            <a:off x="95875" y="911775"/>
            <a:ext cx="6407299" cy="3905025"/>
          </a:xfrm>
          <a:prstGeom prst="rect">
            <a:avLst/>
          </a:prstGeom>
          <a:noFill/>
          <a:ln>
            <a:noFill/>
          </a:ln>
        </p:spPr>
      </p:pic>
      <p:sp>
        <p:nvSpPr>
          <p:cNvPr id="101" name="Google Shape;101;p15"/>
          <p:cNvSpPr txBox="1"/>
          <p:nvPr/>
        </p:nvSpPr>
        <p:spPr>
          <a:xfrm>
            <a:off x="6444825" y="1168800"/>
            <a:ext cx="2433300" cy="3648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374151"/>
              </a:buClr>
              <a:buSzPts val="1500"/>
              <a:buFont typeface="Roboto"/>
              <a:buAutoNum type="arabicPeriod"/>
            </a:pPr>
            <a:r>
              <a:rPr lang="en-GB" sz="1500">
                <a:solidFill>
                  <a:srgbClr val="374151"/>
                </a:solidFill>
                <a:latin typeface="Roboto"/>
                <a:ea typeface="Roboto"/>
                <a:cs typeface="Roboto"/>
                <a:sym typeface="Roboto"/>
              </a:rPr>
              <a:t>The average rating of the books is approximately 4.28</a:t>
            </a:r>
            <a:endParaRPr sz="1500">
              <a:solidFill>
                <a:srgbClr val="374151"/>
              </a:solidFill>
              <a:latin typeface="Roboto"/>
              <a:ea typeface="Roboto"/>
              <a:cs typeface="Roboto"/>
              <a:sym typeface="Roboto"/>
            </a:endParaRPr>
          </a:p>
          <a:p>
            <a:pPr indent="0" lvl="0" marL="457200" rtl="0" algn="l">
              <a:spcBef>
                <a:spcPts val="0"/>
              </a:spcBef>
              <a:spcAft>
                <a:spcPts val="0"/>
              </a:spcAft>
              <a:buNone/>
            </a:pPr>
            <a:r>
              <a:t/>
            </a:r>
            <a:endParaRPr sz="1500">
              <a:solidFill>
                <a:srgbClr val="374151"/>
              </a:solidFill>
              <a:latin typeface="Roboto"/>
              <a:ea typeface="Roboto"/>
              <a:cs typeface="Roboto"/>
              <a:sym typeface="Roboto"/>
            </a:endParaRPr>
          </a:p>
          <a:p>
            <a:pPr indent="0" lvl="0" marL="457200" rtl="0" algn="l">
              <a:spcBef>
                <a:spcPts val="0"/>
              </a:spcBef>
              <a:spcAft>
                <a:spcPts val="0"/>
              </a:spcAft>
              <a:buNone/>
            </a:pPr>
            <a:r>
              <a:t/>
            </a: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AutoNum type="arabicPeriod"/>
            </a:pPr>
            <a:r>
              <a:rPr lang="en-GB" sz="1500">
                <a:solidFill>
                  <a:srgbClr val="374151"/>
                </a:solidFill>
                <a:latin typeface="Roboto"/>
                <a:ea typeface="Roboto"/>
                <a:cs typeface="Roboto"/>
                <a:sym typeface="Roboto"/>
              </a:rPr>
              <a:t>The bar chart shows a concentration of books with ratings around 4.2 to 4.4.</a:t>
            </a:r>
            <a:endParaRPr sz="1500">
              <a:solidFill>
                <a:srgbClr val="374151"/>
              </a:solidFill>
              <a:latin typeface="Roboto"/>
              <a:ea typeface="Roboto"/>
              <a:cs typeface="Roboto"/>
              <a:sym typeface="Roboto"/>
            </a:endParaRPr>
          </a:p>
          <a:p>
            <a:pPr indent="0" lvl="0" marL="457200" rtl="0" algn="l">
              <a:spcBef>
                <a:spcPts val="0"/>
              </a:spcBef>
              <a:spcAft>
                <a:spcPts val="0"/>
              </a:spcAft>
              <a:buNone/>
            </a:pPr>
            <a:r>
              <a:t/>
            </a:r>
            <a:endParaRPr sz="1500">
              <a:solidFill>
                <a:srgbClr val="374151"/>
              </a:solidFill>
              <a:latin typeface="Roboto"/>
              <a:ea typeface="Roboto"/>
              <a:cs typeface="Roboto"/>
              <a:sym typeface="Roboto"/>
            </a:endParaRPr>
          </a:p>
          <a:p>
            <a:pPr indent="0" lvl="0" marL="457200" rtl="0" algn="l">
              <a:spcBef>
                <a:spcPts val="0"/>
              </a:spcBef>
              <a:spcAft>
                <a:spcPts val="0"/>
              </a:spcAft>
              <a:buNone/>
            </a:pPr>
            <a:r>
              <a:t/>
            </a:r>
            <a:endParaRPr sz="1500">
              <a:solidFill>
                <a:srgbClr val="374151"/>
              </a:solidFill>
              <a:latin typeface="Roboto"/>
              <a:ea typeface="Roboto"/>
              <a:cs typeface="Roboto"/>
              <a:sym typeface="Roboto"/>
            </a:endParaRPr>
          </a:p>
          <a:p>
            <a:pPr indent="0" lvl="0" marL="457200" rtl="0" algn="l">
              <a:spcBef>
                <a:spcPts val="0"/>
              </a:spcBef>
              <a:spcAft>
                <a:spcPts val="0"/>
              </a:spcAft>
              <a:buNone/>
            </a:pPr>
            <a:r>
              <a:t/>
            </a: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AutoNum type="arabicPeriod"/>
            </a:pPr>
            <a:r>
              <a:rPr lang="en-GB" sz="1500">
                <a:solidFill>
                  <a:srgbClr val="374151"/>
                </a:solidFill>
                <a:latin typeface="Roboto"/>
                <a:ea typeface="Roboto"/>
                <a:cs typeface="Roboto"/>
                <a:sym typeface="Roboto"/>
              </a:rPr>
              <a:t>This indicates a generally high quality of books selected.</a:t>
            </a:r>
            <a:endParaRPr sz="1500">
              <a:solidFill>
                <a:srgbClr val="37415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679425" y="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dk1"/>
                </a:solidFill>
                <a:latin typeface="Roboto"/>
                <a:ea typeface="Roboto"/>
                <a:cs typeface="Roboto"/>
                <a:sym typeface="Roboto"/>
              </a:rPr>
              <a:t>Summary Statistics</a:t>
            </a:r>
            <a:endParaRPr sz="4000">
              <a:solidFill>
                <a:schemeClr val="dk1"/>
              </a:solidFill>
            </a:endParaRPr>
          </a:p>
        </p:txBody>
      </p:sp>
      <p:pic>
        <p:nvPicPr>
          <p:cNvPr id="107" name="Google Shape;107;p16"/>
          <p:cNvPicPr preferRelativeResize="0"/>
          <p:nvPr/>
        </p:nvPicPr>
        <p:blipFill>
          <a:blip r:embed="rId3">
            <a:alphaModFix/>
          </a:blip>
          <a:stretch>
            <a:fillRect/>
          </a:stretch>
        </p:blipFill>
        <p:spPr>
          <a:xfrm>
            <a:off x="0" y="751075"/>
            <a:ext cx="6644899" cy="4117325"/>
          </a:xfrm>
          <a:prstGeom prst="rect">
            <a:avLst/>
          </a:prstGeom>
          <a:noFill/>
          <a:ln>
            <a:noFill/>
          </a:ln>
        </p:spPr>
      </p:pic>
      <p:sp>
        <p:nvSpPr>
          <p:cNvPr id="108" name="Google Shape;108;p16"/>
          <p:cNvSpPr txBox="1"/>
          <p:nvPr/>
        </p:nvSpPr>
        <p:spPr>
          <a:xfrm>
            <a:off x="6578200" y="912588"/>
            <a:ext cx="2433300" cy="3955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374151"/>
              </a:buClr>
              <a:buSzPts val="1600"/>
              <a:buFont typeface="Roboto"/>
              <a:buAutoNum type="arabicPeriod"/>
            </a:pPr>
            <a:r>
              <a:rPr lang="en-GB" sz="1300">
                <a:solidFill>
                  <a:srgbClr val="374151"/>
                </a:solidFill>
                <a:latin typeface="Roboto"/>
                <a:ea typeface="Roboto"/>
                <a:cs typeface="Roboto"/>
                <a:sym typeface="Roboto"/>
              </a:rPr>
              <a:t>The average price of the books is around $6.07, with a range from $1.12 to $19.17.</a:t>
            </a:r>
            <a:endParaRPr sz="1600">
              <a:solidFill>
                <a:srgbClr val="374151"/>
              </a:solidFill>
              <a:latin typeface="Roboto"/>
              <a:ea typeface="Roboto"/>
              <a:cs typeface="Roboto"/>
              <a:sym typeface="Roboto"/>
            </a:endParaRPr>
          </a:p>
          <a:p>
            <a:pPr indent="0" lvl="0" marL="457200" rtl="0" algn="l">
              <a:spcBef>
                <a:spcPts val="0"/>
              </a:spcBef>
              <a:spcAft>
                <a:spcPts val="0"/>
              </a:spcAft>
              <a:buNone/>
            </a:pPr>
            <a:r>
              <a:t/>
            </a:r>
            <a:endParaRPr sz="1600">
              <a:solidFill>
                <a:srgbClr val="374151"/>
              </a:solidFill>
              <a:latin typeface="Roboto"/>
              <a:ea typeface="Roboto"/>
              <a:cs typeface="Roboto"/>
              <a:sym typeface="Roboto"/>
            </a:endParaRPr>
          </a:p>
          <a:p>
            <a:pPr indent="0" lvl="0" marL="457200" rtl="0" algn="l">
              <a:spcBef>
                <a:spcPts val="0"/>
              </a:spcBef>
              <a:spcAft>
                <a:spcPts val="0"/>
              </a:spcAft>
              <a:buNone/>
            </a:pPr>
            <a:r>
              <a:t/>
            </a:r>
            <a:endParaRPr sz="1600">
              <a:solidFill>
                <a:srgbClr val="374151"/>
              </a:solidFill>
              <a:latin typeface="Roboto"/>
              <a:ea typeface="Roboto"/>
              <a:cs typeface="Roboto"/>
              <a:sym typeface="Roboto"/>
            </a:endParaRPr>
          </a:p>
          <a:p>
            <a:pPr indent="-330200" lvl="0" marL="457200" rtl="0" algn="l">
              <a:spcBef>
                <a:spcPts val="0"/>
              </a:spcBef>
              <a:spcAft>
                <a:spcPts val="0"/>
              </a:spcAft>
              <a:buClr>
                <a:srgbClr val="374151"/>
              </a:buClr>
              <a:buSzPts val="1600"/>
              <a:buFont typeface="Roboto"/>
              <a:buAutoNum type="arabicPeriod"/>
            </a:pPr>
            <a:r>
              <a:rPr lang="en-GB" sz="1300">
                <a:solidFill>
                  <a:srgbClr val="374151"/>
                </a:solidFill>
                <a:latin typeface="Roboto"/>
                <a:ea typeface="Roboto"/>
                <a:cs typeface="Roboto"/>
                <a:sym typeface="Roboto"/>
              </a:rPr>
              <a:t>Prices are fairly evenly distributed, with a slight skew towards the lower end.</a:t>
            </a:r>
            <a:endParaRPr sz="1600">
              <a:solidFill>
                <a:srgbClr val="374151"/>
              </a:solidFill>
              <a:latin typeface="Roboto"/>
              <a:ea typeface="Roboto"/>
              <a:cs typeface="Roboto"/>
              <a:sym typeface="Roboto"/>
            </a:endParaRPr>
          </a:p>
          <a:p>
            <a:pPr indent="0" lvl="0" marL="457200" rtl="0" algn="l">
              <a:spcBef>
                <a:spcPts val="0"/>
              </a:spcBef>
              <a:spcAft>
                <a:spcPts val="0"/>
              </a:spcAft>
              <a:buNone/>
            </a:pPr>
            <a:r>
              <a:t/>
            </a:r>
            <a:endParaRPr sz="1600">
              <a:solidFill>
                <a:srgbClr val="374151"/>
              </a:solidFill>
              <a:latin typeface="Roboto"/>
              <a:ea typeface="Roboto"/>
              <a:cs typeface="Roboto"/>
              <a:sym typeface="Roboto"/>
            </a:endParaRPr>
          </a:p>
          <a:p>
            <a:pPr indent="0" lvl="0" marL="457200" rtl="0" algn="l">
              <a:spcBef>
                <a:spcPts val="0"/>
              </a:spcBef>
              <a:spcAft>
                <a:spcPts val="0"/>
              </a:spcAft>
              <a:buNone/>
            </a:pPr>
            <a:r>
              <a:t/>
            </a:r>
            <a:endParaRPr sz="1600">
              <a:solidFill>
                <a:srgbClr val="374151"/>
              </a:solidFill>
              <a:latin typeface="Roboto"/>
              <a:ea typeface="Roboto"/>
              <a:cs typeface="Roboto"/>
              <a:sym typeface="Roboto"/>
            </a:endParaRPr>
          </a:p>
          <a:p>
            <a:pPr indent="0" lvl="0" marL="457200" rtl="0" algn="l">
              <a:spcBef>
                <a:spcPts val="0"/>
              </a:spcBef>
              <a:spcAft>
                <a:spcPts val="0"/>
              </a:spcAft>
              <a:buNone/>
            </a:pPr>
            <a:r>
              <a:t/>
            </a:r>
            <a:endParaRPr sz="1600">
              <a:solidFill>
                <a:srgbClr val="374151"/>
              </a:solidFill>
              <a:latin typeface="Roboto"/>
              <a:ea typeface="Roboto"/>
              <a:cs typeface="Roboto"/>
              <a:sym typeface="Roboto"/>
            </a:endParaRPr>
          </a:p>
          <a:p>
            <a:pPr indent="-330200" lvl="0" marL="457200" rtl="0" algn="l">
              <a:spcBef>
                <a:spcPts val="0"/>
              </a:spcBef>
              <a:spcAft>
                <a:spcPts val="0"/>
              </a:spcAft>
              <a:buClr>
                <a:srgbClr val="374151"/>
              </a:buClr>
              <a:buSzPts val="1600"/>
              <a:buFont typeface="Roboto"/>
              <a:buAutoNum type="arabicPeriod"/>
            </a:pPr>
            <a:r>
              <a:rPr lang="en-GB" sz="1300">
                <a:solidFill>
                  <a:srgbClr val="374151"/>
                </a:solidFill>
                <a:latin typeface="Roboto"/>
                <a:ea typeface="Roboto"/>
                <a:cs typeface="Roboto"/>
                <a:sym typeface="Roboto"/>
              </a:rPr>
              <a:t>This shows the collection is cost-effective while maintaining quality.</a:t>
            </a:r>
            <a:endParaRPr sz="1600">
              <a:solidFill>
                <a:srgbClr val="37415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679425" y="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dk1"/>
                </a:solidFill>
                <a:latin typeface="Roboto"/>
                <a:ea typeface="Roboto"/>
                <a:cs typeface="Roboto"/>
                <a:sym typeface="Roboto"/>
              </a:rPr>
              <a:t>Visualization</a:t>
            </a:r>
            <a:endParaRPr sz="4000">
              <a:solidFill>
                <a:schemeClr val="dk1"/>
              </a:solidFill>
            </a:endParaRPr>
          </a:p>
        </p:txBody>
      </p:sp>
      <p:pic>
        <p:nvPicPr>
          <p:cNvPr id="114" name="Google Shape;114;p17"/>
          <p:cNvPicPr preferRelativeResize="0"/>
          <p:nvPr/>
        </p:nvPicPr>
        <p:blipFill>
          <a:blip r:embed="rId3">
            <a:alphaModFix/>
          </a:blip>
          <a:stretch>
            <a:fillRect/>
          </a:stretch>
        </p:blipFill>
        <p:spPr>
          <a:xfrm>
            <a:off x="0" y="476900"/>
            <a:ext cx="7589054" cy="4666601"/>
          </a:xfrm>
          <a:prstGeom prst="rect">
            <a:avLst/>
          </a:prstGeom>
          <a:noFill/>
          <a:ln>
            <a:noFill/>
          </a:ln>
        </p:spPr>
      </p:pic>
      <p:sp>
        <p:nvSpPr>
          <p:cNvPr id="115" name="Google Shape;115;p17"/>
          <p:cNvSpPr txBox="1"/>
          <p:nvPr/>
        </p:nvSpPr>
        <p:spPr>
          <a:xfrm>
            <a:off x="7520100" y="685275"/>
            <a:ext cx="1623900" cy="39096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rgbClr val="374151"/>
              </a:buClr>
              <a:buSzPts val="1100"/>
              <a:buFont typeface="Roboto"/>
              <a:buAutoNum type="arabicPeriod"/>
            </a:pPr>
            <a:r>
              <a:rPr lang="en-GB" sz="1100">
                <a:solidFill>
                  <a:srgbClr val="374151"/>
                </a:solidFill>
                <a:latin typeface="Roboto"/>
                <a:ea typeface="Roboto"/>
                <a:cs typeface="Roboto"/>
                <a:sym typeface="Roboto"/>
              </a:rPr>
              <a:t>The bar chart displays the variety and prevalence of genres.This diversity ensures that the library can cater to a wide array of interests.</a:t>
            </a:r>
            <a:endParaRPr sz="1100">
              <a:solidFill>
                <a:srgbClr val="374151"/>
              </a:solidFill>
              <a:latin typeface="Roboto"/>
              <a:ea typeface="Roboto"/>
              <a:cs typeface="Roboto"/>
              <a:sym typeface="Roboto"/>
            </a:endParaRPr>
          </a:p>
          <a:p>
            <a:pPr indent="0" lvl="0" marL="457200" rtl="0" algn="l">
              <a:spcBef>
                <a:spcPts val="0"/>
              </a:spcBef>
              <a:spcAft>
                <a:spcPts val="0"/>
              </a:spcAft>
              <a:buNone/>
            </a:pPr>
            <a:r>
              <a:t/>
            </a:r>
            <a:endParaRPr sz="1100">
              <a:solidFill>
                <a:srgbClr val="374151"/>
              </a:solidFill>
              <a:latin typeface="Roboto"/>
              <a:ea typeface="Roboto"/>
              <a:cs typeface="Roboto"/>
              <a:sym typeface="Roboto"/>
            </a:endParaRPr>
          </a:p>
          <a:p>
            <a:pPr indent="-298450" lvl="0" marL="457200" rtl="0" algn="l">
              <a:spcBef>
                <a:spcPts val="0"/>
              </a:spcBef>
              <a:spcAft>
                <a:spcPts val="0"/>
              </a:spcAft>
              <a:buClr>
                <a:srgbClr val="374151"/>
              </a:buClr>
              <a:buSzPts val="1100"/>
              <a:buFont typeface="Roboto"/>
              <a:buAutoNum type="arabicPeriod"/>
            </a:pPr>
            <a:r>
              <a:rPr lang="en-GB" sz="1100">
                <a:solidFill>
                  <a:srgbClr val="374151"/>
                </a:solidFill>
                <a:latin typeface="Roboto"/>
                <a:ea typeface="Roboto"/>
                <a:cs typeface="Roboto"/>
                <a:sym typeface="Roboto"/>
              </a:rPr>
              <a:t>The popularity of fantasy novels is much higher than literature (less than $20), but I realize that literature are often not cheap.</a:t>
            </a:r>
            <a:endParaRPr sz="1100">
              <a:solidFill>
                <a:srgbClr val="37415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679425" y="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dk1"/>
                </a:solidFill>
                <a:latin typeface="Roboto"/>
                <a:ea typeface="Roboto"/>
                <a:cs typeface="Roboto"/>
                <a:sym typeface="Roboto"/>
              </a:rPr>
              <a:t>Visualization</a:t>
            </a:r>
            <a:endParaRPr sz="4000">
              <a:solidFill>
                <a:schemeClr val="dk1"/>
              </a:solidFill>
            </a:endParaRPr>
          </a:p>
        </p:txBody>
      </p:sp>
      <p:pic>
        <p:nvPicPr>
          <p:cNvPr id="121" name="Google Shape;121;p18"/>
          <p:cNvPicPr preferRelativeResize="0"/>
          <p:nvPr/>
        </p:nvPicPr>
        <p:blipFill>
          <a:blip r:embed="rId3">
            <a:alphaModFix/>
          </a:blip>
          <a:stretch>
            <a:fillRect/>
          </a:stretch>
        </p:blipFill>
        <p:spPr>
          <a:xfrm>
            <a:off x="0" y="493575"/>
            <a:ext cx="7192650" cy="4649926"/>
          </a:xfrm>
          <a:prstGeom prst="rect">
            <a:avLst/>
          </a:prstGeom>
          <a:noFill/>
          <a:ln>
            <a:noFill/>
          </a:ln>
        </p:spPr>
      </p:pic>
      <p:sp>
        <p:nvSpPr>
          <p:cNvPr id="122" name="Google Shape;122;p18"/>
          <p:cNvSpPr txBox="1"/>
          <p:nvPr/>
        </p:nvSpPr>
        <p:spPr>
          <a:xfrm>
            <a:off x="7236675" y="701975"/>
            <a:ext cx="16665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1"/>
                </a:solidFill>
              </a:rPr>
              <a:t>After removing the price restriction, the number of audiobooks has increased slightly, while fantasy novels are still in the leading position. </a:t>
            </a:r>
            <a:endParaRPr>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rPr lang="en-GB">
                <a:solidFill>
                  <a:schemeClr val="accent1"/>
                </a:solidFill>
              </a:rPr>
              <a:t>Therefore, for many students, fantasy fictions are more attractive than literary works.（In this dataset）</a:t>
            </a:r>
            <a:endParaRPr>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679425" y="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dk1"/>
                </a:solidFill>
                <a:latin typeface="Roboto"/>
                <a:ea typeface="Roboto"/>
                <a:cs typeface="Roboto"/>
                <a:sym typeface="Roboto"/>
              </a:rPr>
              <a:t>Visualization</a:t>
            </a:r>
            <a:endParaRPr sz="4000">
              <a:solidFill>
                <a:schemeClr val="dk1"/>
              </a:solidFill>
            </a:endParaRPr>
          </a:p>
        </p:txBody>
      </p:sp>
      <p:pic>
        <p:nvPicPr>
          <p:cNvPr id="128" name="Google Shape;128;p19"/>
          <p:cNvPicPr preferRelativeResize="0"/>
          <p:nvPr/>
        </p:nvPicPr>
        <p:blipFill>
          <a:blip r:embed="rId3">
            <a:alphaModFix/>
          </a:blip>
          <a:stretch>
            <a:fillRect/>
          </a:stretch>
        </p:blipFill>
        <p:spPr>
          <a:xfrm>
            <a:off x="0" y="687600"/>
            <a:ext cx="6747975" cy="4455900"/>
          </a:xfrm>
          <a:prstGeom prst="rect">
            <a:avLst/>
          </a:prstGeom>
          <a:noFill/>
          <a:ln>
            <a:noFill/>
          </a:ln>
        </p:spPr>
      </p:pic>
      <p:sp>
        <p:nvSpPr>
          <p:cNvPr id="129" name="Google Shape;129;p19"/>
          <p:cNvSpPr txBox="1"/>
          <p:nvPr/>
        </p:nvSpPr>
        <p:spPr>
          <a:xfrm>
            <a:off x="6902400" y="935400"/>
            <a:ext cx="2241600" cy="367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1"/>
                </a:solidFill>
              </a:rPr>
              <a:t>Question: Are the high ratings of some books due to the low number of reviews?</a:t>
            </a:r>
            <a:r>
              <a:rPr lang="en-GB" sz="1200">
                <a:solidFill>
                  <a:schemeClr val="accent1"/>
                </a:solidFill>
              </a:rPr>
              <a:t>(To see</a:t>
            </a:r>
            <a:r>
              <a:rPr lang="en-GB">
                <a:solidFill>
                  <a:schemeClr val="accent1"/>
                </a:solidFill>
              </a:rPr>
              <a:t> </a:t>
            </a:r>
            <a:r>
              <a:rPr lang="en-GB" sz="1200">
                <a:solidFill>
                  <a:srgbClr val="374151"/>
                </a:solidFill>
              </a:rPr>
              <a:t>if there's a correlation between the number of ratings a book receives and its average rating</a:t>
            </a:r>
            <a:r>
              <a:rPr lang="en-GB" sz="1200">
                <a:solidFill>
                  <a:schemeClr val="accent1"/>
                </a:solidFill>
              </a:rPr>
              <a:t>)</a:t>
            </a:r>
            <a:endParaRPr sz="1200">
              <a:solidFill>
                <a:schemeClr val="accent1"/>
              </a:solidFill>
            </a:endParaRPr>
          </a:p>
          <a:p>
            <a:pPr indent="0" lvl="0" marL="0" rtl="0" algn="l">
              <a:spcBef>
                <a:spcPts val="0"/>
              </a:spcBef>
              <a:spcAft>
                <a:spcPts val="0"/>
              </a:spcAft>
              <a:buNone/>
            </a:pPr>
            <a:r>
              <a:t/>
            </a:r>
            <a:endParaRPr sz="1300">
              <a:solidFill>
                <a:schemeClr val="accent1"/>
              </a:solidFill>
            </a:endParaRPr>
          </a:p>
          <a:p>
            <a:pPr indent="0" lvl="0" marL="0" rtl="0" algn="l">
              <a:spcBef>
                <a:spcPts val="0"/>
              </a:spcBef>
              <a:spcAft>
                <a:spcPts val="0"/>
              </a:spcAft>
              <a:buNone/>
            </a:pPr>
            <a:r>
              <a:rPr lang="en-GB">
                <a:solidFill>
                  <a:schemeClr val="accent1"/>
                </a:solidFill>
                <a:latin typeface="Lato"/>
                <a:ea typeface="Lato"/>
                <a:cs typeface="Lato"/>
                <a:sym typeface="Lato"/>
              </a:rPr>
              <a:t>Answer: </a:t>
            </a:r>
            <a:r>
              <a:rPr lang="en-GB" sz="1200">
                <a:solidFill>
                  <a:srgbClr val="374151"/>
                </a:solidFill>
                <a:latin typeface="Roboto"/>
                <a:ea typeface="Roboto"/>
                <a:cs typeface="Roboto"/>
                <a:sym typeface="Roboto"/>
              </a:rPr>
              <a:t>This scatter plot shows that while there's a broad range of popularity among the books, most high-rated books also receive a significant number of ratings. (This suggests that quality does correlate with popularity).</a:t>
            </a:r>
            <a:endParaRPr>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679425" y="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dk1"/>
                </a:solidFill>
                <a:latin typeface="Roboto"/>
                <a:ea typeface="Roboto"/>
                <a:cs typeface="Roboto"/>
                <a:sym typeface="Roboto"/>
              </a:rPr>
              <a:t>Visualization</a:t>
            </a:r>
            <a:endParaRPr sz="4000">
              <a:solidFill>
                <a:schemeClr val="dk1"/>
              </a:solidFill>
            </a:endParaRPr>
          </a:p>
        </p:txBody>
      </p:sp>
      <p:pic>
        <p:nvPicPr>
          <p:cNvPr id="135" name="Google Shape;135;p20"/>
          <p:cNvPicPr preferRelativeResize="0"/>
          <p:nvPr/>
        </p:nvPicPr>
        <p:blipFill>
          <a:blip r:embed="rId3">
            <a:alphaModFix/>
          </a:blip>
          <a:stretch>
            <a:fillRect/>
          </a:stretch>
        </p:blipFill>
        <p:spPr>
          <a:xfrm>
            <a:off x="0" y="493550"/>
            <a:ext cx="7119950" cy="4649950"/>
          </a:xfrm>
          <a:prstGeom prst="rect">
            <a:avLst/>
          </a:prstGeom>
          <a:noFill/>
          <a:ln>
            <a:noFill/>
          </a:ln>
        </p:spPr>
      </p:pic>
      <p:sp>
        <p:nvSpPr>
          <p:cNvPr id="136" name="Google Shape;136;p20"/>
          <p:cNvSpPr txBox="1"/>
          <p:nvPr/>
        </p:nvSpPr>
        <p:spPr>
          <a:xfrm>
            <a:off x="7144975" y="852025"/>
            <a:ext cx="20166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374151"/>
                </a:solidFill>
                <a:latin typeface="Roboto"/>
                <a:ea typeface="Roboto"/>
                <a:cs typeface="Roboto"/>
                <a:sym typeface="Roboto"/>
              </a:rPr>
              <a:t>Q:   To explore the relationship between book prices and their ratings, which might indicate if higher-rated books tend to be more expensive.</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GB" sz="1200">
                <a:solidFill>
                  <a:srgbClr val="374151"/>
                </a:solidFill>
                <a:latin typeface="Roboto"/>
                <a:ea typeface="Roboto"/>
                <a:cs typeface="Roboto"/>
                <a:sym typeface="Roboto"/>
              </a:rPr>
              <a:t>A:  The plot examining the relationship between price and rating does not show a clear correlation between higher prices and higher ratings. This indicates that there are many highly-rated books available at a reasonable price, which is great for building a cost-effective library collection.</a:t>
            </a:r>
            <a:endParaRPr sz="1200">
              <a:solidFill>
                <a:srgbClr val="37415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idx="1" type="body"/>
          </p:nvPr>
        </p:nvSpPr>
        <p:spPr>
          <a:xfrm>
            <a:off x="727650" y="1378625"/>
            <a:ext cx="7688700" cy="304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latin typeface="Arial"/>
                <a:ea typeface="Arial"/>
                <a:cs typeface="Arial"/>
                <a:sym typeface="Arial"/>
              </a:rPr>
              <a:t>Data Transformation:</a:t>
            </a:r>
            <a:endParaRPr b="1" sz="1400">
              <a:latin typeface="Arial"/>
              <a:ea typeface="Arial"/>
              <a:cs typeface="Arial"/>
              <a:sym typeface="Arial"/>
            </a:endParaRPr>
          </a:p>
          <a:p>
            <a:pPr indent="0" lvl="0" marL="457200" rtl="0" algn="l">
              <a:spcBef>
                <a:spcPts val="1200"/>
              </a:spcBef>
              <a:spcAft>
                <a:spcPts val="0"/>
              </a:spcAft>
              <a:buNone/>
            </a:pPr>
            <a:r>
              <a:rPr lang="en-GB" sz="1200">
                <a:solidFill>
                  <a:srgbClr val="374151"/>
                </a:solidFill>
                <a:latin typeface="Roboto"/>
                <a:ea typeface="Roboto"/>
                <a:cs typeface="Roboto"/>
                <a:sym typeface="Roboto"/>
              </a:rPr>
              <a:t>Extracting information from complex fields like genres or </a:t>
            </a:r>
            <a:r>
              <a:rPr lang="en-GB" sz="1200">
                <a:solidFill>
                  <a:srgbClr val="374151"/>
                </a:solidFill>
                <a:latin typeface="Roboto"/>
                <a:ea typeface="Roboto"/>
                <a:cs typeface="Roboto"/>
                <a:sym typeface="Roboto"/>
              </a:rPr>
              <a:t>description</a:t>
            </a:r>
            <a:r>
              <a:rPr lang="en-GB" sz="1200">
                <a:solidFill>
                  <a:srgbClr val="374151"/>
                </a:solidFill>
                <a:latin typeface="Roboto"/>
                <a:ea typeface="Roboto"/>
                <a:cs typeface="Roboto"/>
                <a:sym typeface="Roboto"/>
              </a:rPr>
              <a:t>. (</a:t>
            </a:r>
            <a:r>
              <a:rPr lang="en-GB">
                <a:latin typeface="Arial"/>
                <a:ea typeface="Arial"/>
                <a:cs typeface="Arial"/>
                <a:sym typeface="Arial"/>
              </a:rPr>
              <a:t>To filter out books suitable for students among many books, I need to eliminate unsuitable types in the ‘description’ column. )</a:t>
            </a:r>
            <a:endParaRPr>
              <a:latin typeface="Arial"/>
              <a:ea typeface="Arial"/>
              <a:cs typeface="Arial"/>
              <a:sym typeface="Arial"/>
            </a:endParaRPr>
          </a:p>
          <a:p>
            <a:pPr indent="0" lvl="0" marL="457200" rtl="0" algn="l">
              <a:spcBef>
                <a:spcPts val="1200"/>
              </a:spcBef>
              <a:spcAft>
                <a:spcPts val="0"/>
              </a:spcAft>
              <a:buNone/>
            </a:pPr>
            <a:r>
              <a:rPr lang="en-GB">
                <a:latin typeface="Arial"/>
                <a:ea typeface="Arial"/>
                <a:cs typeface="Arial"/>
                <a:sym typeface="Arial"/>
              </a:rPr>
              <a:t>Solution: </a:t>
            </a:r>
            <a:r>
              <a:rPr b="1" lang="en-GB">
                <a:latin typeface="Arial"/>
                <a:ea typeface="Arial"/>
                <a:cs typeface="Arial"/>
                <a:sym typeface="Arial"/>
              </a:rPr>
              <a:t>Create a keyword list</a:t>
            </a:r>
            <a:r>
              <a:rPr lang="en-GB">
                <a:latin typeface="Arial"/>
                <a:ea typeface="Arial"/>
                <a:cs typeface="Arial"/>
                <a:sym typeface="Arial"/>
              </a:rPr>
              <a:t>, use </a:t>
            </a:r>
            <a:r>
              <a:rPr b="1" lang="en-GB">
                <a:latin typeface="Arial"/>
                <a:ea typeface="Arial"/>
                <a:cs typeface="Arial"/>
                <a:sym typeface="Arial"/>
              </a:rPr>
              <a:t>re.search</a:t>
            </a:r>
            <a:r>
              <a:rPr lang="en-GB">
                <a:latin typeface="Arial"/>
                <a:ea typeface="Arial"/>
                <a:cs typeface="Arial"/>
                <a:sym typeface="Arial"/>
              </a:rPr>
              <a:t> ,</a:t>
            </a:r>
            <a:r>
              <a:rPr b="1" lang="en-GB">
                <a:latin typeface="Arial"/>
                <a:ea typeface="Arial"/>
                <a:cs typeface="Arial"/>
                <a:sym typeface="Arial"/>
              </a:rPr>
              <a:t>if any() and</a:t>
            </a:r>
            <a:r>
              <a:rPr lang="en-GB">
                <a:latin typeface="Arial"/>
                <a:ea typeface="Arial"/>
                <a:cs typeface="Arial"/>
                <a:sym typeface="Arial"/>
              </a:rPr>
              <a:t> </a:t>
            </a:r>
            <a:r>
              <a:rPr b="1" lang="en-GB">
                <a:latin typeface="Arial"/>
                <a:ea typeface="Arial"/>
                <a:cs typeface="Arial"/>
                <a:sym typeface="Arial"/>
              </a:rPr>
              <a:t>(for)</a:t>
            </a:r>
            <a:r>
              <a:rPr b="1" lang="en-GB">
                <a:latin typeface="Arial"/>
                <a:ea typeface="Arial"/>
                <a:cs typeface="Arial"/>
                <a:sym typeface="Arial"/>
              </a:rPr>
              <a:t>loop</a:t>
            </a:r>
            <a:r>
              <a:rPr lang="en-GB">
                <a:latin typeface="Arial"/>
                <a:ea typeface="Arial"/>
                <a:cs typeface="Arial"/>
                <a:sym typeface="Arial"/>
              </a:rPr>
              <a:t> through the entire csv file to filter the content description of these books.</a:t>
            </a:r>
            <a:endParaRPr>
              <a:latin typeface="Arial"/>
              <a:ea typeface="Arial"/>
              <a:cs typeface="Arial"/>
              <a:sym typeface="Arial"/>
            </a:endParaRPr>
          </a:p>
          <a:p>
            <a:pPr indent="0" lvl="0" marL="0" rtl="0" algn="l">
              <a:spcBef>
                <a:spcPts val="1200"/>
              </a:spcBef>
              <a:spcAft>
                <a:spcPts val="0"/>
              </a:spcAft>
              <a:buNone/>
            </a:pPr>
            <a:r>
              <a:rPr b="1" lang="en-GB" sz="1400">
                <a:latin typeface="Arial"/>
                <a:ea typeface="Arial"/>
                <a:cs typeface="Arial"/>
                <a:sym typeface="Arial"/>
              </a:rPr>
              <a:t>Data cleaning:</a:t>
            </a:r>
            <a:endParaRPr b="1" sz="1400">
              <a:latin typeface="Arial"/>
              <a:ea typeface="Arial"/>
              <a:cs typeface="Arial"/>
              <a:sym typeface="Arial"/>
            </a:endParaRPr>
          </a:p>
          <a:p>
            <a:pPr indent="0" lvl="0" marL="0" rtl="0" algn="l">
              <a:spcBef>
                <a:spcPts val="1200"/>
              </a:spcBef>
              <a:spcAft>
                <a:spcPts val="0"/>
              </a:spcAft>
              <a:buNone/>
            </a:pPr>
            <a:r>
              <a:rPr b="1" lang="en-GB" sz="1400">
                <a:latin typeface="Arial"/>
                <a:ea typeface="Arial"/>
                <a:cs typeface="Arial"/>
                <a:sym typeface="Arial"/>
              </a:rPr>
              <a:t>	</a:t>
            </a:r>
            <a:r>
              <a:rPr lang="en-GB" sz="1200">
                <a:solidFill>
                  <a:srgbClr val="374151"/>
                </a:solidFill>
                <a:latin typeface="Roboto"/>
                <a:ea typeface="Roboto"/>
                <a:cs typeface="Roboto"/>
                <a:sym typeface="Roboto"/>
              </a:rPr>
              <a:t>Missing values or outliers in the data, especially in ‘price’ column.</a:t>
            </a:r>
            <a:endParaRPr sz="1200">
              <a:solidFill>
                <a:srgbClr val="374151"/>
              </a:solidFill>
              <a:latin typeface="Roboto"/>
              <a:ea typeface="Roboto"/>
              <a:cs typeface="Roboto"/>
              <a:sym typeface="Roboto"/>
            </a:endParaRPr>
          </a:p>
          <a:p>
            <a:pPr indent="0" lvl="0" marL="0" rtl="0" algn="l">
              <a:spcBef>
                <a:spcPts val="1200"/>
              </a:spcBef>
              <a:spcAft>
                <a:spcPts val="1200"/>
              </a:spcAft>
              <a:buNone/>
            </a:pPr>
            <a:r>
              <a:rPr lang="en-GB" sz="1200">
                <a:solidFill>
                  <a:srgbClr val="374151"/>
                </a:solidFill>
                <a:latin typeface="Roboto"/>
                <a:ea typeface="Roboto"/>
                <a:cs typeface="Roboto"/>
                <a:sym typeface="Roboto"/>
              </a:rPr>
              <a:t>	Solution:  Converting any non-numeric values to NaN.</a:t>
            </a:r>
            <a:r>
              <a:rPr b="1" lang="en-GB" sz="1200">
                <a:solidFill>
                  <a:srgbClr val="374151"/>
                </a:solidFill>
                <a:latin typeface="Roboto"/>
                <a:ea typeface="Roboto"/>
                <a:cs typeface="Roboto"/>
                <a:sym typeface="Roboto"/>
              </a:rPr>
              <a:t>[</a:t>
            </a:r>
            <a:r>
              <a:rPr lang="en-GB" sz="1200">
                <a:solidFill>
                  <a:srgbClr val="374151"/>
                </a:solidFill>
                <a:latin typeface="Roboto"/>
                <a:ea typeface="Roboto"/>
                <a:cs typeface="Roboto"/>
                <a:sym typeface="Roboto"/>
              </a:rPr>
              <a:t> </a:t>
            </a:r>
            <a:r>
              <a:rPr b="1" lang="en-GB" sz="1200">
                <a:solidFill>
                  <a:srgbClr val="374151"/>
                </a:solidFill>
                <a:latin typeface="Roboto"/>
                <a:ea typeface="Roboto"/>
                <a:cs typeface="Roboto"/>
                <a:sym typeface="Roboto"/>
              </a:rPr>
              <a:t>pd.to_numeric(*****, errors = ‘coerce’) ]</a:t>
            </a:r>
            <a:endParaRPr b="1" sz="1200">
              <a:solidFill>
                <a:srgbClr val="374151"/>
              </a:solidFill>
              <a:latin typeface="Roboto"/>
              <a:ea typeface="Roboto"/>
              <a:cs typeface="Roboto"/>
              <a:sym typeface="Roboto"/>
            </a:endParaRPr>
          </a:p>
        </p:txBody>
      </p:sp>
      <p:sp>
        <p:nvSpPr>
          <p:cNvPr id="142" name="Google Shape;142;p21"/>
          <p:cNvSpPr txBox="1"/>
          <p:nvPr>
            <p:ph type="title"/>
          </p:nvPr>
        </p:nvSpPr>
        <p:spPr>
          <a:xfrm>
            <a:off x="679425" y="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dk1"/>
                </a:solidFill>
                <a:latin typeface="Roboto"/>
                <a:ea typeface="Roboto"/>
                <a:cs typeface="Roboto"/>
                <a:sym typeface="Roboto"/>
              </a:rPr>
              <a:t>Challenges</a:t>
            </a:r>
            <a:endParaRPr sz="4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