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Son similares los sonidos de dos instrumentos?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Se pueden proveer los ejemplos de entrenamiento de 3 formas...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Una tripleta de elementos, donde el primero se parece más al segundo que al tercero. NO necesarimanete significa que el primero y el segundo sean diferentes.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Como solo se provee el orden relativo de similitud, es una supervisión </a:t>
            </a:r>
            <a:r>
              <a:rPr lang="en-GB"/>
              <a:t>débil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Cada algoritmo de agrupamiento requiere una medida de similitud idealmente optimizada para la tarea en cuestión.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La distancia </a:t>
            </a:r>
            <a:r>
              <a:rPr lang="en-GB"/>
              <a:t>euclidiana</a:t>
            </a:r>
            <a:r>
              <a:rPr lang="en-GB"/>
              <a:t> está dominada por el atributo con valores más grandes.  Escalar los datos para normalizarlos podria afectar las importancias de los atributos para el problema particular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Donde S-1 es la matriz de </a:t>
            </a:r>
            <a:r>
              <a:rPr lang="en-GB"/>
              <a:t>covariancia</a:t>
            </a:r>
            <a:r>
              <a:rPr lang="en-GB"/>
              <a:t>/</a:t>
            </a:r>
            <a:r>
              <a:rPr lang="en-GB"/>
              <a:t>dispersión</a:t>
            </a:r>
            <a:r>
              <a:rPr lang="en-GB"/>
              <a:t> inversa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La “distancia entre elementos” otorga la </a:t>
            </a:r>
            <a:r>
              <a:rPr lang="en-GB"/>
              <a:t>relación</a:t>
            </a:r>
            <a:r>
              <a:rPr lang="en-GB"/>
              <a:t> entre “similitud de elementos”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En un sistema de recomendación de productos, si un usuario compra un </a:t>
            </a:r>
            <a:r>
              <a:rPr lang="en-GB"/>
              <a:t>teléfono</a:t>
            </a:r>
            <a:r>
              <a:rPr lang="en-GB"/>
              <a:t>, el sistema sabrá  que este es similar a un protector de telefono o a un protector de pantalla, y podrá recomendarlos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Youtube recomienda videos similares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intelygenz.es/algoritmos-machine-learning-deep-learning-tensorflow/" TargetMode="External"/><Relationship Id="rId4" Type="http://schemas.openxmlformats.org/officeDocument/2006/relationships/hyperlink" Target="https://www.youtube.com/watch?v=XOxxPcy5Gr4" TargetMode="External"/><Relationship Id="rId5" Type="http://schemas.openxmlformats.org/officeDocument/2006/relationships/hyperlink" Target="https://www.youtube.com/watch?v=bMDpMRB7C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ub.uni-bielefeld.de/publication/231052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893375" y="1377075"/>
            <a:ext cx="3499800" cy="533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2975" y="67037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Identificación de Similitudes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124450" y="4189125"/>
            <a:ext cx="4895100" cy="47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800">
                <a:solidFill>
                  <a:srgbClr val="666666"/>
                </a:solidFill>
              </a:rPr>
              <a:t>Freddy </a:t>
            </a:r>
            <a:r>
              <a:rPr lang="en-GB" sz="1800">
                <a:solidFill>
                  <a:srgbClr val="666666"/>
                </a:solidFill>
              </a:rPr>
              <a:t>Abad, </a:t>
            </a:r>
            <a:r>
              <a:rPr lang="en-GB" sz="1800">
                <a:solidFill>
                  <a:srgbClr val="666666"/>
                </a:solidFill>
              </a:rPr>
              <a:t>Danie</a:t>
            </a:r>
            <a:r>
              <a:rPr lang="en-GB" sz="1800">
                <a:solidFill>
                  <a:srgbClr val="666666"/>
                </a:solidFill>
              </a:rPr>
              <a:t>l</a:t>
            </a:r>
            <a:r>
              <a:rPr lang="en-GB" sz="1800">
                <a:solidFill>
                  <a:srgbClr val="666666"/>
                </a:solidFill>
              </a:rPr>
              <a:t> Campoverde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685400" y="2724350"/>
            <a:ext cx="5773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Universidad de Cuenca</a:t>
            </a: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Escuela de Sistemas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579575" y="4560175"/>
            <a:ext cx="4127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-GB" sz="1200">
                <a:solidFill>
                  <a:srgbClr val="666666"/>
                </a:solidFill>
              </a:rPr>
              <a:t>{freddy.abadl, daniel.campoverde} @ucuenca.ec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Verificación facial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850" y="1836100"/>
            <a:ext cx="5620300" cy="31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Identificación audible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8573" l="0" r="0" t="22674"/>
          <a:stretch/>
        </p:blipFill>
        <p:spPr>
          <a:xfrm>
            <a:off x="336525" y="2072450"/>
            <a:ext cx="8470946" cy="274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Configuraciones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3" name="Shape 133"/>
          <p:cNvSpPr txBox="1"/>
          <p:nvPr/>
        </p:nvSpPr>
        <p:spPr>
          <a:xfrm>
            <a:off x="2138700" y="1664425"/>
            <a:ext cx="48666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Clasificación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Ranking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 sensible de localidad (LSH)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Configuraciones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0" name="Shape 140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Clasificación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806600" y="2113925"/>
            <a:ext cx="55308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Elementos similares:              </a:t>
            </a:r>
            <a:r>
              <a:rPr i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Xi,  Xi+ )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Elementos distintos:  		   </a:t>
            </a:r>
            <a:r>
              <a:rPr i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Xi,  Xi- )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Elementos + diferencia:   	  </a:t>
            </a:r>
            <a:r>
              <a:rPr i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Xi1,  Xi2,  Yi ) 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900" y="3576675"/>
            <a:ext cx="1233200" cy="3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Configuraciones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9" name="Shape 149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305900" y="1836100"/>
            <a:ext cx="65322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Elementos + diferencia continua: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				</a:t>
            </a:r>
            <a:r>
              <a:rPr i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Xi1,  Xi2,  Yi )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900" y="3039725"/>
            <a:ext cx="1233200" cy="3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888" y="3515075"/>
            <a:ext cx="880826" cy="2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Configuraciones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9" name="Shape 159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Ranking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267950" y="1892875"/>
            <a:ext cx="66081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Elementos con diferencias relativas: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				</a:t>
            </a:r>
            <a:r>
              <a:rPr i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Xi,  Xi+,  Xi- )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i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“El primer elemento se parece más al segundo que al tercero”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Configuraciones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7" name="Shape 167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Ranking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431600" y="1935850"/>
            <a:ext cx="62808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Supervisión “débil”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 sencillo de aplicar en aplicaciones reales grandes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Configuraciones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5" name="Shape 175"/>
          <p:cNvSpPr txBox="1"/>
          <p:nvPr/>
        </p:nvSpPr>
        <p:spPr>
          <a:xfrm>
            <a:off x="2541300" y="1195900"/>
            <a:ext cx="4061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 sensible de localidad (LSH)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234700" y="2672300"/>
            <a:ext cx="46746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Emplea funciones de hashing</a:t>
            </a:r>
          </a:p>
          <a:p>
            <a:pPr indent="457200" lvl="0" marL="91440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i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Hash(Xi) = X’i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Configuraciones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3" name="Shape 183"/>
          <p:cNvSpPr txBox="1"/>
          <p:nvPr/>
        </p:nvSpPr>
        <p:spPr>
          <a:xfrm>
            <a:off x="2578800" y="1195900"/>
            <a:ext cx="39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 sensible de localidad (LSH)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00" y="2014275"/>
            <a:ext cx="3228602" cy="30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de Distancia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747950" y="1954325"/>
            <a:ext cx="56481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función de distancia tiene un </a:t>
            </a:r>
            <a:r>
              <a:rPr b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 impacto</a:t>
            </a: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los resultados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Euclidiana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Mahalanobis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Identificación de Similitudes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660800" y="1463850"/>
            <a:ext cx="5822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Es una forma de </a:t>
            </a: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aprendizaje supervisado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Usa </a:t>
            </a: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ejemplos de similitud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como entrada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Relacionado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con clasificación y regresión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Aprende una </a:t>
            </a: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Función de similitud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de Distancia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272950" y="1965050"/>
            <a:ext cx="45981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Ejemplo: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 de muestras químicas de vinos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 atributos por muestra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tipos de vino distintos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de Distancia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272950" y="1965050"/>
            <a:ext cx="49752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Ejemplo: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atributos tienen valores entre 0 y 10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atributos tienen valores entre 10 y 100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atributo tienen valores promedio de 747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de Distancia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793150" y="1718075"/>
            <a:ext cx="3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Solución: Distancia Mahalanobis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350" y="2739725"/>
            <a:ext cx="47233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Escalabilidad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6" name="Shape 216"/>
          <p:cNvSpPr txBox="1"/>
          <p:nvPr/>
        </p:nvSpPr>
        <p:spPr>
          <a:xfrm>
            <a:off x="2070000" y="1786500"/>
            <a:ext cx="50040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b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Crece cuadráticamente</a:t>
            </a: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la dimensión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soluciona empleando </a:t>
            </a:r>
            <a:r>
              <a:rPr b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HDSL</a:t>
            </a: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b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Escalabilidad - HDSL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848750" y="1743575"/>
            <a:ext cx="54465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i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“High-Dimensional Similarity Learning”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Incluye pocas características por iteración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complejidad crece según el esparcimiento de los datos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Escalabilidad - HDSL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888" y="1662000"/>
            <a:ext cx="5560225" cy="29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EJEMPLO </a:t>
            </a:r>
            <a:r>
              <a:rPr lang="en-GB"/>
              <a:t>PRÁCTICO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Identificación</a:t>
            </a:r>
            <a:r>
              <a:rPr lang="en-GB">
                <a:solidFill>
                  <a:srgbClr val="000000"/>
                </a:solidFill>
              </a:rPr>
              <a:t> de </a:t>
            </a:r>
            <a:r>
              <a:rPr lang="en-GB">
                <a:solidFill>
                  <a:srgbClr val="000000"/>
                </a:solidFill>
              </a:rPr>
              <a:t>Similitudes</a:t>
            </a:r>
            <a:r>
              <a:rPr lang="en-GB">
                <a:solidFill>
                  <a:srgbClr val="000000"/>
                </a:solidFill>
              </a:rPr>
              <a:t> →</a:t>
            </a:r>
            <a:r>
              <a:rPr lang="en-GB">
                <a:solidFill>
                  <a:srgbClr val="000000"/>
                </a:solidFill>
              </a:rPr>
              <a:t> Sistemas de Recomendaciones</a:t>
            </a:r>
          </a:p>
          <a:p>
            <a:pPr indent="0" lvl="0" marL="1828800">
              <a:spcBef>
                <a:spcPts val="0"/>
              </a:spcBef>
              <a:buNone/>
            </a:pPr>
            <a:r>
              <a:rPr lang="en-GB"/>
              <a:t>Ejemplos :</a:t>
            </a:r>
          </a:p>
          <a:p>
            <a:pPr indent="0" lvl="0" marL="2743200">
              <a:spcBef>
                <a:spcPts val="0"/>
              </a:spcBef>
              <a:buNone/>
            </a:pPr>
            <a:r>
              <a:rPr lang="en-GB"/>
              <a:t>Netflix</a:t>
            </a:r>
          </a:p>
          <a:p>
            <a:pPr indent="0" lvl="0" marL="2743200">
              <a:spcBef>
                <a:spcPts val="0"/>
              </a:spcBef>
              <a:buNone/>
            </a:pPr>
            <a:r>
              <a:rPr lang="en-GB"/>
              <a:t>Youtube</a:t>
            </a:r>
          </a:p>
          <a:p>
            <a:pPr indent="0" lvl="0" marL="2743200">
              <a:spcBef>
                <a:spcPts val="0"/>
              </a:spcBef>
              <a:buNone/>
            </a:pPr>
            <a:r>
              <a:rPr lang="en-GB"/>
              <a:t>Spotify</a:t>
            </a:r>
          </a:p>
          <a:p>
            <a:pPr indent="0" lvl="0" marL="2743200">
              <a:spcBef>
                <a:spcPts val="0"/>
              </a:spcBef>
              <a:buNone/>
            </a:pPr>
            <a:r>
              <a:rPr lang="en-GB"/>
              <a:t>ETC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EJEMPLO </a:t>
            </a:r>
            <a:r>
              <a:rPr lang="en-GB"/>
              <a:t>PRÁCTICO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2317750"/>
            <a:ext cx="19240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75" y="1152475"/>
            <a:ext cx="1449375" cy="21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770" y="2917750"/>
            <a:ext cx="1449375" cy="208834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803150" y="4405300"/>
            <a:ext cx="2050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4.5 Estrellas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081950" y="1721100"/>
            <a:ext cx="2050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4.75 Estrellas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081950" y="3917200"/>
            <a:ext cx="2050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4.85 Estrellas</a:t>
            </a:r>
          </a:p>
        </p:txBody>
      </p:sp>
      <p:cxnSp>
        <p:nvCxnSpPr>
          <p:cNvPr id="246" name="Shape 246"/>
          <p:cNvCxnSpPr>
            <a:stCxn id="240" idx="3"/>
            <a:endCxn id="241" idx="1"/>
          </p:cNvCxnSpPr>
          <p:nvPr/>
        </p:nvCxnSpPr>
        <p:spPr>
          <a:xfrm flipH="1" rot="10800000">
            <a:off x="2571750" y="2241475"/>
            <a:ext cx="172410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>
            <a:stCxn id="240" idx="3"/>
            <a:endCxn id="242" idx="1"/>
          </p:cNvCxnSpPr>
          <p:nvPr/>
        </p:nvCxnSpPr>
        <p:spPr>
          <a:xfrm>
            <a:off x="2571750" y="3279775"/>
            <a:ext cx="17241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871500" y="4798325"/>
            <a:ext cx="1606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80% Comedia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081950" y="2079188"/>
            <a:ext cx="1606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89</a:t>
            </a:r>
            <a:r>
              <a:rPr lang="en-GB"/>
              <a:t>% Comedia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081950" y="4241800"/>
            <a:ext cx="1606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75</a:t>
            </a:r>
            <a:r>
              <a:rPr lang="en-GB"/>
              <a:t>% Comedia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PASOS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572700"/>
            <a:ext cx="8520600" cy="378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1.- Inicializa las calificaciones de la prueba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2.- Determina si un usuario califico una pelicula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3.- Conocer las preferencias de los usuarios.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4.- Filtrado Colaborativo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5. Evaluamos la película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6.- Minimizar la Función de Costo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7.- Filtrado colaborativo mediante regresión lineal/multilineal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8. Minimizar la función de costo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9.- Predecir la salida.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175" y="1175675"/>
            <a:ext cx="3182125" cy="23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57900" y="5797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Literatura 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500">
                <a:latin typeface="Helvetica Neue"/>
                <a:ea typeface="Helvetica Neue"/>
                <a:cs typeface="Helvetica Neue"/>
                <a:sym typeface="Helvetica Neue"/>
              </a:rPr>
              <a:t>[1]. Aplicación</a:t>
            </a:r>
            <a:r>
              <a:rPr lang="en-GB" sz="1500">
                <a:latin typeface="Helvetica Neue"/>
                <a:ea typeface="Helvetica Neue"/>
                <a:cs typeface="Helvetica Neue"/>
                <a:sym typeface="Helvetica Neue"/>
              </a:rPr>
              <a:t> en etiquetado de fotos en Facebook, usando Tensorflow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https://www.intelygenz.es/algoritmos-machine-learning-deep-learning-tensorflow/</a:t>
            </a:r>
            <a:r>
              <a:rPr lang="en-GB" sz="1500"/>
              <a:t> (Min 40)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500"/>
              <a:t>[2]. Progressive Growing of GANs for Improved Quality, Stability, and Variation.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500"/>
              <a:t>	</a:t>
            </a:r>
            <a:r>
              <a:rPr lang="en-GB" sz="1500" u="sng">
                <a:solidFill>
                  <a:schemeClr val="hlink"/>
                </a:solidFill>
                <a:hlinkClick r:id="rId4"/>
              </a:rPr>
              <a:t>https://www.youtube.com/watch?v=XOxxPcy5Gr4</a:t>
            </a:r>
            <a:r>
              <a:rPr lang="en-GB" sz="15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500"/>
              <a:t>[3]. “Creando caras artificiales con GANs mejoradas | DATA COFFEE #4”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500"/>
              <a:t>	</a:t>
            </a:r>
            <a:r>
              <a:rPr lang="en-GB" sz="1500" u="sng">
                <a:solidFill>
                  <a:schemeClr val="hlink"/>
                </a:solidFill>
                <a:hlinkClick r:id="rId5"/>
              </a:rPr>
              <a:t>https://www.youtube.com/watch?v=bMDpMRB7CEs</a:t>
            </a:r>
            <a:r>
              <a:rPr lang="en-GB" sz="15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Identificación de Similitudes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una clasificación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450" y="1938075"/>
            <a:ext cx="4101112" cy="30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0" y="0"/>
            <a:ext cx="8917800" cy="578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50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5000"/>
          </a:p>
          <a:p>
            <a:pPr indent="457200" lvl="0" marL="0">
              <a:spcBef>
                <a:spcPts val="0"/>
              </a:spcBef>
              <a:buNone/>
            </a:pPr>
            <a:r>
              <a:rPr b="1" lang="en-GB" sz="5000">
                <a:solidFill>
                  <a:srgbClr val="FF0000"/>
                </a:solidFill>
              </a:rPr>
              <a:t>EXPLICACIÓN</a:t>
            </a:r>
            <a:r>
              <a:rPr b="1" lang="en-GB" sz="5000">
                <a:solidFill>
                  <a:srgbClr val="FF0000"/>
                </a:solidFill>
              </a:rPr>
              <a:t> </a:t>
            </a:r>
            <a:r>
              <a:rPr b="1" lang="en-GB" sz="5000">
                <a:solidFill>
                  <a:srgbClr val="FF0000"/>
                </a:solidFill>
              </a:rPr>
              <a:t>CÓDIGO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Referencias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532250"/>
            <a:ext cx="8520600" cy="443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[1]. Reuter, Cimiao. 2005. “Learning similarity functions for event identification       using support vector machines”. Available online: </a:t>
            </a:r>
            <a:r>
              <a:rPr lang="en-GB" sz="16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https://pub.uni-bielefeld.de/publication/2310522</a:t>
            </a: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[2]. Liu, Bellet, Sha. 2015. “Similarity Learning for High-Dimensional </a:t>
            </a: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</a:t>
            </a: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Data”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[3]. Atzmon, Shalit, Chechik. 2015. “Learning Sparse Metrics, One Feature at a Time”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[4]. Kulis. 2013. “Metric Learning: A Survey”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[5]. Fotografías: </a:t>
            </a: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 Glover. 2015. “</a:t>
            </a: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Happens When People Are Told They Are Beautiful”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[6]. Cemuney. 2015. “How dows netflix do it a 9 step coding intuitive  guide ito collaborative” Available online: https://nikhilwins.wordpress.com/2015/09/18/movie-recommendations-how-does-netflix-do-it-a-9-step-coding-intuitive-guide-into-collaborative-filtering/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Identificación de Similitudes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una regresión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638" y="1938075"/>
            <a:ext cx="4380734" cy="30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Aprendizaje de Métricas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517100" y="2119375"/>
            <a:ext cx="61098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b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Relacionado</a:t>
            </a: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el aprendizaje de similitudes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Aprende una </a:t>
            </a:r>
            <a:r>
              <a:rPr b="1"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función de distancia</a:t>
            </a: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elementos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 de recomendación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50" y="1836100"/>
            <a:ext cx="7506500" cy="30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 de recomendación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2224750"/>
            <a:ext cx="6934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Verificación facial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75" y="1836100"/>
            <a:ext cx="6151250" cy="31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767950" y="1195900"/>
            <a:ext cx="360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Verificación facial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63" y="1763025"/>
            <a:ext cx="5823475" cy="32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