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embeddedFontLst>
    <p:embeddedFont>
      <p:font typeface="Proxima Nova"/>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ProximaNova-bold.fntdata"/><Relationship Id="rId12" Type="http://schemas.openxmlformats.org/officeDocument/2006/relationships/slide" Target="slides/slide7.xml"/><Relationship Id="rId56" Type="http://schemas.openxmlformats.org/officeDocument/2006/relationships/font" Target="fonts/ProximaNova-regular.fntdata"/><Relationship Id="rId15" Type="http://schemas.openxmlformats.org/officeDocument/2006/relationships/slide" Target="slides/slide10.xml"/><Relationship Id="rId59" Type="http://schemas.openxmlformats.org/officeDocument/2006/relationships/font" Target="fonts/ProximaNova-boldItalic.fntdata"/><Relationship Id="rId14" Type="http://schemas.openxmlformats.org/officeDocument/2006/relationships/slide" Target="slides/slide9.xml"/><Relationship Id="rId58"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d4a9e13d1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4a9e13d1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d4a9e13d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d4a9e13d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d4a9e13d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d4a9e13d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d4a9e13d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d4a9e13d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d4a9e13d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d4a9e13d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d4a9e13d1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d4a9e13d1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d4a9e13d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d4a9e13d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cc7dcc7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cc7dcc7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cc7dcc7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cc7dcc7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cc7dcc7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cc7dcc7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ca33cc99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ca33cc99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cc7dcc7d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cc7dcc7d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cc7dcc7d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cc7dcc7d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cc7dcc7d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cc7dcc7d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cc7dcc7d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cc7dcc7d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cc7dcc7d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cc7dcc7d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d4fa9b9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d4fa9b9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d4fa9b9e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d4fa9b9e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Diseño Asistido por Computador,  la aplicación de tecnologías de la información y de la comunicación al proceso de diseño.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d208ef1c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d208ef1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d4fa9b9e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d4fa9b9e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d208ef1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d208ef1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Interdependencia: conjunto de relaciones que se establecen entre diferentes personas, elementos, entidades o variables.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d4a9e13d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d4a9e13d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d4fa9b9e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d4fa9b9e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d208ef1c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d208ef1c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Servidores pasivos: copia actualizada del contenido multimedia.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bbbde57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bbbde57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bbbde57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bbbde57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5bbbde57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bbbde57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bbbde575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bbbde575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bbbde57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bbbde57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bbbde575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bbbde575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bbbde575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bbbde575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bbbde575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bbbde575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4a9e13d1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4a9e13d1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bbbde575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bbbde575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bbbde575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bbbde575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bbbde575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bbbde575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bbbde575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bbbde575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bbbde575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bbbde575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bbbde575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bbbde575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bbbde575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bbbde575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bbbde575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bbbde575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bbbde575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bbbde575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bbbde575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5bbbde575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d4a9e13d1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d4a9e13d1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d4a9e13d1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d4a9e13d1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d4a9e13d1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d4a9e13d1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d4a9e13d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d4a9e13d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d4a9e13d1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d4a9e13d1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d4a9e13d1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d4a9e13d1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youtube.com/watch?v=pmSPAEQ7jko" TargetMode="Externa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78350"/>
            <a:ext cx="8520600" cy="175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Contextos para el </a:t>
            </a:r>
            <a:endParaRPr/>
          </a:p>
          <a:p>
            <a:pPr indent="0" lvl="0" marL="0" rtl="0" algn="ctr">
              <a:spcBef>
                <a:spcPts val="0"/>
              </a:spcBef>
              <a:spcAft>
                <a:spcPts val="0"/>
              </a:spcAft>
              <a:buNone/>
            </a:pPr>
            <a:r>
              <a:rPr lang="es" sz="3000"/>
              <a:t>diseño de sistemas interactivos</a:t>
            </a:r>
            <a:endParaRPr sz="3000"/>
          </a:p>
          <a:p>
            <a:pPr indent="0" lvl="0" marL="0" rtl="0" algn="ctr">
              <a:spcBef>
                <a:spcPts val="0"/>
              </a:spcBef>
              <a:spcAft>
                <a:spcPts val="0"/>
              </a:spcAft>
              <a:buNone/>
            </a:pPr>
            <a:r>
              <a:t/>
            </a:r>
            <a:endParaRPr sz="3000"/>
          </a:p>
        </p:txBody>
      </p:sp>
      <p:sp>
        <p:nvSpPr>
          <p:cNvPr id="55" name="Google Shape;55;p13"/>
          <p:cNvSpPr txBox="1"/>
          <p:nvPr>
            <p:ph idx="1" type="subTitle"/>
          </p:nvPr>
        </p:nvSpPr>
        <p:spPr>
          <a:xfrm>
            <a:off x="311700" y="2797175"/>
            <a:ext cx="8520600" cy="51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Universidad de Cuenca</a:t>
            </a:r>
            <a:endParaRPr/>
          </a:p>
        </p:txBody>
      </p:sp>
      <p:sp>
        <p:nvSpPr>
          <p:cNvPr id="56" name="Google Shape;56;p13"/>
          <p:cNvSpPr txBox="1"/>
          <p:nvPr/>
        </p:nvSpPr>
        <p:spPr>
          <a:xfrm>
            <a:off x="6568650" y="3964500"/>
            <a:ext cx="2008200" cy="100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solidFill>
                  <a:srgbClr val="FFFFFF"/>
                </a:solidFill>
              </a:rPr>
              <a:t>Freddy L. Abad L.</a:t>
            </a:r>
            <a:endParaRPr>
              <a:solidFill>
                <a:srgbClr val="FFFFFF"/>
              </a:solidFill>
            </a:endParaRPr>
          </a:p>
          <a:p>
            <a:pPr indent="0" lvl="0" marL="0" rtl="0" algn="r">
              <a:spcBef>
                <a:spcPts val="0"/>
              </a:spcBef>
              <a:spcAft>
                <a:spcPts val="0"/>
              </a:spcAft>
              <a:buNone/>
            </a:pPr>
            <a:r>
              <a:rPr lang="es">
                <a:solidFill>
                  <a:srgbClr val="FFFFFF"/>
                </a:solidFill>
              </a:rPr>
              <a:t>Bryan A. Aguilar Y.</a:t>
            </a:r>
            <a:endParaRPr>
              <a:solidFill>
                <a:srgbClr val="FFFFFF"/>
              </a:solidFill>
            </a:endParaRPr>
          </a:p>
          <a:p>
            <a:pPr indent="0" lvl="0" marL="0" rtl="0" algn="r">
              <a:spcBef>
                <a:spcPts val="0"/>
              </a:spcBef>
              <a:spcAft>
                <a:spcPts val="0"/>
              </a:spcAft>
              <a:buNone/>
            </a:pPr>
            <a:r>
              <a:rPr lang="es">
                <a:solidFill>
                  <a:srgbClr val="FFFFFF"/>
                </a:solidFill>
              </a:rPr>
              <a:t>Esteban D. Vizhñay E.</a:t>
            </a:r>
            <a:endParaRPr>
              <a:solidFill>
                <a:srgbClr val="FFFFFF"/>
              </a:solidFill>
            </a:endParaRPr>
          </a:p>
          <a:p>
            <a:pPr indent="0" lvl="0" marL="0" rtl="0" algn="r">
              <a:spcBef>
                <a:spcPts val="0"/>
              </a:spcBef>
              <a:spcAft>
                <a:spcPts val="0"/>
              </a:spcAft>
              <a:buNone/>
            </a:pPr>
            <a:r>
              <a:rPr lang="es">
                <a:solidFill>
                  <a:srgbClr val="FFFFFF"/>
                </a:solidFill>
              </a:rPr>
              <a:t>Edisson F. Sigua L.</a:t>
            </a:r>
            <a:endParaRPr>
              <a:solidFill>
                <a:srgbClr val="FFFFFF"/>
              </a:solidFill>
            </a:endParaRPr>
          </a:p>
        </p:txBody>
      </p:sp>
      <p:sp>
        <p:nvSpPr>
          <p:cNvPr id="57" name="Google Shape;57;p13"/>
          <p:cNvSpPr txBox="1"/>
          <p:nvPr>
            <p:ph idx="1" type="subTitle"/>
          </p:nvPr>
        </p:nvSpPr>
        <p:spPr>
          <a:xfrm>
            <a:off x="2971950" y="3311375"/>
            <a:ext cx="3200100" cy="36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t>Advanced Human Computer Interface</a:t>
            </a:r>
            <a:endParaRPr sz="1400"/>
          </a:p>
        </p:txBody>
      </p:sp>
      <p:sp>
        <p:nvSpPr>
          <p:cNvPr id="58" name="Google Shape;58;p13"/>
          <p:cNvSpPr txBox="1"/>
          <p:nvPr>
            <p:ph type="ctrTitle"/>
          </p:nvPr>
        </p:nvSpPr>
        <p:spPr>
          <a:xfrm>
            <a:off x="172850" y="1667450"/>
            <a:ext cx="8520600" cy="70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solidFill>
                  <a:schemeClr val="accent1"/>
                </a:solidFill>
              </a:rPr>
              <a:t>Plataformas Colaborativas</a:t>
            </a:r>
            <a:endParaRPr sz="36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Diseño De Los Controles</a:t>
            </a:r>
            <a:endParaRPr/>
          </a:p>
        </p:txBody>
      </p:sp>
      <p:sp>
        <p:nvSpPr>
          <p:cNvPr id="112" name="Google Shape;112;p22"/>
          <p:cNvSpPr txBox="1"/>
          <p:nvPr>
            <p:ph idx="1" type="body"/>
          </p:nvPr>
        </p:nvSpPr>
        <p:spPr>
          <a:xfrm>
            <a:off x="311700" y="649225"/>
            <a:ext cx="8520600" cy="449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Pensar </a:t>
            </a:r>
            <a:r>
              <a:rPr b="1" lang="es">
                <a:solidFill>
                  <a:schemeClr val="accent4"/>
                </a:solidFill>
              </a:rPr>
              <a:t>cuánta interacción es necesaria</a:t>
            </a:r>
            <a:r>
              <a:rPr lang="es">
                <a:solidFill>
                  <a:srgbClr val="FFFFFF"/>
                </a:solidFill>
              </a:rPr>
              <a:t>:</a:t>
            </a:r>
            <a:endParaRPr>
              <a:solidFill>
                <a:srgbClr val="FFFFFF"/>
              </a:solidFill>
            </a:endParaRPr>
          </a:p>
          <a:p>
            <a:pPr indent="-342900" lvl="0" marL="457200" rtl="0" algn="l">
              <a:spcBef>
                <a:spcPts val="1600"/>
              </a:spcBef>
              <a:spcAft>
                <a:spcPts val="0"/>
              </a:spcAft>
              <a:buClr>
                <a:srgbClr val="FFFFFF"/>
              </a:buClr>
              <a:buSzPts val="1800"/>
              <a:buChar char="●"/>
            </a:pPr>
            <a:r>
              <a:rPr lang="es">
                <a:solidFill>
                  <a:srgbClr val="FFFFFF"/>
                </a:solidFill>
              </a:rPr>
              <a:t>Control de velocidad de visualización, </a:t>
            </a:r>
            <a:r>
              <a:rPr lang="es">
                <a:solidFill>
                  <a:srgbClr val="FFFFFF"/>
                </a:solidFill>
              </a:rPr>
              <a:t>secuencia, medios insertados,variables</a:t>
            </a:r>
            <a:r>
              <a:rPr lang="es">
                <a:solidFill>
                  <a:srgbClr val="FFFFFF"/>
                </a:solidFill>
              </a:rPr>
              <a:t>.</a:t>
            </a:r>
            <a:endParaRPr>
              <a:solidFill>
                <a:srgbClr val="FFFFFF"/>
              </a:solidFill>
            </a:endParaRPr>
          </a:p>
          <a:p>
            <a:pPr indent="-342900" lvl="0" marL="457200" rtl="0" algn="l">
              <a:spcBef>
                <a:spcPts val="0"/>
              </a:spcBef>
              <a:spcAft>
                <a:spcPts val="0"/>
              </a:spcAft>
              <a:buClr>
                <a:srgbClr val="FFFFFF"/>
              </a:buClr>
              <a:buSzPts val="1800"/>
              <a:buChar char="●"/>
            </a:pPr>
            <a:r>
              <a:rPr lang="es">
                <a:solidFill>
                  <a:srgbClr val="FFFFFF"/>
                </a:solidFill>
              </a:rPr>
              <a:t>Control de transacciones.</a:t>
            </a:r>
            <a:endParaRPr>
              <a:solidFill>
                <a:srgbClr val="FFFFFF"/>
              </a:solidFill>
            </a:endParaRPr>
          </a:p>
          <a:p>
            <a:pPr indent="-342900" lvl="0" marL="457200" rtl="0" algn="l">
              <a:spcBef>
                <a:spcPts val="0"/>
              </a:spcBef>
              <a:spcAft>
                <a:spcPts val="0"/>
              </a:spcAft>
              <a:buClr>
                <a:srgbClr val="FFFFFF"/>
              </a:buClr>
              <a:buSzPts val="1800"/>
              <a:buChar char="●"/>
            </a:pPr>
            <a:r>
              <a:rPr lang="es">
                <a:solidFill>
                  <a:srgbClr val="FFFFFF"/>
                </a:solidFill>
              </a:rPr>
              <a:t>Control de objetos.</a:t>
            </a:r>
            <a:endParaRPr>
              <a:solidFill>
                <a:srgbClr val="FFFFFF"/>
              </a:solidFill>
            </a:endParaRPr>
          </a:p>
          <a:p>
            <a:pPr indent="-342900" lvl="0" marL="457200" rtl="0" algn="l">
              <a:spcBef>
                <a:spcPts val="0"/>
              </a:spcBef>
              <a:spcAft>
                <a:spcPts val="0"/>
              </a:spcAft>
              <a:buClr>
                <a:srgbClr val="FFFFFF"/>
              </a:buClr>
              <a:buSzPts val="1800"/>
              <a:buChar char="●"/>
            </a:pPr>
            <a:r>
              <a:rPr lang="es">
                <a:solidFill>
                  <a:srgbClr val="FFFFFF"/>
                </a:solidFill>
              </a:rPr>
              <a:t>Controles no deben ser contradictorios</a:t>
            </a:r>
            <a:endParaRPr>
              <a:solidFill>
                <a:srgbClr val="FFFFFF"/>
              </a:solidFill>
            </a:endParaRPr>
          </a:p>
          <a:p>
            <a:pPr indent="-342900" lvl="0" marL="457200" rtl="0" algn="l">
              <a:spcBef>
                <a:spcPts val="0"/>
              </a:spcBef>
              <a:spcAft>
                <a:spcPts val="0"/>
              </a:spcAft>
              <a:buClr>
                <a:srgbClr val="FFFFFF"/>
              </a:buClr>
              <a:buSzPts val="1800"/>
              <a:buChar char="●"/>
            </a:pPr>
            <a:r>
              <a:rPr lang="es">
                <a:solidFill>
                  <a:srgbClr val="FFFFFF"/>
                </a:solidFill>
              </a:rPr>
              <a:t>Deben responder a los referentes culturales del usuario, para lo cual es recurrente utilizar iconografía internacional.</a:t>
            </a:r>
            <a:endParaRPr>
              <a:solidFill>
                <a:srgbClr val="FFFFFF"/>
              </a:solidFill>
            </a:endParaRPr>
          </a:p>
          <a:p>
            <a:pPr indent="-342900" lvl="0" marL="457200" rtl="0" algn="l">
              <a:spcBef>
                <a:spcPts val="0"/>
              </a:spcBef>
              <a:spcAft>
                <a:spcPts val="0"/>
              </a:spcAft>
              <a:buClr>
                <a:srgbClr val="FFFFFF"/>
              </a:buClr>
              <a:buSzPts val="1800"/>
              <a:buChar char="●"/>
            </a:pPr>
            <a:r>
              <a:rPr lang="es">
                <a:solidFill>
                  <a:srgbClr val="FFFFFF"/>
                </a:solidFill>
              </a:rPr>
              <a:t>Los controles no deben ser excesivos ni redundantes:</a:t>
            </a:r>
            <a:endParaRPr>
              <a:solidFill>
                <a:srgbClr val="FFFFFF"/>
              </a:solidFill>
            </a:endParaRPr>
          </a:p>
          <a:p>
            <a:pPr indent="-342900" lvl="0" marL="457200" rtl="0" algn="l">
              <a:spcBef>
                <a:spcPts val="0"/>
              </a:spcBef>
              <a:spcAft>
                <a:spcPts val="0"/>
              </a:spcAft>
              <a:buClr>
                <a:srgbClr val="FFFFFF"/>
              </a:buClr>
              <a:buSzPts val="1800"/>
              <a:buChar char="●"/>
            </a:pPr>
            <a:r>
              <a:rPr b="1" lang="es">
                <a:solidFill>
                  <a:schemeClr val="accent5"/>
                </a:solidFill>
              </a:rPr>
              <a:t>No es recomendable</a:t>
            </a:r>
            <a:r>
              <a:rPr lang="es">
                <a:solidFill>
                  <a:srgbClr val="FFFFFF"/>
                </a:solidFill>
              </a:rPr>
              <a:t> utilizar un control para hacer controlar al usuario elementos que el sistema puede hacer autónomamente, como poner en marcha el único vídeo de la página.</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600"/>
              <a:t>Diseño de la interfaz de usuario para </a:t>
            </a:r>
            <a:r>
              <a:rPr b="1" lang="es" sz="2600">
                <a:solidFill>
                  <a:schemeClr val="accent4"/>
                </a:solidFill>
              </a:rPr>
              <a:t>Usuarios Mayores </a:t>
            </a:r>
            <a:endParaRPr b="1" sz="2600">
              <a:solidFill>
                <a:schemeClr val="accent4"/>
              </a:solidFill>
            </a:endParaRPr>
          </a:p>
          <a:p>
            <a:pPr indent="0" lvl="0" marL="0" rtl="0" algn="r">
              <a:spcBef>
                <a:spcPts val="0"/>
              </a:spcBef>
              <a:spcAft>
                <a:spcPts val="0"/>
              </a:spcAft>
              <a:buNone/>
            </a:pPr>
            <a:r>
              <a:t/>
            </a:r>
            <a:endParaRPr sz="2600"/>
          </a:p>
          <a:p>
            <a:pPr indent="0" lvl="0" marL="0" rtl="0" algn="r">
              <a:spcBef>
                <a:spcPts val="0"/>
              </a:spcBef>
              <a:spcAft>
                <a:spcPts val="0"/>
              </a:spcAft>
              <a:buNone/>
            </a:pPr>
            <a:r>
              <a:t/>
            </a:r>
            <a:endParaRPr sz="2600"/>
          </a:p>
        </p:txBody>
      </p:sp>
      <p:sp>
        <p:nvSpPr>
          <p:cNvPr id="118" name="Google Shape;118;p23"/>
          <p:cNvSpPr txBox="1"/>
          <p:nvPr>
            <p:ph idx="1" type="body"/>
          </p:nvPr>
        </p:nvSpPr>
        <p:spPr>
          <a:xfrm>
            <a:off x="311700" y="1713150"/>
            <a:ext cx="8520600" cy="2855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lang="es">
                <a:solidFill>
                  <a:srgbClr val="FFFFFF"/>
                </a:solidFill>
              </a:rPr>
              <a:t>Incluir una guía de usuario básica y ayuda en el software [2]</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Reducir el desorden en la pantalla </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Navegación clara y sencilla rutas </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Memorizar dificultades, usando funciones similares para hacer diferentes trabajos.</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Usar textos descriptivos y guías para herramientas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sz="2600"/>
              <a:t>Diseño de la interfaz de usuario para </a:t>
            </a:r>
            <a:r>
              <a:rPr b="1" lang="es" sz="2600">
                <a:solidFill>
                  <a:schemeClr val="accent4"/>
                </a:solidFill>
              </a:rPr>
              <a:t>Usuarios Niños</a:t>
            </a:r>
            <a:endParaRPr b="1" sz="2600">
              <a:solidFill>
                <a:schemeClr val="accent4"/>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t/>
            </a:r>
            <a:endParaRPr/>
          </a:p>
        </p:txBody>
      </p:sp>
      <p:sp>
        <p:nvSpPr>
          <p:cNvPr id="124" name="Google Shape;124;p24"/>
          <p:cNvSpPr txBox="1"/>
          <p:nvPr>
            <p:ph idx="1" type="body"/>
          </p:nvPr>
        </p:nvSpPr>
        <p:spPr>
          <a:xfrm>
            <a:off x="311700" y="1713150"/>
            <a:ext cx="8520600" cy="2855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a:solidFill>
                  <a:srgbClr val="FFFFFF"/>
                </a:solidFill>
              </a:rPr>
              <a:t>A los niños no les gusta leer texto, preferir la animación y el sonido, también les gusta probar muchas opciones. por esta razón, se recomienda al diseñar la interfaz de usuario para niños:  reducir la cantidad de texto, reemplazandolo con una imagen, icono o voz simple.  </a:t>
            </a:r>
            <a:endParaRPr>
              <a:solidFill>
                <a:srgbClr val="FFFFFF"/>
              </a:solidFill>
            </a:endParaRPr>
          </a:p>
          <a:p>
            <a:pPr indent="-342900" lvl="0" marL="457200" rtl="0" algn="just">
              <a:lnSpc>
                <a:spcPct val="100000"/>
              </a:lnSpc>
              <a:spcBef>
                <a:spcPts val="1600"/>
              </a:spcBef>
              <a:spcAft>
                <a:spcPts val="0"/>
              </a:spcAft>
              <a:buClr>
                <a:srgbClr val="FFFFFF"/>
              </a:buClr>
              <a:buSzPts val="1800"/>
              <a:buChar char="●"/>
            </a:pPr>
            <a:r>
              <a:rPr b="1" lang="es">
                <a:solidFill>
                  <a:schemeClr val="accent6"/>
                </a:solidFill>
              </a:rPr>
              <a:t>Reducir el número de componentes</a:t>
            </a:r>
            <a:r>
              <a:rPr lang="es">
                <a:solidFill>
                  <a:srgbClr val="FFFFFF"/>
                </a:solidFill>
              </a:rPr>
              <a:t> y aumentar su tamaño. </a:t>
            </a:r>
            <a:endParaRPr>
              <a:solidFill>
                <a:srgbClr val="FFFFFF"/>
              </a:solidFill>
            </a:endParaRPr>
          </a:p>
          <a:p>
            <a:pPr indent="0" lvl="0" marL="0" rtl="0" algn="just">
              <a:lnSpc>
                <a:spcPct val="100000"/>
              </a:lnSpc>
              <a:spcBef>
                <a:spcPts val="1600"/>
              </a:spcBef>
              <a:spcAft>
                <a:spcPts val="0"/>
              </a:spcAft>
              <a:buNone/>
            </a:pPr>
            <a:r>
              <a:t/>
            </a:r>
            <a:endParaRPr>
              <a:solidFill>
                <a:srgbClr val="FFFFFF"/>
              </a:solidFill>
            </a:endParaRPr>
          </a:p>
          <a:p>
            <a:pPr indent="0" lvl="0" marL="0" rtl="0" algn="just">
              <a:lnSpc>
                <a:spcPct val="100000"/>
              </a:lnSpc>
              <a:spcBef>
                <a:spcPts val="1600"/>
              </a:spcBef>
              <a:spcAft>
                <a:spcPts val="1600"/>
              </a:spcAft>
              <a:buNone/>
            </a:pPr>
            <a:r>
              <a:t/>
            </a:r>
            <a:endParaRPr>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Interfaz de usuario para personas con </a:t>
            </a:r>
            <a:r>
              <a:rPr b="1" lang="es">
                <a:solidFill>
                  <a:schemeClr val="accent6"/>
                </a:solidFill>
              </a:rPr>
              <a:t>Discapacidades Visuales </a:t>
            </a:r>
            <a:endParaRPr b="1">
              <a:solidFill>
                <a:schemeClr val="accent6"/>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r">
              <a:spcBef>
                <a:spcPts val="0"/>
              </a:spcBef>
              <a:spcAft>
                <a:spcPts val="0"/>
              </a:spcAft>
              <a:buNone/>
            </a:pPr>
            <a:r>
              <a:t/>
            </a:r>
            <a:endParaRPr/>
          </a:p>
        </p:txBody>
      </p:sp>
      <p:sp>
        <p:nvSpPr>
          <p:cNvPr id="130" name="Google Shape;130;p25"/>
          <p:cNvSpPr txBox="1"/>
          <p:nvPr>
            <p:ph idx="1" type="body"/>
          </p:nvPr>
        </p:nvSpPr>
        <p:spPr>
          <a:xfrm>
            <a:off x="311700" y="1713150"/>
            <a:ext cx="8520600" cy="2855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sz="1600">
                <a:solidFill>
                  <a:srgbClr val="FFFFFF"/>
                </a:solidFill>
              </a:rPr>
              <a:t>Las discapacidades visuales comunes pueden incluir:  </a:t>
            </a:r>
            <a:r>
              <a:rPr b="1" lang="es" sz="1600">
                <a:solidFill>
                  <a:schemeClr val="accent5"/>
                </a:solidFill>
              </a:rPr>
              <a:t>Ceguera al color,  Baja visión, Ceguera</a:t>
            </a:r>
            <a:endParaRPr b="1" sz="1600">
              <a:solidFill>
                <a:schemeClr val="accent5"/>
              </a:solidFill>
            </a:endParaRPr>
          </a:p>
          <a:p>
            <a:pPr indent="0" lvl="0" marL="0" rtl="0" algn="just">
              <a:lnSpc>
                <a:spcPct val="100000"/>
              </a:lnSpc>
              <a:spcBef>
                <a:spcPts val="1600"/>
              </a:spcBef>
              <a:spcAft>
                <a:spcPts val="0"/>
              </a:spcAft>
              <a:buNone/>
            </a:pPr>
            <a:r>
              <a:rPr lang="es" sz="1600">
                <a:solidFill>
                  <a:srgbClr val="FFFFFF"/>
                </a:solidFill>
              </a:rPr>
              <a:t>Usar colores y símbolos. No usar colores similares uno al lado del otro. </a:t>
            </a:r>
            <a:endParaRPr sz="1600">
              <a:solidFill>
                <a:srgbClr val="FFFFFF"/>
              </a:solidFill>
            </a:endParaRPr>
          </a:p>
          <a:p>
            <a:pPr indent="0" lvl="0" marL="0" rtl="0" algn="just">
              <a:lnSpc>
                <a:spcPct val="100000"/>
              </a:lnSpc>
              <a:spcBef>
                <a:spcPts val="1600"/>
              </a:spcBef>
              <a:spcAft>
                <a:spcPts val="0"/>
              </a:spcAft>
              <a:buNone/>
            </a:pPr>
            <a:r>
              <a:rPr lang="es" sz="1600">
                <a:solidFill>
                  <a:srgbClr val="FFFFFF"/>
                </a:solidFill>
              </a:rPr>
              <a:t>Crear software de manera que pueda leerlo fácilmente el lector de pantalla  poner la capacidad de zoom en nuestro software  poner las habilidades de personalización en el software para adaptar el tamaño de fuente y el color.  </a:t>
            </a:r>
            <a:endParaRPr sz="1600">
              <a:solidFill>
                <a:srgbClr val="FFFFFF"/>
              </a:solidFill>
            </a:endParaRPr>
          </a:p>
          <a:p>
            <a:pPr indent="-317500" lvl="0" marL="457200" rtl="0" algn="just">
              <a:lnSpc>
                <a:spcPct val="100000"/>
              </a:lnSpc>
              <a:spcBef>
                <a:spcPts val="1600"/>
              </a:spcBef>
              <a:spcAft>
                <a:spcPts val="0"/>
              </a:spcAft>
              <a:buClr>
                <a:srgbClr val="FFFFFF"/>
              </a:buClr>
              <a:buSzPts val="1400"/>
              <a:buChar char="●"/>
            </a:pPr>
            <a:r>
              <a:rPr lang="es" sz="1400">
                <a:solidFill>
                  <a:srgbClr val="FFFFFF"/>
                </a:solidFill>
              </a:rPr>
              <a:t>Poner reconocimiento de voz para interactuar con el software.  </a:t>
            </a:r>
            <a:endParaRPr sz="1400">
              <a:solidFill>
                <a:srgbClr val="FFFFFF"/>
              </a:solidFill>
            </a:endParaRPr>
          </a:p>
          <a:p>
            <a:pPr indent="-317500" lvl="0" marL="457200" rtl="0" algn="just">
              <a:lnSpc>
                <a:spcPct val="100000"/>
              </a:lnSpc>
              <a:spcBef>
                <a:spcPts val="0"/>
              </a:spcBef>
              <a:spcAft>
                <a:spcPts val="0"/>
              </a:spcAft>
              <a:buClr>
                <a:srgbClr val="FFFFFF"/>
              </a:buClr>
              <a:buSzPts val="1400"/>
              <a:buChar char="●"/>
            </a:pPr>
            <a:r>
              <a:rPr lang="es" sz="1400">
                <a:solidFill>
                  <a:srgbClr val="FFFFFF"/>
                </a:solidFill>
              </a:rPr>
              <a:t>Interfaz háptica </a:t>
            </a:r>
            <a:endParaRPr sz="1400">
              <a:solidFill>
                <a:srgbClr val="FFFFFF"/>
              </a:solidFill>
            </a:endParaRPr>
          </a:p>
          <a:p>
            <a:pPr indent="-317500" lvl="0" marL="457200" rtl="0" algn="just">
              <a:lnSpc>
                <a:spcPct val="100000"/>
              </a:lnSpc>
              <a:spcBef>
                <a:spcPts val="0"/>
              </a:spcBef>
              <a:spcAft>
                <a:spcPts val="0"/>
              </a:spcAft>
              <a:buClr>
                <a:srgbClr val="FFFFFF"/>
              </a:buClr>
              <a:buSzPts val="1400"/>
              <a:buChar char="●"/>
            </a:pPr>
            <a:r>
              <a:rPr lang="es" sz="1400">
                <a:solidFill>
                  <a:srgbClr val="FFFFFF"/>
                </a:solidFill>
              </a:rPr>
              <a:t>Para las personas ciegas o con baja visión, hay teclados braille y un software especial para el habla que lee en voz alta páginas web y otros documentos. También hay ampliadores de pantalla que se ajustan sobre una pantalla para ampliar toda la pantalla.</a:t>
            </a:r>
            <a:endParaRPr sz="1400">
              <a:solidFill>
                <a:srgbClr val="FFFFFF"/>
              </a:solidFill>
            </a:endParaRPr>
          </a:p>
          <a:p>
            <a:pPr indent="0" lvl="0" marL="0" rtl="0" algn="just">
              <a:lnSpc>
                <a:spcPct val="100000"/>
              </a:lnSpc>
              <a:spcBef>
                <a:spcPts val="1600"/>
              </a:spcBef>
              <a:spcAft>
                <a:spcPts val="0"/>
              </a:spcAft>
              <a:buNone/>
            </a:pPr>
            <a:r>
              <a:t/>
            </a:r>
            <a:endParaRPr sz="1400">
              <a:solidFill>
                <a:srgbClr val="FFFFFF"/>
              </a:solidFill>
            </a:endParaRPr>
          </a:p>
          <a:p>
            <a:pPr indent="0" lvl="0" marL="0" rtl="0" algn="just">
              <a:lnSpc>
                <a:spcPct val="100000"/>
              </a:lnSpc>
              <a:spcBef>
                <a:spcPts val="1600"/>
              </a:spcBef>
              <a:spcAft>
                <a:spcPts val="1600"/>
              </a:spcAft>
              <a:buNone/>
            </a:pPr>
            <a:r>
              <a:t/>
            </a:r>
            <a:endParaRPr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Interfaz de usuario para resolver problemas de </a:t>
            </a:r>
            <a:r>
              <a:rPr b="1" lang="es">
                <a:solidFill>
                  <a:schemeClr val="accent4"/>
                </a:solidFill>
              </a:rPr>
              <a:t>Discapacidad Cognitiva Y De Aprendizaje </a:t>
            </a:r>
            <a:endParaRPr b="1">
              <a:solidFill>
                <a:schemeClr val="accent4"/>
              </a:solidFill>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136" name="Google Shape;136;p26"/>
          <p:cNvSpPr txBox="1"/>
          <p:nvPr>
            <p:ph idx="1" type="body"/>
          </p:nvPr>
        </p:nvSpPr>
        <p:spPr>
          <a:xfrm>
            <a:off x="311700" y="1713150"/>
            <a:ext cx="8520600" cy="2855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lang="es">
                <a:solidFill>
                  <a:srgbClr val="FFFFFF"/>
                </a:solidFill>
              </a:rPr>
              <a:t>Usar el color de fondo sugerido por los expertos en dislexia.  </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Evitar abarrotar material y usar párrafos largos y densos: espaciar, use gráficos, imágenes, fotos para aumentar su comprensión.</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Utilizar el contraste entre la fuente y el fondo.  </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Utilizar colores suaves y suaves.  </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Asegurar de que el cuadro de texto esté claramente separado del resto. </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Presentar el texto en una sola columna.  </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Utilizar gráficos simples.  </a:t>
            </a:r>
            <a:endParaRPr>
              <a:solidFill>
                <a:srgbClr val="FFFFFF"/>
              </a:solidFill>
            </a:endParaRPr>
          </a:p>
          <a:p>
            <a:pPr indent="-342900" lvl="0" marL="457200" rtl="0" algn="l">
              <a:lnSpc>
                <a:spcPct val="100000"/>
              </a:lnSpc>
              <a:spcBef>
                <a:spcPts val="0"/>
              </a:spcBef>
              <a:spcAft>
                <a:spcPts val="0"/>
              </a:spcAft>
              <a:buClr>
                <a:srgbClr val="FFFFFF"/>
              </a:buClr>
              <a:buSzPts val="1800"/>
              <a:buChar char="●"/>
            </a:pPr>
            <a:r>
              <a:rPr lang="es">
                <a:solidFill>
                  <a:srgbClr val="FFFFFF"/>
                </a:solidFill>
              </a:rPr>
              <a:t>Utilizar fuentes claras</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11700" y="3669550"/>
            <a:ext cx="8520600" cy="98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s">
                <a:solidFill>
                  <a:srgbClr val="FFFFFF"/>
                </a:solidFill>
              </a:rPr>
              <a:t>Figura 2: Alternativas no visuales para la selección.</a:t>
            </a:r>
            <a:endParaRPr i="1">
              <a:solidFill>
                <a:srgbClr val="FFFFFF"/>
              </a:solidFill>
            </a:endParaRPr>
          </a:p>
          <a:p>
            <a:pPr indent="0" lvl="0" marL="0" rtl="0" algn="ctr">
              <a:spcBef>
                <a:spcPts val="1600"/>
              </a:spcBef>
              <a:spcAft>
                <a:spcPts val="0"/>
              </a:spcAft>
              <a:buNone/>
            </a:pPr>
            <a:r>
              <a:t/>
            </a:r>
            <a:endParaRPr i="1">
              <a:solidFill>
                <a:srgbClr val="FFFFFF"/>
              </a:solidFill>
            </a:endParaRPr>
          </a:p>
          <a:p>
            <a:pPr indent="0" lvl="0" marL="0" rtl="0" algn="ctr">
              <a:spcBef>
                <a:spcPts val="1600"/>
              </a:spcBef>
              <a:spcAft>
                <a:spcPts val="0"/>
              </a:spcAft>
              <a:buNone/>
            </a:pPr>
            <a:r>
              <a:t/>
            </a:r>
            <a:endParaRPr i="1">
              <a:solidFill>
                <a:srgbClr val="FFFFFF"/>
              </a:solidFill>
            </a:endParaRPr>
          </a:p>
          <a:p>
            <a:pPr indent="0" lvl="0" marL="0" rtl="0" algn="ctr">
              <a:spcBef>
                <a:spcPts val="1600"/>
              </a:spcBef>
              <a:spcAft>
                <a:spcPts val="0"/>
              </a:spcAft>
              <a:buNone/>
            </a:pPr>
            <a:r>
              <a:t/>
            </a:r>
            <a:endParaRPr i="1">
              <a:solidFill>
                <a:srgbClr val="FFFFFF"/>
              </a:solidFill>
            </a:endParaRPr>
          </a:p>
          <a:p>
            <a:pPr indent="0" lvl="0" marL="0" rtl="0" algn="ctr">
              <a:spcBef>
                <a:spcPts val="1600"/>
              </a:spcBef>
              <a:spcAft>
                <a:spcPts val="1600"/>
              </a:spcAft>
              <a:buNone/>
            </a:pPr>
            <a:r>
              <a:t/>
            </a:r>
            <a:endParaRPr i="1">
              <a:solidFill>
                <a:srgbClr val="FFFFFF"/>
              </a:solidFill>
            </a:endParaRPr>
          </a:p>
        </p:txBody>
      </p:sp>
      <p:pic>
        <p:nvPicPr>
          <p:cNvPr id="142" name="Google Shape;142;p27"/>
          <p:cNvPicPr preferRelativeResize="0"/>
          <p:nvPr/>
        </p:nvPicPr>
        <p:blipFill>
          <a:blip r:embed="rId3">
            <a:alphaModFix/>
          </a:blip>
          <a:stretch>
            <a:fillRect/>
          </a:stretch>
        </p:blipFill>
        <p:spPr>
          <a:xfrm>
            <a:off x="1852613" y="956300"/>
            <a:ext cx="5438775" cy="242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Diseño de la interfaz de usuario para personas con</a:t>
            </a:r>
            <a:r>
              <a:rPr b="1" lang="es">
                <a:solidFill>
                  <a:schemeClr val="accent4"/>
                </a:solidFill>
              </a:rPr>
              <a:t> Discapacidades Físicas</a:t>
            </a:r>
            <a:endParaRPr b="1">
              <a:solidFill>
                <a:schemeClr val="accent4"/>
              </a:solidFill>
            </a:endParaRPr>
          </a:p>
        </p:txBody>
      </p:sp>
      <p:sp>
        <p:nvSpPr>
          <p:cNvPr id="148" name="Google Shape;148;p28"/>
          <p:cNvSpPr txBox="1"/>
          <p:nvPr>
            <p:ph idx="1" type="body"/>
          </p:nvPr>
        </p:nvSpPr>
        <p:spPr>
          <a:xfrm>
            <a:off x="373125" y="1544275"/>
            <a:ext cx="8520600" cy="2855700"/>
          </a:xfrm>
          <a:prstGeom prst="rect">
            <a:avLst/>
          </a:prstGeom>
        </p:spPr>
        <p:txBody>
          <a:bodyPr anchorCtr="0" anchor="t" bIns="91425" lIns="91425" spcFirstLastPara="1" rIns="91425" wrap="square" tIns="91425">
            <a:noAutofit/>
          </a:bodyPr>
          <a:lstStyle/>
          <a:p>
            <a:pPr indent="-336550" lvl="0" marL="457200" rtl="0" algn="just">
              <a:lnSpc>
                <a:spcPct val="100000"/>
              </a:lnSpc>
              <a:spcBef>
                <a:spcPts val="0"/>
              </a:spcBef>
              <a:spcAft>
                <a:spcPts val="0"/>
              </a:spcAft>
              <a:buClr>
                <a:srgbClr val="FFFFFF"/>
              </a:buClr>
              <a:buSzPts val="1700"/>
              <a:buChar char="●"/>
            </a:pPr>
            <a:r>
              <a:rPr lang="es" sz="1700">
                <a:solidFill>
                  <a:srgbClr val="FFFFFF"/>
                </a:solidFill>
              </a:rPr>
              <a:t>Uso de hardware especial </a:t>
            </a:r>
            <a:endParaRPr sz="1700">
              <a:solidFill>
                <a:srgbClr val="FFFFFF"/>
              </a:solidFill>
            </a:endParaRPr>
          </a:p>
          <a:p>
            <a:pPr indent="-336550" lvl="0" marL="457200" rtl="0" algn="just">
              <a:lnSpc>
                <a:spcPct val="100000"/>
              </a:lnSpc>
              <a:spcBef>
                <a:spcPts val="0"/>
              </a:spcBef>
              <a:spcAft>
                <a:spcPts val="0"/>
              </a:spcAft>
              <a:buClr>
                <a:srgbClr val="FFFFFF"/>
              </a:buClr>
              <a:buSzPts val="1700"/>
              <a:buChar char="●"/>
            </a:pPr>
            <a:r>
              <a:rPr lang="es" sz="1700">
                <a:solidFill>
                  <a:srgbClr val="FFFFFF"/>
                </a:solidFill>
              </a:rPr>
              <a:t>Realizar seguimiento ocular de un dispositivo de seguimiento ocular que registra sus movimientos oculares y un programa de computadora que analiza e interpreta sus movimientos oculares </a:t>
            </a:r>
            <a:endParaRPr sz="1700">
              <a:solidFill>
                <a:srgbClr val="FFFFFF"/>
              </a:solidFill>
            </a:endParaRPr>
          </a:p>
          <a:p>
            <a:pPr indent="-336550" lvl="0" marL="457200" rtl="0" algn="just">
              <a:lnSpc>
                <a:spcPct val="100000"/>
              </a:lnSpc>
              <a:spcBef>
                <a:spcPts val="0"/>
              </a:spcBef>
              <a:spcAft>
                <a:spcPts val="0"/>
              </a:spcAft>
              <a:buClr>
                <a:srgbClr val="FFFFFF"/>
              </a:buClr>
              <a:buSzPts val="1700"/>
              <a:buChar char="●"/>
            </a:pPr>
            <a:r>
              <a:rPr lang="es" sz="1700">
                <a:solidFill>
                  <a:srgbClr val="FFFFFF"/>
                </a:solidFill>
              </a:rPr>
              <a:t>Seguimiento de la cabeza: hay varios enfoques para el reconocimiento de gestos, empleando una variedad de dispositivos de imagen y seguimiento o dispositivos.</a:t>
            </a:r>
            <a:endParaRPr sz="1700">
              <a:solidFill>
                <a:srgbClr val="FFFFFF"/>
              </a:solidFill>
            </a:endParaRPr>
          </a:p>
          <a:p>
            <a:pPr indent="-336550" lvl="0" marL="457200" rtl="0" algn="just">
              <a:lnSpc>
                <a:spcPct val="100000"/>
              </a:lnSpc>
              <a:spcBef>
                <a:spcPts val="0"/>
              </a:spcBef>
              <a:spcAft>
                <a:spcPts val="0"/>
              </a:spcAft>
              <a:buClr>
                <a:srgbClr val="FFFFFF"/>
              </a:buClr>
              <a:buSzPts val="1700"/>
              <a:buChar char="●"/>
            </a:pPr>
            <a:r>
              <a:rPr lang="es" sz="1700">
                <a:solidFill>
                  <a:srgbClr val="FFFFFF"/>
                </a:solidFill>
              </a:rPr>
              <a:t>Usar Interfaces cerebrales, para permitir al usuario enviar mensajes de forma voluntaria sin enviarlos a través de las vías de salida normales del cerebro, como el habla, los gestos u otras funciones motoras, permitir al usuario enviar mensajes de forma voluntaria sin enviarlos a través de las vías de salida normales del cerebro, como el habla, los gestos u otras funciones motoras, pero solo utiliza señales biológicas del cerebro.</a:t>
            </a:r>
            <a:endParaRPr sz="17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2794150"/>
            <a:ext cx="8520600" cy="181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Herramientas disponibles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FFFFFF"/>
              </a:buClr>
              <a:buSzPts val="2400"/>
              <a:buChar char="●"/>
            </a:pPr>
            <a:r>
              <a:rPr lang="es" sz="2400">
                <a:solidFill>
                  <a:srgbClr val="FFFFFF"/>
                </a:solidFill>
              </a:rPr>
              <a:t>Representan una forma de inteligencia colectiva.</a:t>
            </a:r>
            <a:endParaRPr sz="2400">
              <a:solidFill>
                <a:srgbClr val="FFFFFF"/>
              </a:solidFill>
            </a:endParaRPr>
          </a:p>
          <a:p>
            <a:pPr indent="-381000" lvl="0" marL="457200" rtl="0" algn="just">
              <a:spcBef>
                <a:spcPts val="0"/>
              </a:spcBef>
              <a:spcAft>
                <a:spcPts val="0"/>
              </a:spcAft>
              <a:buClr>
                <a:srgbClr val="FFFFFF"/>
              </a:buClr>
              <a:buSzPts val="2400"/>
              <a:buChar char="●"/>
            </a:pPr>
            <a:r>
              <a:rPr lang="es" sz="2400">
                <a:solidFill>
                  <a:srgbClr val="FFFFFF"/>
                </a:solidFill>
              </a:rPr>
              <a:t>Ya que su funcionamiento se basa, al fin y al cabo, en la suma de las inteligencias individuales de los individuos que </a:t>
            </a:r>
            <a:r>
              <a:rPr lang="es" sz="2400">
                <a:solidFill>
                  <a:srgbClr val="FFFFFF"/>
                </a:solidFill>
              </a:rPr>
              <a:t>interactúan</a:t>
            </a:r>
            <a:r>
              <a:rPr lang="es" sz="2400">
                <a:solidFill>
                  <a:srgbClr val="FFFFFF"/>
                </a:solidFill>
              </a:rPr>
              <a:t> en la red.</a:t>
            </a:r>
            <a:endParaRPr sz="2400">
              <a:solidFill>
                <a:srgbClr val="FFFFFF"/>
              </a:solidFill>
            </a:endParaRPr>
          </a:p>
        </p:txBody>
      </p:sp>
      <p:pic>
        <p:nvPicPr>
          <p:cNvPr id="159" name="Google Shape;159;p30"/>
          <p:cNvPicPr preferRelativeResize="0"/>
          <p:nvPr/>
        </p:nvPicPr>
        <p:blipFill>
          <a:blip r:embed="rId3">
            <a:alphaModFix/>
          </a:blip>
          <a:stretch>
            <a:fillRect/>
          </a:stretch>
        </p:blipFill>
        <p:spPr>
          <a:xfrm>
            <a:off x="2810025" y="3030045"/>
            <a:ext cx="3523950" cy="1954675"/>
          </a:xfrm>
          <a:prstGeom prst="rect">
            <a:avLst/>
          </a:prstGeom>
          <a:noFill/>
          <a:ln>
            <a:noFill/>
          </a:ln>
        </p:spPr>
      </p:pic>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Herramientas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s" sz="2400">
                <a:solidFill>
                  <a:srgbClr val="FFFFFF"/>
                </a:solidFill>
              </a:rPr>
              <a:t>Documentos de Google </a:t>
            </a:r>
            <a:endParaRPr sz="2400">
              <a:solidFill>
                <a:srgbClr val="FFFFFF"/>
              </a:solidFill>
            </a:endParaRPr>
          </a:p>
          <a:p>
            <a:pPr indent="-381000" lvl="1" marL="914400" rtl="0" algn="just">
              <a:spcBef>
                <a:spcPts val="0"/>
              </a:spcBef>
              <a:spcAft>
                <a:spcPts val="0"/>
              </a:spcAft>
              <a:buClr>
                <a:srgbClr val="FFFFFF"/>
              </a:buClr>
              <a:buSzPts val="2400"/>
              <a:buChar char="○"/>
            </a:pPr>
            <a:r>
              <a:rPr lang="es" sz="2400">
                <a:solidFill>
                  <a:srgbClr val="FFFFFF"/>
                </a:solidFill>
              </a:rPr>
              <a:t>Es de acceso gratuito, pero requiere la creación de una cuenta de gmail para poder utilizarlo.</a:t>
            </a:r>
            <a:endParaRPr sz="2400">
              <a:solidFill>
                <a:srgbClr val="FFFFFF"/>
              </a:solidFill>
            </a:endParaRPr>
          </a:p>
          <a:p>
            <a:pPr indent="-381000" lvl="1" marL="914400" rtl="0" algn="just">
              <a:spcBef>
                <a:spcPts val="0"/>
              </a:spcBef>
              <a:spcAft>
                <a:spcPts val="0"/>
              </a:spcAft>
              <a:buClr>
                <a:srgbClr val="FFFFFF"/>
              </a:buClr>
              <a:buSzPts val="2400"/>
              <a:buChar char="○"/>
            </a:pPr>
            <a:r>
              <a:rPr lang="es" sz="2400">
                <a:solidFill>
                  <a:srgbClr val="FFFFFF"/>
                </a:solidFill>
              </a:rPr>
              <a:t>Forma parte de Google Drive por lo que dispone de 15 GB de almacenamiento gratis.</a:t>
            </a:r>
            <a:endParaRPr sz="2400">
              <a:solidFill>
                <a:srgbClr val="FFFFFF"/>
              </a:solidFill>
            </a:endParaRPr>
          </a:p>
          <a:p>
            <a:pPr indent="-381000" lvl="1" marL="914400" rtl="0" algn="just">
              <a:spcBef>
                <a:spcPts val="0"/>
              </a:spcBef>
              <a:spcAft>
                <a:spcPts val="0"/>
              </a:spcAft>
              <a:buClr>
                <a:srgbClr val="FFFFFF"/>
              </a:buClr>
              <a:buSzPts val="2400"/>
              <a:buChar char="○"/>
            </a:pPr>
            <a:r>
              <a:rPr lang="es" sz="2400">
                <a:solidFill>
                  <a:srgbClr val="FFFFFF"/>
                </a:solidFill>
              </a:rPr>
              <a:t>Existen suscripciones mensuales.</a:t>
            </a:r>
            <a:endParaRPr sz="2400">
              <a:solidFill>
                <a:srgbClr val="FFFFFF"/>
              </a:solidFill>
            </a:endParaRPr>
          </a:p>
        </p:txBody>
      </p:sp>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Herramientas</a:t>
            </a:r>
            <a:endParaRPr/>
          </a:p>
        </p:txBody>
      </p:sp>
      <p:pic>
        <p:nvPicPr>
          <p:cNvPr id="167" name="Google Shape;167;p31"/>
          <p:cNvPicPr preferRelativeResize="0"/>
          <p:nvPr/>
        </p:nvPicPr>
        <p:blipFill>
          <a:blip r:embed="rId3">
            <a:alphaModFix/>
          </a:blip>
          <a:stretch>
            <a:fillRect/>
          </a:stretch>
        </p:blipFill>
        <p:spPr>
          <a:xfrm>
            <a:off x="6362850" y="3561450"/>
            <a:ext cx="2390124" cy="134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794150"/>
            <a:ext cx="8520600" cy="181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Criterios De Diseño A Considerar Para Incluir El Acceso Universal Para Usuarios Con Capacidades Especiales.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pic>
        <p:nvPicPr>
          <p:cNvPr id="172" name="Google Shape;172;p32"/>
          <p:cNvPicPr preferRelativeResize="0"/>
          <p:nvPr/>
        </p:nvPicPr>
        <p:blipFill>
          <a:blip r:embed="rId3">
            <a:alphaModFix/>
          </a:blip>
          <a:stretch>
            <a:fillRect/>
          </a:stretch>
        </p:blipFill>
        <p:spPr>
          <a:xfrm>
            <a:off x="467800" y="726338"/>
            <a:ext cx="8208400" cy="3690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s" sz="2400">
                <a:solidFill>
                  <a:srgbClr val="FFFFFF"/>
                </a:solidFill>
              </a:rPr>
              <a:t>Tareas que se pueden realizar para el acceso universal.</a:t>
            </a:r>
            <a:r>
              <a:rPr lang="es" sz="2400">
                <a:solidFill>
                  <a:srgbClr val="FFFFFF"/>
                </a:solidFill>
              </a:rPr>
              <a:t> </a:t>
            </a:r>
            <a:endParaRPr sz="2400">
              <a:solidFill>
                <a:srgbClr val="FFFFFF"/>
              </a:solidFill>
            </a:endParaRPr>
          </a:p>
          <a:p>
            <a:pPr indent="-381000" lvl="0" marL="457200" rtl="0" algn="just">
              <a:spcBef>
                <a:spcPts val="0"/>
              </a:spcBef>
              <a:spcAft>
                <a:spcPts val="0"/>
              </a:spcAft>
              <a:buClr>
                <a:srgbClr val="FFFFFF"/>
              </a:buClr>
              <a:buSzPts val="2400"/>
              <a:buAutoNum type="arabicPeriod"/>
            </a:pPr>
            <a:r>
              <a:rPr lang="es" sz="2400">
                <a:solidFill>
                  <a:srgbClr val="FFFFFF"/>
                </a:solidFill>
              </a:rPr>
              <a:t>Escritura por Voz: Pensaba para personas con problemas de movilidad. </a:t>
            </a:r>
            <a:endParaRPr sz="2400">
              <a:solidFill>
                <a:srgbClr val="FFFFFF"/>
              </a:solidFill>
            </a:endParaRPr>
          </a:p>
          <a:p>
            <a:pPr indent="0" lvl="0" marL="914400" rtl="0" algn="just">
              <a:spcBef>
                <a:spcPts val="1600"/>
              </a:spcBef>
              <a:spcAft>
                <a:spcPts val="0"/>
              </a:spcAft>
              <a:buNone/>
            </a:pPr>
            <a:r>
              <a:t/>
            </a:r>
            <a:endParaRPr sz="2400">
              <a:solidFill>
                <a:srgbClr val="FFFFFF"/>
              </a:solidFill>
            </a:endParaRPr>
          </a:p>
          <a:p>
            <a:pPr indent="0" lvl="0" marL="0" rtl="0" algn="just">
              <a:spcBef>
                <a:spcPts val="1600"/>
              </a:spcBef>
              <a:spcAft>
                <a:spcPts val="1600"/>
              </a:spcAft>
              <a:buNone/>
            </a:pPr>
            <a:r>
              <a:t/>
            </a:r>
            <a:endParaRPr sz="2400">
              <a:solidFill>
                <a:srgbClr val="FFFFFF"/>
              </a:solidFill>
            </a:endParaRPr>
          </a:p>
        </p:txBody>
      </p:sp>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Documentos de Google</a:t>
            </a:r>
            <a:endParaRPr/>
          </a:p>
        </p:txBody>
      </p:sp>
      <p:pic>
        <p:nvPicPr>
          <p:cNvPr id="179" name="Google Shape;179;p33"/>
          <p:cNvPicPr preferRelativeResize="0"/>
          <p:nvPr/>
        </p:nvPicPr>
        <p:blipFill>
          <a:blip r:embed="rId3">
            <a:alphaModFix/>
          </a:blip>
          <a:stretch>
            <a:fillRect/>
          </a:stretch>
        </p:blipFill>
        <p:spPr>
          <a:xfrm>
            <a:off x="5093100" y="2263827"/>
            <a:ext cx="2366070" cy="2590900"/>
          </a:xfrm>
          <a:prstGeom prst="rect">
            <a:avLst/>
          </a:prstGeom>
          <a:noFill/>
          <a:ln>
            <a:noFill/>
          </a:ln>
        </p:spPr>
      </p:pic>
      <p:pic>
        <p:nvPicPr>
          <p:cNvPr id="180" name="Google Shape;180;p33"/>
          <p:cNvPicPr preferRelativeResize="0"/>
          <p:nvPr/>
        </p:nvPicPr>
        <p:blipFill>
          <a:blip r:embed="rId4">
            <a:alphaModFix/>
          </a:blip>
          <a:stretch>
            <a:fillRect/>
          </a:stretch>
        </p:blipFill>
        <p:spPr>
          <a:xfrm>
            <a:off x="1926100" y="2707475"/>
            <a:ext cx="1613275" cy="2147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s" sz="2400">
                <a:solidFill>
                  <a:srgbClr val="FFFFFF"/>
                </a:solidFill>
              </a:rPr>
              <a:t>Tareas que se pueden realizar para el acceso universal.</a:t>
            </a:r>
            <a:r>
              <a:rPr lang="es" sz="2400">
                <a:solidFill>
                  <a:srgbClr val="FFFFFF"/>
                </a:solidFill>
              </a:rPr>
              <a:t> </a:t>
            </a:r>
            <a:endParaRPr sz="2400">
              <a:solidFill>
                <a:srgbClr val="FFFFFF"/>
              </a:solidFill>
            </a:endParaRPr>
          </a:p>
          <a:p>
            <a:pPr indent="0" lvl="0" marL="457200" rtl="0" algn="just">
              <a:spcBef>
                <a:spcPts val="1600"/>
              </a:spcBef>
              <a:spcAft>
                <a:spcPts val="0"/>
              </a:spcAft>
              <a:buNone/>
            </a:pPr>
            <a:r>
              <a:rPr lang="es" sz="2400">
                <a:solidFill>
                  <a:srgbClr val="FFFFFF"/>
                </a:solidFill>
              </a:rPr>
              <a:t>2. Lectura por voz</a:t>
            </a:r>
            <a:r>
              <a:rPr lang="es" sz="2400">
                <a:solidFill>
                  <a:srgbClr val="FFFFFF"/>
                </a:solidFill>
              </a:rPr>
              <a:t>: Pensaba para personas con problemas </a:t>
            </a:r>
            <a:r>
              <a:rPr lang="es" sz="2400">
                <a:solidFill>
                  <a:srgbClr val="FFFFFF"/>
                </a:solidFill>
              </a:rPr>
              <a:t>d</a:t>
            </a:r>
            <a:r>
              <a:rPr lang="es" sz="2400">
                <a:solidFill>
                  <a:srgbClr val="FFFFFF"/>
                </a:solidFill>
              </a:rPr>
              <a:t>e </a:t>
            </a:r>
            <a:r>
              <a:rPr lang="es" sz="2400">
                <a:solidFill>
                  <a:srgbClr val="FFFFFF"/>
                </a:solidFill>
              </a:rPr>
              <a:t>visión</a:t>
            </a:r>
            <a:r>
              <a:rPr lang="es" sz="2400">
                <a:solidFill>
                  <a:srgbClr val="FFFFFF"/>
                </a:solidFill>
              </a:rPr>
              <a:t>. A </a:t>
            </a:r>
            <a:r>
              <a:rPr lang="es" sz="2400">
                <a:solidFill>
                  <a:srgbClr val="FFFFFF"/>
                </a:solidFill>
              </a:rPr>
              <a:t>través</a:t>
            </a:r>
            <a:r>
              <a:rPr lang="es" sz="2400">
                <a:solidFill>
                  <a:srgbClr val="FFFFFF"/>
                </a:solidFill>
              </a:rPr>
              <a:t> del complemento “speakd”.</a:t>
            </a:r>
            <a:endParaRPr sz="2400">
              <a:solidFill>
                <a:srgbClr val="FFFFFF"/>
              </a:solidFill>
            </a:endParaRPr>
          </a:p>
          <a:p>
            <a:pPr indent="0" lvl="0" marL="914400" rtl="0" algn="just">
              <a:spcBef>
                <a:spcPts val="1600"/>
              </a:spcBef>
              <a:spcAft>
                <a:spcPts val="0"/>
              </a:spcAft>
              <a:buNone/>
            </a:pPr>
            <a:r>
              <a:t/>
            </a:r>
            <a:endParaRPr sz="2400">
              <a:solidFill>
                <a:srgbClr val="FFFFFF"/>
              </a:solidFill>
            </a:endParaRPr>
          </a:p>
          <a:p>
            <a:pPr indent="0" lvl="0" marL="0" rtl="0" algn="just">
              <a:spcBef>
                <a:spcPts val="1600"/>
              </a:spcBef>
              <a:spcAft>
                <a:spcPts val="1600"/>
              </a:spcAft>
              <a:buNone/>
            </a:pPr>
            <a:r>
              <a:t/>
            </a:r>
            <a:endParaRPr sz="2400">
              <a:solidFill>
                <a:srgbClr val="FFFFFF"/>
              </a:solidFill>
            </a:endParaRPr>
          </a:p>
        </p:txBody>
      </p:sp>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Documentos de Google</a:t>
            </a:r>
            <a:endParaRPr/>
          </a:p>
        </p:txBody>
      </p:sp>
      <p:pic>
        <p:nvPicPr>
          <p:cNvPr id="187" name="Google Shape;187;p34"/>
          <p:cNvPicPr preferRelativeResize="0"/>
          <p:nvPr/>
        </p:nvPicPr>
        <p:blipFill>
          <a:blip r:embed="rId3">
            <a:alphaModFix/>
          </a:blip>
          <a:stretch>
            <a:fillRect/>
          </a:stretch>
        </p:blipFill>
        <p:spPr>
          <a:xfrm>
            <a:off x="3469625" y="2734075"/>
            <a:ext cx="1713333" cy="2337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s" sz="2400">
                <a:solidFill>
                  <a:srgbClr val="FFFFFF"/>
                </a:solidFill>
              </a:rPr>
              <a:t>Tareas que se pueden realizar para el acceso universal. </a:t>
            </a:r>
            <a:endParaRPr sz="2400">
              <a:solidFill>
                <a:srgbClr val="FFFFFF"/>
              </a:solidFill>
            </a:endParaRPr>
          </a:p>
          <a:p>
            <a:pPr indent="0" lvl="0" marL="457200" rtl="0" algn="l">
              <a:spcBef>
                <a:spcPts val="1600"/>
              </a:spcBef>
              <a:spcAft>
                <a:spcPts val="0"/>
              </a:spcAft>
              <a:buNone/>
            </a:pPr>
            <a:r>
              <a:rPr lang="es" sz="2400">
                <a:solidFill>
                  <a:srgbClr val="FFFFFF"/>
                </a:solidFill>
              </a:rPr>
              <a:t>3. Accesibilidad: Docs ofrece por defecto algunas opciones por defecto.</a:t>
            </a:r>
            <a:endParaRPr sz="2400">
              <a:solidFill>
                <a:srgbClr val="FFFFFF"/>
              </a:solidFill>
            </a:endParaRPr>
          </a:p>
          <a:p>
            <a:pPr indent="0" lvl="0" marL="914400" rtl="0" algn="just">
              <a:spcBef>
                <a:spcPts val="1600"/>
              </a:spcBef>
              <a:spcAft>
                <a:spcPts val="0"/>
              </a:spcAft>
              <a:buNone/>
            </a:pPr>
            <a:r>
              <a:t/>
            </a:r>
            <a:endParaRPr sz="2400">
              <a:solidFill>
                <a:srgbClr val="FFFFFF"/>
              </a:solidFill>
            </a:endParaRPr>
          </a:p>
          <a:p>
            <a:pPr indent="0" lvl="0" marL="0" rtl="0" algn="just">
              <a:spcBef>
                <a:spcPts val="1600"/>
              </a:spcBef>
              <a:spcAft>
                <a:spcPts val="1600"/>
              </a:spcAft>
              <a:buNone/>
            </a:pPr>
            <a:r>
              <a:t/>
            </a:r>
            <a:endParaRPr sz="2400">
              <a:solidFill>
                <a:srgbClr val="FFFFFF"/>
              </a:solidFill>
            </a:endParaRPr>
          </a:p>
        </p:txBody>
      </p:sp>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Documentos de Google</a:t>
            </a:r>
            <a:endParaRPr/>
          </a:p>
        </p:txBody>
      </p:sp>
      <p:pic>
        <p:nvPicPr>
          <p:cNvPr id="194" name="Google Shape;194;p35"/>
          <p:cNvPicPr preferRelativeResize="0"/>
          <p:nvPr/>
        </p:nvPicPr>
        <p:blipFill>
          <a:blip r:embed="rId3">
            <a:alphaModFix/>
          </a:blip>
          <a:stretch>
            <a:fillRect/>
          </a:stretch>
        </p:blipFill>
        <p:spPr>
          <a:xfrm>
            <a:off x="5264100" y="2432000"/>
            <a:ext cx="3250225" cy="248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6"/>
          <p:cNvSpPr txBox="1"/>
          <p:nvPr>
            <p:ph idx="1" type="body"/>
          </p:nvPr>
        </p:nvSpPr>
        <p:spPr>
          <a:xfrm>
            <a:off x="311713" y="9096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400">
                <a:solidFill>
                  <a:srgbClr val="FFFFFF"/>
                </a:solidFill>
              </a:rPr>
              <a:t>Video </a:t>
            </a:r>
            <a:r>
              <a:rPr lang="es" sz="2400">
                <a:solidFill>
                  <a:srgbClr val="FFFFFF"/>
                </a:solidFill>
              </a:rPr>
              <a:t>demostrativo</a:t>
            </a:r>
            <a:endParaRPr sz="2400">
              <a:solidFill>
                <a:srgbClr val="FFFFFF"/>
              </a:solidFill>
            </a:endParaRPr>
          </a:p>
          <a:p>
            <a:pPr indent="0" lvl="0" marL="0" rtl="0" algn="just">
              <a:spcBef>
                <a:spcPts val="1600"/>
              </a:spcBef>
              <a:spcAft>
                <a:spcPts val="0"/>
              </a:spcAft>
              <a:buNone/>
            </a:pPr>
            <a:r>
              <a:t/>
            </a:r>
            <a:endParaRPr sz="2400">
              <a:solidFill>
                <a:srgbClr val="FFFFFF"/>
              </a:solidFill>
            </a:endParaRPr>
          </a:p>
          <a:p>
            <a:pPr indent="0" lvl="0" marL="0" rtl="0" algn="just">
              <a:spcBef>
                <a:spcPts val="1600"/>
              </a:spcBef>
              <a:spcAft>
                <a:spcPts val="0"/>
              </a:spcAft>
              <a:buNone/>
            </a:pPr>
            <a:r>
              <a:t/>
            </a:r>
            <a:endParaRPr sz="2400">
              <a:solidFill>
                <a:srgbClr val="FFFFFF"/>
              </a:solidFill>
            </a:endParaRPr>
          </a:p>
          <a:p>
            <a:pPr indent="0" lvl="0" marL="914400" rtl="0" algn="just">
              <a:spcBef>
                <a:spcPts val="1600"/>
              </a:spcBef>
              <a:spcAft>
                <a:spcPts val="0"/>
              </a:spcAft>
              <a:buNone/>
            </a:pPr>
            <a:r>
              <a:t/>
            </a:r>
            <a:endParaRPr sz="2400">
              <a:solidFill>
                <a:srgbClr val="FFFFFF"/>
              </a:solidFill>
            </a:endParaRPr>
          </a:p>
          <a:p>
            <a:pPr indent="0" lvl="0" marL="0" rtl="0" algn="just">
              <a:spcBef>
                <a:spcPts val="1600"/>
              </a:spcBef>
              <a:spcAft>
                <a:spcPts val="1600"/>
              </a:spcAft>
              <a:buNone/>
            </a:pPr>
            <a:r>
              <a:t/>
            </a:r>
            <a:endParaRPr sz="2400">
              <a:solidFill>
                <a:srgbClr val="FFFFFF"/>
              </a:solidFill>
            </a:endParaRPr>
          </a:p>
        </p:txBody>
      </p:sp>
      <p:sp>
        <p:nvSpPr>
          <p:cNvPr id="200" name="Google Shape;200;p36"/>
          <p:cNvSpPr txBox="1"/>
          <p:nvPr>
            <p:ph type="title"/>
          </p:nvPr>
        </p:nvSpPr>
        <p:spPr>
          <a:xfrm>
            <a:off x="311700" y="20955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Documentos de Google</a:t>
            </a:r>
            <a:endParaRPr/>
          </a:p>
        </p:txBody>
      </p:sp>
      <p:pic>
        <p:nvPicPr>
          <p:cNvPr descr="Google Docs allow you to collaborate with anyone in real time. See what it's like by joining up with some famous authors to create something worth sharing. http://www.google.com/gonegoogle/masters" id="201" name="Google Shape;201;p36" title="Docs Demo: Masters Edition">
            <a:hlinkClick r:id="rId3"/>
          </p:cNvPr>
          <p:cNvPicPr preferRelativeResize="0"/>
          <p:nvPr/>
        </p:nvPicPr>
        <p:blipFill>
          <a:blip r:embed="rId4">
            <a:alphaModFix/>
          </a:blip>
          <a:stretch>
            <a:fillRect/>
          </a:stretch>
        </p:blipFill>
        <p:spPr>
          <a:xfrm>
            <a:off x="2245538" y="1467800"/>
            <a:ext cx="4652975" cy="3489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2794150"/>
            <a:ext cx="8520600" cy="181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a:p>
            <a:pPr indent="0" lvl="0" marL="0" rtl="0" algn="r">
              <a:spcBef>
                <a:spcPts val="0"/>
              </a:spcBef>
              <a:spcAft>
                <a:spcPts val="0"/>
              </a:spcAft>
              <a:buNone/>
            </a:pPr>
            <a:r>
              <a:rPr lang="es"/>
              <a:t>Papers sobre el tema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Entornos de colaboración para el desarrollo de ingeniería distribuida</a:t>
            </a:r>
            <a:endParaRPr b="1"/>
          </a:p>
        </p:txBody>
      </p:sp>
      <p:sp>
        <p:nvSpPr>
          <p:cNvPr id="212" name="Google Shape;212;p38"/>
          <p:cNvSpPr txBox="1"/>
          <p:nvPr>
            <p:ph idx="1" type="body"/>
          </p:nvPr>
        </p:nvSpPr>
        <p:spPr>
          <a:xfrm>
            <a:off x="311700" y="1718975"/>
            <a:ext cx="8520600" cy="2094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M</a:t>
            </a:r>
            <a:r>
              <a:rPr lang="es"/>
              <a:t>odelo para colaboración en entorno virtual distribuido con herramientas informáticas. RV, para permitir interoperabilidad con sistemas CAD.</a:t>
            </a:r>
            <a:endParaRPr/>
          </a:p>
          <a:p>
            <a:pPr indent="-342900" lvl="0" marL="457200" rtl="0" algn="just">
              <a:spcBef>
                <a:spcPts val="0"/>
              </a:spcBef>
              <a:spcAft>
                <a:spcPts val="0"/>
              </a:spcAft>
              <a:buSzPts val="1800"/>
              <a:buChar char="-"/>
            </a:pPr>
            <a:r>
              <a:rPr lang="es"/>
              <a:t>Se analizan componentes desde un punto de vista técnico, así como con respecto a cuestiones de usabilidad.</a:t>
            </a:r>
            <a:endParaRPr/>
          </a:p>
          <a:p>
            <a:pPr indent="-342900" lvl="0" marL="457200" rtl="0" algn="just">
              <a:spcBef>
                <a:spcPts val="0"/>
              </a:spcBef>
              <a:spcAft>
                <a:spcPts val="0"/>
              </a:spcAft>
              <a:buSzPts val="1800"/>
              <a:buChar char="-"/>
            </a:pPr>
            <a:r>
              <a:rPr lang="es"/>
              <a:t>Se aborda el problema de proporcionar soporte para el trabajo de ingeniería distribuida que involucra a equipos virtuales.</a:t>
            </a:r>
            <a:endParaRPr/>
          </a:p>
        </p:txBody>
      </p:sp>
      <p:pic>
        <p:nvPicPr>
          <p:cNvPr id="213" name="Google Shape;213;p38"/>
          <p:cNvPicPr preferRelativeResize="0"/>
          <p:nvPr/>
        </p:nvPicPr>
        <p:blipFill>
          <a:blip r:embed="rId3">
            <a:alphaModFix/>
          </a:blip>
          <a:stretch>
            <a:fillRect/>
          </a:stretch>
        </p:blipFill>
        <p:spPr>
          <a:xfrm>
            <a:off x="5843000" y="3813569"/>
            <a:ext cx="2989300" cy="110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9"/>
          <p:cNvSpPr txBox="1"/>
          <p:nvPr>
            <p:ph idx="1" type="body"/>
          </p:nvPr>
        </p:nvSpPr>
        <p:spPr>
          <a:xfrm>
            <a:off x="311700" y="466350"/>
            <a:ext cx="8520600" cy="14241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El sistema desarrollado está diseñado para el diseño colaborativo.</a:t>
            </a:r>
            <a:endParaRPr/>
          </a:p>
          <a:p>
            <a:pPr indent="-342900" lvl="0" marL="457200" rtl="0" algn="just">
              <a:spcBef>
                <a:spcPts val="0"/>
              </a:spcBef>
              <a:spcAft>
                <a:spcPts val="0"/>
              </a:spcAft>
              <a:buSzPts val="1800"/>
              <a:buChar char="-"/>
            </a:pPr>
            <a:r>
              <a:rPr lang="es"/>
              <a:t>Entornos de colaboración, dos temas más importantes son:</a:t>
            </a:r>
            <a:endParaRPr/>
          </a:p>
          <a:p>
            <a:pPr indent="-317500" lvl="1" marL="914400" rtl="0" algn="just">
              <a:spcBef>
                <a:spcPts val="0"/>
              </a:spcBef>
              <a:spcAft>
                <a:spcPts val="0"/>
              </a:spcAft>
              <a:buSzPts val="1400"/>
              <a:buChar char="-"/>
            </a:pPr>
            <a:r>
              <a:rPr lang="es"/>
              <a:t>Permitir a personas ubicadas en diferentes lugares trabajen juntas en equipos virtuales</a:t>
            </a:r>
            <a:endParaRPr/>
          </a:p>
          <a:p>
            <a:pPr indent="-317500" lvl="1" marL="914400" rtl="0" algn="just">
              <a:spcBef>
                <a:spcPts val="0"/>
              </a:spcBef>
              <a:spcAft>
                <a:spcPts val="0"/>
              </a:spcAft>
              <a:buSzPts val="1400"/>
              <a:buChar char="-"/>
            </a:pPr>
            <a:r>
              <a:rPr lang="es"/>
              <a:t>Coordinar tareas asignadas a diferentes personas en la organización virtual</a:t>
            </a:r>
            <a:endParaRPr/>
          </a:p>
        </p:txBody>
      </p:sp>
      <p:pic>
        <p:nvPicPr>
          <p:cNvPr id="219" name="Google Shape;219;p39"/>
          <p:cNvPicPr preferRelativeResize="0"/>
          <p:nvPr/>
        </p:nvPicPr>
        <p:blipFill>
          <a:blip r:embed="rId3">
            <a:alphaModFix/>
          </a:blip>
          <a:stretch>
            <a:fillRect/>
          </a:stretch>
        </p:blipFill>
        <p:spPr>
          <a:xfrm>
            <a:off x="2349825" y="2231775"/>
            <a:ext cx="4444326" cy="2629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Diseño de entornos colaborativos a través de herramientas TICS</a:t>
            </a:r>
            <a:endParaRPr b="1"/>
          </a:p>
        </p:txBody>
      </p:sp>
      <p:sp>
        <p:nvSpPr>
          <p:cNvPr id="225" name="Google Shape;225;p40"/>
          <p:cNvSpPr txBox="1"/>
          <p:nvPr>
            <p:ph idx="1" type="body"/>
          </p:nvPr>
        </p:nvSpPr>
        <p:spPr>
          <a:xfrm>
            <a:off x="311700" y="1718975"/>
            <a:ext cx="8520600" cy="2850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TC. Proceso para alcanzar objetivos con herramientas orientadas a TICs.</a:t>
            </a:r>
            <a:endParaRPr/>
          </a:p>
          <a:p>
            <a:pPr indent="-342900" lvl="0" marL="457200" rtl="0" algn="just">
              <a:spcBef>
                <a:spcPts val="0"/>
              </a:spcBef>
              <a:spcAft>
                <a:spcPts val="0"/>
              </a:spcAft>
              <a:buSzPts val="1800"/>
              <a:buChar char="-"/>
            </a:pPr>
            <a:r>
              <a:rPr lang="es"/>
              <a:t>TC se presenta en ambientes computacionales y su objetivo es facilitar la práctica de Ingeniería Concurrente.</a:t>
            </a:r>
            <a:endParaRPr/>
          </a:p>
          <a:p>
            <a:pPr indent="-342900" lvl="0" marL="457200" rtl="0" algn="just">
              <a:spcBef>
                <a:spcPts val="0"/>
              </a:spcBef>
              <a:spcAft>
                <a:spcPts val="0"/>
              </a:spcAft>
              <a:buSzPts val="1800"/>
              <a:buChar char="-"/>
            </a:pPr>
            <a:r>
              <a:rPr lang="es"/>
              <a:t>Funciones de usuarios en EC:</a:t>
            </a:r>
            <a:endParaRPr/>
          </a:p>
          <a:p>
            <a:pPr indent="-317500" lvl="1" marL="914400" rtl="0" algn="just">
              <a:spcBef>
                <a:spcPts val="0"/>
              </a:spcBef>
              <a:spcAft>
                <a:spcPts val="0"/>
              </a:spcAft>
              <a:buSzPts val="1400"/>
              <a:buChar char="-"/>
            </a:pPr>
            <a:r>
              <a:rPr lang="es"/>
              <a:t>Ejecución remota de aplicaciones.</a:t>
            </a:r>
            <a:endParaRPr/>
          </a:p>
          <a:p>
            <a:pPr indent="-317500" lvl="1" marL="914400" rtl="0" algn="just">
              <a:spcBef>
                <a:spcPts val="0"/>
              </a:spcBef>
              <a:spcAft>
                <a:spcPts val="0"/>
              </a:spcAft>
              <a:buSzPts val="1400"/>
              <a:buChar char="-"/>
            </a:pPr>
            <a:r>
              <a:rPr lang="es"/>
              <a:t>Interacción remota vía espacios virtuales compartidos.</a:t>
            </a:r>
            <a:endParaRPr/>
          </a:p>
          <a:p>
            <a:pPr indent="-317500" lvl="1" marL="914400" rtl="0" algn="just">
              <a:spcBef>
                <a:spcPts val="0"/>
              </a:spcBef>
              <a:spcAft>
                <a:spcPts val="0"/>
              </a:spcAft>
              <a:buSzPts val="1400"/>
              <a:buChar char="-"/>
            </a:pPr>
            <a:r>
              <a:rPr lang="es"/>
              <a:t>Comunicación.</a:t>
            </a:r>
            <a:endParaRPr/>
          </a:p>
          <a:p>
            <a:pPr indent="-342900" lvl="0" marL="457200" rtl="0" algn="just">
              <a:spcBef>
                <a:spcPts val="0"/>
              </a:spcBef>
              <a:spcAft>
                <a:spcPts val="0"/>
              </a:spcAft>
              <a:buSzPts val="1800"/>
              <a:buChar char="-"/>
            </a:pPr>
            <a:r>
              <a:rPr lang="es"/>
              <a:t>Trabajo en ambientes colaborativos. Organizado en 3 fases: cooperación, comunicación y coordinación.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1"/>
          <p:cNvSpPr txBox="1"/>
          <p:nvPr>
            <p:ph idx="1" type="body"/>
          </p:nvPr>
        </p:nvSpPr>
        <p:spPr>
          <a:xfrm>
            <a:off x="311700" y="570350"/>
            <a:ext cx="8520600" cy="2001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Factores en entornos colaborativos:</a:t>
            </a:r>
            <a:endParaRPr/>
          </a:p>
          <a:p>
            <a:pPr indent="-317500" lvl="1" marL="914400" rtl="0" algn="just">
              <a:spcBef>
                <a:spcPts val="0"/>
              </a:spcBef>
              <a:spcAft>
                <a:spcPts val="0"/>
              </a:spcAft>
              <a:buSzPts val="1400"/>
              <a:buChar char="-"/>
            </a:pPr>
            <a:r>
              <a:rPr lang="es"/>
              <a:t>Reducción de errores y mayor precisión en procesos</a:t>
            </a:r>
            <a:endParaRPr/>
          </a:p>
          <a:p>
            <a:pPr indent="-317500" lvl="1" marL="914400" rtl="0" algn="just">
              <a:spcBef>
                <a:spcPts val="0"/>
              </a:spcBef>
              <a:spcAft>
                <a:spcPts val="0"/>
              </a:spcAft>
              <a:buSzPts val="1400"/>
              <a:buChar char="-"/>
            </a:pPr>
            <a:r>
              <a:rPr lang="es"/>
              <a:t>Reducción de costos: optimización o eliminación de recursos.</a:t>
            </a:r>
            <a:endParaRPr/>
          </a:p>
          <a:p>
            <a:pPr indent="-317500" lvl="1" marL="914400" rtl="0" algn="just">
              <a:spcBef>
                <a:spcPts val="0"/>
              </a:spcBef>
              <a:spcAft>
                <a:spcPts val="0"/>
              </a:spcAft>
              <a:buSzPts val="1400"/>
              <a:buChar char="-"/>
            </a:pPr>
            <a:r>
              <a:rPr lang="es"/>
              <a:t>Integración de áreas y subsistemas del grupo de trabajo. </a:t>
            </a:r>
            <a:endParaRPr/>
          </a:p>
          <a:p>
            <a:pPr indent="-317500" lvl="1" marL="914400" rtl="0" algn="just">
              <a:spcBef>
                <a:spcPts val="0"/>
              </a:spcBef>
              <a:spcAft>
                <a:spcPts val="0"/>
              </a:spcAft>
              <a:buSzPts val="1400"/>
              <a:buChar char="-"/>
            </a:pPr>
            <a:r>
              <a:rPr lang="es"/>
              <a:t>Actualización y mejoramiento de los servicios</a:t>
            </a:r>
            <a:endParaRPr/>
          </a:p>
          <a:p>
            <a:pPr indent="-317500" lvl="1" marL="914400" rtl="0" algn="just">
              <a:spcBef>
                <a:spcPts val="0"/>
              </a:spcBef>
              <a:spcAft>
                <a:spcPts val="0"/>
              </a:spcAft>
              <a:buSzPts val="1400"/>
              <a:buChar char="-"/>
            </a:pPr>
            <a:r>
              <a:rPr lang="es"/>
              <a:t>Aceleración en la recopilación de datos.</a:t>
            </a:r>
            <a:endParaRPr/>
          </a:p>
          <a:p>
            <a:pPr indent="0" lvl="0" marL="0" rtl="0" algn="just">
              <a:spcBef>
                <a:spcPts val="1600"/>
              </a:spcBef>
              <a:spcAft>
                <a:spcPts val="1600"/>
              </a:spcAft>
              <a:buNone/>
            </a:pPr>
            <a:r>
              <a:t/>
            </a:r>
            <a:endParaRPr/>
          </a:p>
        </p:txBody>
      </p:sp>
      <p:pic>
        <p:nvPicPr>
          <p:cNvPr id="231" name="Google Shape;231;p41"/>
          <p:cNvPicPr preferRelativeResize="0"/>
          <p:nvPr/>
        </p:nvPicPr>
        <p:blipFill rotWithShape="1">
          <a:blip r:embed="rId3">
            <a:alphaModFix/>
          </a:blip>
          <a:srcRect b="0" l="6778" r="6985" t="0"/>
          <a:stretch/>
        </p:blipFill>
        <p:spPr>
          <a:xfrm>
            <a:off x="4802425" y="943200"/>
            <a:ext cx="4189200" cy="406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Normativas de diseño universal existentes</a:t>
            </a:r>
            <a:endParaRPr/>
          </a:p>
        </p:txBody>
      </p:sp>
      <p:sp>
        <p:nvSpPr>
          <p:cNvPr id="69" name="Google Shape;69;p15"/>
          <p:cNvSpPr txBox="1"/>
          <p:nvPr>
            <p:ph idx="1" type="body"/>
          </p:nvPr>
        </p:nvSpPr>
        <p:spPr>
          <a:xfrm>
            <a:off x="311700" y="1152475"/>
            <a:ext cx="8520600" cy="38310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rgbClr val="FFFFFF"/>
              </a:buClr>
              <a:buSzPts val="1500"/>
              <a:buFont typeface="Proxima Nova"/>
              <a:buChar char="●"/>
            </a:pPr>
            <a:r>
              <a:rPr lang="es" sz="1500">
                <a:solidFill>
                  <a:srgbClr val="FFFFFF"/>
                </a:solidFill>
                <a:latin typeface="Proxima Nova"/>
                <a:ea typeface="Proxima Nova"/>
                <a:cs typeface="Proxima Nova"/>
                <a:sym typeface="Proxima Nova"/>
              </a:rPr>
              <a:t>Draft   International   Standard   (DIS)   13407,   Human   Centred   Design   process   for interactive systems. International Standards Organisation, Geneva, Switzerland, 1997.</a:t>
            </a:r>
            <a:endParaRPr sz="1500">
              <a:solidFill>
                <a:srgbClr val="FFFFFF"/>
              </a:solidFill>
              <a:latin typeface="Proxima Nova"/>
              <a:ea typeface="Proxima Nova"/>
              <a:cs typeface="Proxima Nova"/>
              <a:sym typeface="Proxima Nova"/>
            </a:endParaRPr>
          </a:p>
          <a:p>
            <a:pPr indent="-323850" lvl="0" marL="457200" rtl="0" algn="just">
              <a:spcBef>
                <a:spcPts val="0"/>
              </a:spcBef>
              <a:spcAft>
                <a:spcPts val="0"/>
              </a:spcAft>
              <a:buClr>
                <a:srgbClr val="FFFFFF"/>
              </a:buClr>
              <a:buSzPts val="1500"/>
              <a:buFont typeface="Proxima Nova"/>
              <a:buChar char="●"/>
            </a:pPr>
            <a:r>
              <a:rPr lang="es" sz="1500">
                <a:solidFill>
                  <a:srgbClr val="FFFFFF"/>
                </a:solidFill>
                <a:latin typeface="Proxima Nova"/>
                <a:ea typeface="Proxima Nova"/>
                <a:cs typeface="Proxima Nova"/>
                <a:sym typeface="Proxima Nova"/>
              </a:rPr>
              <a:t>International Standard 9001, Quality Systems - Model for Quality Assurance in Design,Development,    Production,    Installation    and    Servicing.    International    Standards Organisation, Geneva, Switzerland, 1987.</a:t>
            </a:r>
            <a:endParaRPr sz="1500">
              <a:solidFill>
                <a:srgbClr val="FFFFFF"/>
              </a:solidFill>
              <a:latin typeface="Proxima Nova"/>
              <a:ea typeface="Proxima Nova"/>
              <a:cs typeface="Proxima Nova"/>
              <a:sym typeface="Proxima Nova"/>
            </a:endParaRPr>
          </a:p>
          <a:p>
            <a:pPr indent="-323850" lvl="0" marL="457200" rtl="0" algn="just">
              <a:spcBef>
                <a:spcPts val="0"/>
              </a:spcBef>
              <a:spcAft>
                <a:spcPts val="0"/>
              </a:spcAft>
              <a:buClr>
                <a:srgbClr val="FFFFFF"/>
              </a:buClr>
              <a:buSzPts val="1500"/>
              <a:buFont typeface="Proxima Nova"/>
              <a:buChar char="●"/>
            </a:pPr>
            <a:r>
              <a:rPr lang="es" sz="1500">
                <a:solidFill>
                  <a:srgbClr val="FFFFFF"/>
                </a:solidFill>
                <a:latin typeface="Proxima Nova"/>
                <a:ea typeface="Proxima Nova"/>
                <a:cs typeface="Proxima Nova"/>
                <a:sym typeface="Proxima Nova"/>
              </a:rPr>
              <a:t>Draft  International  Standard  (DIS)  8402,  Quality  Vocabulary.  International  Standards Organisation, Geneva, Switzerland, 1994.</a:t>
            </a:r>
            <a:endParaRPr sz="1500">
              <a:solidFill>
                <a:srgbClr val="FFFFFF"/>
              </a:solidFill>
              <a:latin typeface="Proxima Nova"/>
              <a:ea typeface="Proxima Nova"/>
              <a:cs typeface="Proxima Nova"/>
              <a:sym typeface="Proxima Nova"/>
            </a:endParaRPr>
          </a:p>
          <a:p>
            <a:pPr indent="-323850" lvl="0" marL="457200" rtl="0" algn="just">
              <a:spcBef>
                <a:spcPts val="0"/>
              </a:spcBef>
              <a:spcAft>
                <a:spcPts val="0"/>
              </a:spcAft>
              <a:buClr>
                <a:srgbClr val="FFFFFF"/>
              </a:buClr>
              <a:buSzPts val="1500"/>
              <a:buFont typeface="Proxima Nova"/>
              <a:buChar char="●"/>
            </a:pPr>
            <a:r>
              <a:rPr lang="es" sz="1500">
                <a:solidFill>
                  <a:srgbClr val="FFFFFF"/>
                </a:solidFill>
                <a:latin typeface="Proxima Nova"/>
                <a:ea typeface="Proxima Nova"/>
                <a:cs typeface="Proxima Nova"/>
                <a:sym typeface="Proxima Nova"/>
              </a:rPr>
              <a:t>Draft    ISO/IEC  14581-1:  Information  Technology  Evaluation  of  Software  products-General guide.</a:t>
            </a:r>
            <a:endParaRPr sz="1500">
              <a:solidFill>
                <a:srgbClr val="FFFFFF"/>
              </a:solidFill>
              <a:latin typeface="Proxima Nova"/>
              <a:ea typeface="Proxima Nova"/>
              <a:cs typeface="Proxima Nova"/>
              <a:sym typeface="Proxima Nova"/>
            </a:endParaRPr>
          </a:p>
          <a:p>
            <a:pPr indent="-323850" lvl="0" marL="457200" rtl="0" algn="just">
              <a:spcBef>
                <a:spcPts val="0"/>
              </a:spcBef>
              <a:spcAft>
                <a:spcPts val="0"/>
              </a:spcAft>
              <a:buClr>
                <a:srgbClr val="FFFFFF"/>
              </a:buClr>
              <a:buSzPts val="1500"/>
              <a:buFont typeface="Proxima Nova"/>
              <a:buChar char="●"/>
            </a:pPr>
            <a:r>
              <a:rPr lang="es" sz="1500">
                <a:solidFill>
                  <a:srgbClr val="FFFFFF"/>
                </a:solidFill>
                <a:latin typeface="Proxima Nova"/>
                <a:ea typeface="Proxima Nova"/>
                <a:cs typeface="Proxima Nova"/>
                <a:sym typeface="Proxima Nova"/>
              </a:rPr>
              <a:t>Draft  International  Standard  (DIS)  9241-11,  Ergonomic  Requirements  for  office  work with  visual  display  terminals,  Part  11:  Guidance  on  Usability,  International  Standards Organisation, Geneva, Switzerland,  1997.</a:t>
            </a:r>
            <a:endParaRPr sz="1500">
              <a:solidFill>
                <a:srgbClr val="FFFFFF"/>
              </a:solidFill>
              <a:latin typeface="Proxima Nova"/>
              <a:ea typeface="Proxima Nova"/>
              <a:cs typeface="Proxima Nova"/>
              <a:sym typeface="Proxima Nova"/>
            </a:endParaRPr>
          </a:p>
          <a:p>
            <a:pPr indent="-323850" lvl="0" marL="457200" rtl="0" algn="just">
              <a:spcBef>
                <a:spcPts val="0"/>
              </a:spcBef>
              <a:spcAft>
                <a:spcPts val="0"/>
              </a:spcAft>
              <a:buClr>
                <a:srgbClr val="FFFFFF"/>
              </a:buClr>
              <a:buSzPts val="1500"/>
              <a:buFont typeface="Proxima Nova"/>
              <a:buChar char="●"/>
            </a:pPr>
            <a:r>
              <a:rPr lang="es" sz="1500">
                <a:solidFill>
                  <a:srgbClr val="FFFFFF"/>
                </a:solidFill>
                <a:latin typeface="Proxima Nova"/>
                <a:ea typeface="Proxima Nova"/>
                <a:cs typeface="Proxima Nova"/>
                <a:sym typeface="Proxima Nova"/>
              </a:rPr>
              <a:t>Draft International Standard (DIS) 14915 - Multimedia User Interface Design; Software Ergonomic Requirements</a:t>
            </a:r>
            <a:endParaRPr sz="1500">
              <a:solidFill>
                <a:srgbClr val="FFFFFF"/>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ACE: Arquitectura para entornos colaborativos.</a:t>
            </a:r>
            <a:endParaRPr b="1"/>
          </a:p>
        </p:txBody>
      </p:sp>
      <p:sp>
        <p:nvSpPr>
          <p:cNvPr id="237" name="Google Shape;237;p42"/>
          <p:cNvSpPr txBox="1"/>
          <p:nvPr>
            <p:ph idx="1" type="body"/>
          </p:nvPr>
        </p:nvSpPr>
        <p:spPr>
          <a:xfrm>
            <a:off x="311700" y="1316100"/>
            <a:ext cx="8520600" cy="3405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R</a:t>
            </a:r>
            <a:r>
              <a:rPr lang="es"/>
              <a:t>edes sociales ➝ personas demandan sistemas de alta calidad y rendimiento, gran cantidad de usuarios puedan colaborar entre sí. </a:t>
            </a:r>
            <a:endParaRPr/>
          </a:p>
          <a:p>
            <a:pPr indent="-342900" lvl="0" marL="457200" rtl="0" algn="just">
              <a:spcBef>
                <a:spcPts val="0"/>
              </a:spcBef>
              <a:spcAft>
                <a:spcPts val="0"/>
              </a:spcAft>
              <a:buSzPts val="1800"/>
              <a:buChar char="-"/>
            </a:pPr>
            <a:r>
              <a:rPr b="1" lang="es"/>
              <a:t>Problemas</a:t>
            </a:r>
            <a:r>
              <a:rPr lang="es"/>
              <a:t>: alto uso de BW, menor interactividad, mayor latencia.</a:t>
            </a:r>
            <a:endParaRPr/>
          </a:p>
          <a:p>
            <a:pPr indent="-342900" lvl="0" marL="457200" rtl="0" algn="just">
              <a:spcBef>
                <a:spcPts val="0"/>
              </a:spcBef>
              <a:spcAft>
                <a:spcPts val="0"/>
              </a:spcAft>
              <a:buSzPts val="1800"/>
              <a:buChar char="-"/>
            </a:pPr>
            <a:r>
              <a:rPr lang="es"/>
              <a:t>Se presenta arquitectura en EC virtual</a:t>
            </a:r>
            <a:r>
              <a:rPr lang="es"/>
              <a:t> para superar inconvenientes.</a:t>
            </a:r>
            <a:endParaRPr/>
          </a:p>
          <a:p>
            <a:pPr indent="-342900" lvl="0" marL="457200" rtl="0" algn="just">
              <a:spcBef>
                <a:spcPts val="0"/>
              </a:spcBef>
              <a:spcAft>
                <a:spcPts val="0"/>
              </a:spcAft>
              <a:buSzPts val="1800"/>
              <a:buChar char="-"/>
            </a:pPr>
            <a:r>
              <a:rPr lang="es"/>
              <a:t>ACE. Arquitectura con infraestructura distribuida que se adapta a entornos con muchos usuarios con contenido multimedia.</a:t>
            </a:r>
            <a:endParaRPr/>
          </a:p>
          <a:p>
            <a:pPr indent="-317500" lvl="1" marL="914400" rtl="0" algn="just">
              <a:spcBef>
                <a:spcPts val="0"/>
              </a:spcBef>
              <a:spcAft>
                <a:spcPts val="0"/>
              </a:spcAft>
              <a:buSzPts val="1400"/>
              <a:buChar char="-"/>
            </a:pPr>
            <a:r>
              <a:rPr lang="es"/>
              <a:t>Usa varios clústeres de servidores para lograr un rendimiento óptimo.</a:t>
            </a:r>
            <a:endParaRPr/>
          </a:p>
          <a:p>
            <a:pPr indent="-317500" lvl="1" marL="914400" rtl="0" algn="just">
              <a:spcBef>
                <a:spcPts val="0"/>
              </a:spcBef>
              <a:spcAft>
                <a:spcPts val="0"/>
              </a:spcAft>
              <a:buSzPts val="1400"/>
              <a:buChar char="-"/>
            </a:pPr>
            <a:r>
              <a:rPr lang="es"/>
              <a:t>Se ha probado y se ha encontrado efectiva para un entorno virtual </a:t>
            </a:r>
            <a:r>
              <a:rPr lang="es"/>
              <a:t>de colaboración</a:t>
            </a:r>
            <a:endParaRPr/>
          </a:p>
          <a:p>
            <a:pPr indent="-317500" lvl="1" marL="914400" rtl="0" algn="just">
              <a:spcBef>
                <a:spcPts val="0"/>
              </a:spcBef>
              <a:spcAft>
                <a:spcPts val="0"/>
              </a:spcAft>
              <a:buSzPts val="1400"/>
              <a:buChar char="-"/>
            </a:pPr>
            <a:r>
              <a:rPr lang="es"/>
              <a:t>Uso en</a:t>
            </a:r>
            <a:r>
              <a:rPr lang="es"/>
              <a:t> e-learning.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3"/>
          <p:cNvSpPr txBox="1"/>
          <p:nvPr>
            <p:ph idx="1" type="body"/>
          </p:nvPr>
        </p:nvSpPr>
        <p:spPr>
          <a:xfrm>
            <a:off x="311700" y="422425"/>
            <a:ext cx="8520600" cy="1409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ACE. Base de arquitectura distribuida cliente-servidor.</a:t>
            </a:r>
            <a:endParaRPr/>
          </a:p>
          <a:p>
            <a:pPr indent="-342900" lvl="0" marL="457200" rtl="0" algn="just">
              <a:spcBef>
                <a:spcPts val="0"/>
              </a:spcBef>
              <a:spcAft>
                <a:spcPts val="0"/>
              </a:spcAft>
              <a:buSzPts val="1800"/>
              <a:buChar char="-"/>
            </a:pPr>
            <a:r>
              <a:rPr b="1" lang="es"/>
              <a:t>Clúster activo</a:t>
            </a:r>
            <a:r>
              <a:rPr lang="es"/>
              <a:t>: servidores de medios en vivo y de contenido, </a:t>
            </a:r>
            <a:r>
              <a:rPr b="1" lang="es"/>
              <a:t>clúster pasivo</a:t>
            </a:r>
            <a:r>
              <a:rPr lang="es"/>
              <a:t>: servidores de base de datos y de contenido.</a:t>
            </a:r>
            <a:endParaRPr/>
          </a:p>
        </p:txBody>
      </p:sp>
      <p:pic>
        <p:nvPicPr>
          <p:cNvPr id="243" name="Google Shape;243;p43"/>
          <p:cNvPicPr preferRelativeResize="0"/>
          <p:nvPr/>
        </p:nvPicPr>
        <p:blipFill>
          <a:blip r:embed="rId3">
            <a:alphaModFix/>
          </a:blip>
          <a:stretch>
            <a:fillRect/>
          </a:stretch>
        </p:blipFill>
        <p:spPr>
          <a:xfrm>
            <a:off x="4342200" y="2254525"/>
            <a:ext cx="4490089" cy="2584175"/>
          </a:xfrm>
          <a:prstGeom prst="rect">
            <a:avLst/>
          </a:prstGeom>
          <a:noFill/>
          <a:ln>
            <a:noFill/>
          </a:ln>
        </p:spPr>
      </p:pic>
      <p:sp>
        <p:nvSpPr>
          <p:cNvPr id="244" name="Google Shape;244;p43"/>
          <p:cNvSpPr txBox="1"/>
          <p:nvPr>
            <p:ph idx="1" type="body"/>
          </p:nvPr>
        </p:nvSpPr>
        <p:spPr>
          <a:xfrm>
            <a:off x="311700" y="2496613"/>
            <a:ext cx="3751200" cy="21000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Se pueden asignar a usuarios privilegios dependiendo de sus roles:</a:t>
            </a:r>
            <a:endParaRPr/>
          </a:p>
          <a:p>
            <a:pPr indent="-317500" lvl="1" marL="914400" rtl="0" algn="just">
              <a:spcBef>
                <a:spcPts val="0"/>
              </a:spcBef>
              <a:spcAft>
                <a:spcPts val="0"/>
              </a:spcAft>
              <a:buSzPts val="1400"/>
              <a:buChar char="-"/>
            </a:pPr>
            <a:r>
              <a:rPr lang="es"/>
              <a:t>Maestro</a:t>
            </a:r>
            <a:endParaRPr/>
          </a:p>
          <a:p>
            <a:pPr indent="-317500" lvl="1" marL="914400" rtl="0" algn="just">
              <a:spcBef>
                <a:spcPts val="0"/>
              </a:spcBef>
              <a:spcAft>
                <a:spcPts val="0"/>
              </a:spcAft>
              <a:buSzPts val="1400"/>
              <a:buChar char="-"/>
            </a:pPr>
            <a:r>
              <a:rPr lang="es"/>
              <a:t>Estudiante</a:t>
            </a:r>
            <a:endParaRPr/>
          </a:p>
          <a:p>
            <a:pPr indent="-317500" lvl="1" marL="914400" rtl="0" algn="just">
              <a:spcBef>
                <a:spcPts val="0"/>
              </a:spcBef>
              <a:spcAft>
                <a:spcPts val="0"/>
              </a:spcAft>
              <a:buSzPts val="1400"/>
              <a:buChar char="-"/>
            </a:pPr>
            <a:r>
              <a:rPr lang="es"/>
              <a:t>Investigador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2794150"/>
            <a:ext cx="8520600" cy="181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Ejemplo de aplicaciones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45"/>
          <p:cNvPicPr preferRelativeResize="0"/>
          <p:nvPr/>
        </p:nvPicPr>
        <p:blipFill>
          <a:blip r:embed="rId3">
            <a:alphaModFix/>
          </a:blip>
          <a:stretch>
            <a:fillRect/>
          </a:stretch>
        </p:blipFill>
        <p:spPr>
          <a:xfrm>
            <a:off x="783475" y="1639487"/>
            <a:ext cx="7577050" cy="2442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pic>
        <p:nvPicPr>
          <p:cNvPr id="259" name="Google Shape;259;p46"/>
          <p:cNvPicPr preferRelativeResize="0"/>
          <p:nvPr/>
        </p:nvPicPr>
        <p:blipFill>
          <a:blip r:embed="rId3">
            <a:alphaModFix/>
          </a:blip>
          <a:stretch>
            <a:fillRect/>
          </a:stretch>
        </p:blipFill>
        <p:spPr>
          <a:xfrm>
            <a:off x="1362237" y="130600"/>
            <a:ext cx="6419526" cy="48823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AudioBattleShip</a:t>
            </a:r>
            <a:endParaRPr b="1"/>
          </a:p>
        </p:txBody>
      </p:sp>
      <p:sp>
        <p:nvSpPr>
          <p:cNvPr id="265" name="Google Shape;265;p47"/>
          <p:cNvSpPr txBox="1"/>
          <p:nvPr>
            <p:ph idx="1" type="body"/>
          </p:nvPr>
        </p:nvSpPr>
        <p:spPr>
          <a:xfrm>
            <a:off x="311700" y="1316100"/>
            <a:ext cx="4746300" cy="34053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lt2"/>
              </a:buClr>
              <a:buSzPts val="1800"/>
              <a:buFont typeface="Arial"/>
              <a:buChar char="-"/>
            </a:pPr>
            <a:r>
              <a:rPr lang="es"/>
              <a:t>Plataforma de Videojuego.</a:t>
            </a:r>
            <a:endParaRPr/>
          </a:p>
          <a:p>
            <a:pPr indent="-342900" lvl="0" marL="457200" marR="0" rtl="0" algn="just">
              <a:lnSpc>
                <a:spcPct val="115000"/>
              </a:lnSpc>
              <a:spcBef>
                <a:spcPts val="0"/>
              </a:spcBef>
              <a:spcAft>
                <a:spcPts val="0"/>
              </a:spcAft>
              <a:buSzPts val="1800"/>
              <a:buChar char="-"/>
            </a:pPr>
            <a:r>
              <a:rPr lang="es"/>
              <a:t>Basado en un entorno Colaborativo e interactivo.</a:t>
            </a:r>
            <a:endParaRPr/>
          </a:p>
          <a:p>
            <a:pPr indent="-342900" lvl="0" marL="457200" marR="0" rtl="0" algn="just">
              <a:lnSpc>
                <a:spcPct val="115000"/>
              </a:lnSpc>
              <a:spcBef>
                <a:spcPts val="0"/>
              </a:spcBef>
              <a:spcAft>
                <a:spcPts val="0"/>
              </a:spcAft>
              <a:buSzPts val="1800"/>
              <a:buChar char="-"/>
            </a:pPr>
            <a:r>
              <a:rPr lang="es"/>
              <a:t>Utiliza el sonido para dar accesibilidad.</a:t>
            </a:r>
            <a:endParaRPr/>
          </a:p>
          <a:p>
            <a:pPr indent="-342900" lvl="0" marL="457200" marR="0" rtl="0" algn="just">
              <a:lnSpc>
                <a:spcPct val="115000"/>
              </a:lnSpc>
              <a:spcBef>
                <a:spcPts val="0"/>
              </a:spcBef>
              <a:spcAft>
                <a:spcPts val="0"/>
              </a:spcAft>
              <a:buSzPts val="1800"/>
              <a:buChar char="-"/>
            </a:pPr>
            <a:r>
              <a:rPr lang="es"/>
              <a:t>Dos interfaces Gráficas:</a:t>
            </a:r>
            <a:endParaRPr/>
          </a:p>
          <a:p>
            <a:pPr indent="-317500" lvl="1" marL="914400" marR="0" rtl="0" algn="just">
              <a:lnSpc>
                <a:spcPct val="115000"/>
              </a:lnSpc>
              <a:spcBef>
                <a:spcPts val="0"/>
              </a:spcBef>
              <a:spcAft>
                <a:spcPts val="0"/>
              </a:spcAft>
              <a:buSzPts val="1400"/>
              <a:buChar char="-"/>
            </a:pPr>
            <a:r>
              <a:rPr lang="es"/>
              <a:t>Usuarios Videntes.</a:t>
            </a:r>
            <a:endParaRPr/>
          </a:p>
          <a:p>
            <a:pPr indent="-317500" lvl="1" marL="914400" marR="0" rtl="0" algn="just">
              <a:lnSpc>
                <a:spcPct val="115000"/>
              </a:lnSpc>
              <a:spcBef>
                <a:spcPts val="0"/>
              </a:spcBef>
              <a:spcAft>
                <a:spcPts val="0"/>
              </a:spcAft>
              <a:buSzPts val="1400"/>
              <a:buChar char="-"/>
            </a:pPr>
            <a:r>
              <a:rPr lang="es"/>
              <a:t>Usuarios Ciegos.</a:t>
            </a:r>
            <a:endParaRPr/>
          </a:p>
        </p:txBody>
      </p:sp>
      <p:pic>
        <p:nvPicPr>
          <p:cNvPr id="266" name="Google Shape;266;p47"/>
          <p:cNvPicPr preferRelativeResize="0"/>
          <p:nvPr/>
        </p:nvPicPr>
        <p:blipFill>
          <a:blip r:embed="rId3">
            <a:alphaModFix/>
          </a:blip>
          <a:stretch>
            <a:fillRect/>
          </a:stretch>
        </p:blipFill>
        <p:spPr>
          <a:xfrm>
            <a:off x="5375932" y="184400"/>
            <a:ext cx="3386592" cy="4537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AudioBattleShip - Fases</a:t>
            </a:r>
            <a:endParaRPr b="1"/>
          </a:p>
        </p:txBody>
      </p:sp>
      <p:sp>
        <p:nvSpPr>
          <p:cNvPr id="272" name="Google Shape;272;p48"/>
          <p:cNvSpPr txBox="1"/>
          <p:nvPr>
            <p:ph idx="1" type="body"/>
          </p:nvPr>
        </p:nvSpPr>
        <p:spPr>
          <a:xfrm>
            <a:off x="311700" y="1316100"/>
            <a:ext cx="2590800" cy="34053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lt2"/>
              </a:buClr>
              <a:buSzPts val="1800"/>
              <a:buFont typeface="Arial"/>
              <a:buChar char="-"/>
            </a:pPr>
            <a:r>
              <a:rPr lang="es"/>
              <a:t>Posicionamiento Nave.</a:t>
            </a:r>
            <a:endParaRPr/>
          </a:p>
          <a:p>
            <a:pPr indent="-342900" lvl="0" marL="457200" marR="0" rtl="0" algn="just">
              <a:lnSpc>
                <a:spcPct val="115000"/>
              </a:lnSpc>
              <a:spcBef>
                <a:spcPts val="0"/>
              </a:spcBef>
              <a:spcAft>
                <a:spcPts val="0"/>
              </a:spcAft>
              <a:buSzPts val="1800"/>
              <a:buChar char="-"/>
            </a:pPr>
            <a:r>
              <a:rPr lang="es"/>
              <a:t>Crear y unirse a una sesión.</a:t>
            </a:r>
            <a:endParaRPr/>
          </a:p>
          <a:p>
            <a:pPr indent="-342900" lvl="0" marL="457200" marR="0" rtl="0" algn="just">
              <a:lnSpc>
                <a:spcPct val="115000"/>
              </a:lnSpc>
              <a:spcBef>
                <a:spcPts val="0"/>
              </a:spcBef>
              <a:spcAft>
                <a:spcPts val="0"/>
              </a:spcAft>
              <a:buSzPts val="1800"/>
              <a:buChar char="-"/>
            </a:pPr>
            <a:r>
              <a:rPr lang="es"/>
              <a:t>Fase de tiro.</a:t>
            </a:r>
            <a:endParaRPr/>
          </a:p>
        </p:txBody>
      </p:sp>
      <p:pic>
        <p:nvPicPr>
          <p:cNvPr id="273" name="Google Shape;273;p48"/>
          <p:cNvPicPr preferRelativeResize="0"/>
          <p:nvPr/>
        </p:nvPicPr>
        <p:blipFill>
          <a:blip r:embed="rId3">
            <a:alphaModFix/>
          </a:blip>
          <a:stretch>
            <a:fillRect/>
          </a:stretch>
        </p:blipFill>
        <p:spPr>
          <a:xfrm>
            <a:off x="3051950" y="1386713"/>
            <a:ext cx="5926375" cy="3264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AudioBattleShip</a:t>
            </a:r>
            <a:endParaRPr/>
          </a:p>
        </p:txBody>
      </p:sp>
      <p:sp>
        <p:nvSpPr>
          <p:cNvPr id="279" name="Google Shape;279;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0" name="Google Shape;280;p49"/>
          <p:cNvPicPr preferRelativeResize="0"/>
          <p:nvPr/>
        </p:nvPicPr>
        <p:blipFill>
          <a:blip r:embed="rId3">
            <a:alphaModFix/>
          </a:blip>
          <a:stretch>
            <a:fillRect/>
          </a:stretch>
        </p:blipFill>
        <p:spPr>
          <a:xfrm>
            <a:off x="2459413" y="1152475"/>
            <a:ext cx="4225180" cy="3416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AudioMUD</a:t>
            </a:r>
            <a:endParaRPr/>
          </a:p>
        </p:txBody>
      </p:sp>
      <p:sp>
        <p:nvSpPr>
          <p:cNvPr id="286" name="Google Shape;2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s"/>
              <a:t>Entorno virtual basado en el juego de rol MUD (Multi User Dungeon).</a:t>
            </a:r>
            <a:endParaRPr/>
          </a:p>
          <a:p>
            <a:pPr indent="-342900" lvl="0" marL="457200" rtl="0" algn="l">
              <a:lnSpc>
                <a:spcPct val="150000"/>
              </a:lnSpc>
              <a:spcBef>
                <a:spcPts val="0"/>
              </a:spcBef>
              <a:spcAft>
                <a:spcPts val="0"/>
              </a:spcAft>
              <a:buSzPts val="1800"/>
              <a:buChar char="-"/>
            </a:pPr>
            <a:r>
              <a:rPr lang="es"/>
              <a:t>AudioMUD provee toda la información de forma verbal por medio de voz sintetizada a través de un motor Text-to-Speech.</a:t>
            </a:r>
            <a:endParaRPr/>
          </a:p>
          <a:p>
            <a:pPr indent="-342900" lvl="0" marL="457200" rtl="0" algn="l">
              <a:lnSpc>
                <a:spcPct val="150000"/>
              </a:lnSpc>
              <a:spcBef>
                <a:spcPts val="0"/>
              </a:spcBef>
              <a:spcAft>
                <a:spcPts val="0"/>
              </a:spcAft>
              <a:buSzPts val="1800"/>
              <a:buChar char="-"/>
            </a:pPr>
            <a:r>
              <a:rPr lang="es"/>
              <a:t>Enfoque para el modelamiento de AudioMUD fue el cuerpo humano y la interacción con órganos, estructuras y procesos. </a:t>
            </a:r>
            <a:endParaRPr/>
          </a:p>
          <a:p>
            <a:pPr indent="-342900" lvl="0" marL="457200" rtl="0" algn="l">
              <a:lnSpc>
                <a:spcPct val="150000"/>
              </a:lnSpc>
              <a:spcBef>
                <a:spcPts val="0"/>
              </a:spcBef>
              <a:spcAft>
                <a:spcPts val="0"/>
              </a:spcAft>
              <a:buSzPts val="1800"/>
              <a:buChar char="-"/>
            </a:pPr>
            <a:r>
              <a:rPr lang="es"/>
              <a:t>Aspectos colaborativos del juego contemplan:</a:t>
            </a:r>
            <a:endParaRPr/>
          </a:p>
          <a:p>
            <a:pPr indent="-317500" lvl="1" marL="914400" rtl="0" algn="l">
              <a:lnSpc>
                <a:spcPct val="150000"/>
              </a:lnSpc>
              <a:spcBef>
                <a:spcPts val="0"/>
              </a:spcBef>
              <a:spcAft>
                <a:spcPts val="0"/>
              </a:spcAft>
              <a:buSzPts val="1400"/>
              <a:buChar char="-"/>
            </a:pPr>
            <a:r>
              <a:rPr lang="es"/>
              <a:t>compartir objetivos comunes</a:t>
            </a:r>
            <a:endParaRPr/>
          </a:p>
          <a:p>
            <a:pPr indent="-317500" lvl="1" marL="914400" rtl="0" algn="l">
              <a:lnSpc>
                <a:spcPct val="150000"/>
              </a:lnSpc>
              <a:spcBef>
                <a:spcPts val="0"/>
              </a:spcBef>
              <a:spcAft>
                <a:spcPts val="0"/>
              </a:spcAft>
              <a:buSzPts val="1400"/>
              <a:buChar char="-"/>
            </a:pPr>
            <a:r>
              <a:rPr lang="es"/>
              <a:t>interdependencia positiva.</a:t>
            </a:r>
            <a:endParaRPr/>
          </a:p>
          <a:p>
            <a:pPr indent="-317500" lvl="1" marL="914400" rtl="0" algn="l">
              <a:lnSpc>
                <a:spcPct val="150000"/>
              </a:lnSpc>
              <a:spcBef>
                <a:spcPts val="0"/>
              </a:spcBef>
              <a:spcAft>
                <a:spcPts val="0"/>
              </a:spcAft>
              <a:buSzPts val="1400"/>
              <a:buChar char="-"/>
            </a:pPr>
            <a:r>
              <a:rPr lang="es"/>
              <a:t>identificación con los jugadores.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AudioMUD - Modalidad</a:t>
            </a:r>
            <a:endParaRPr/>
          </a:p>
        </p:txBody>
      </p:sp>
      <p:sp>
        <p:nvSpPr>
          <p:cNvPr id="292" name="Google Shape;29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3" name="Google Shape;293;p51"/>
          <p:cNvPicPr preferRelativeResize="0"/>
          <p:nvPr/>
        </p:nvPicPr>
        <p:blipFill>
          <a:blip r:embed="rId3">
            <a:alphaModFix/>
          </a:blip>
          <a:stretch>
            <a:fillRect/>
          </a:stretch>
        </p:blipFill>
        <p:spPr>
          <a:xfrm>
            <a:off x="2523675" y="1152475"/>
            <a:ext cx="4096657"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60800"/>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Criterios De Diseño</a:t>
            </a:r>
            <a:endParaRPr/>
          </a:p>
        </p:txBody>
      </p:sp>
      <p:sp>
        <p:nvSpPr>
          <p:cNvPr id="75" name="Google Shape;75;p16"/>
          <p:cNvSpPr txBox="1"/>
          <p:nvPr>
            <p:ph idx="1" type="body"/>
          </p:nvPr>
        </p:nvSpPr>
        <p:spPr>
          <a:xfrm>
            <a:off x="311700" y="691375"/>
            <a:ext cx="8520600" cy="43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FFFFF"/>
                </a:solidFill>
              </a:rPr>
              <a:t>Los criterios de diseño de interacción  de un diseño multimedia para personas con capacidades especiales, incluye:</a:t>
            </a:r>
            <a:endParaRPr>
              <a:solidFill>
                <a:srgbClr val="FFFFFF"/>
              </a:solidFill>
            </a:endParaRPr>
          </a:p>
          <a:p>
            <a:pPr indent="-342900" lvl="0" marL="914400" rtl="0" algn="l">
              <a:spcBef>
                <a:spcPts val="1600"/>
              </a:spcBef>
              <a:spcAft>
                <a:spcPts val="0"/>
              </a:spcAft>
              <a:buClr>
                <a:srgbClr val="FFFFFF"/>
              </a:buClr>
              <a:buSzPts val="1800"/>
              <a:buChar char="●"/>
            </a:pPr>
            <a:r>
              <a:rPr b="1" lang="es">
                <a:solidFill>
                  <a:srgbClr val="FFFFFF"/>
                </a:solidFill>
              </a:rPr>
              <a:t>Simpleza</a:t>
            </a:r>
            <a:endParaRPr b="1">
              <a:solidFill>
                <a:srgbClr val="FFFFFF"/>
              </a:solidFill>
            </a:endParaRPr>
          </a:p>
          <a:p>
            <a:pPr indent="-342900" lvl="0" marL="914400" rtl="0" algn="l">
              <a:spcBef>
                <a:spcPts val="0"/>
              </a:spcBef>
              <a:spcAft>
                <a:spcPts val="0"/>
              </a:spcAft>
              <a:buClr>
                <a:srgbClr val="FFFFFF"/>
              </a:buClr>
              <a:buSzPts val="1800"/>
              <a:buChar char="●"/>
            </a:pPr>
            <a:r>
              <a:rPr b="1" lang="es">
                <a:solidFill>
                  <a:srgbClr val="FFFFFF"/>
                </a:solidFill>
              </a:rPr>
              <a:t>Coherencia</a:t>
            </a:r>
            <a:endParaRPr b="1">
              <a:solidFill>
                <a:srgbClr val="FFFFFF"/>
              </a:solidFill>
            </a:endParaRPr>
          </a:p>
          <a:p>
            <a:pPr indent="-342900" lvl="0" marL="914400" rtl="0" algn="l">
              <a:spcBef>
                <a:spcPts val="0"/>
              </a:spcBef>
              <a:spcAft>
                <a:spcPts val="0"/>
              </a:spcAft>
              <a:buClr>
                <a:srgbClr val="FFFFFF"/>
              </a:buClr>
              <a:buSzPts val="1800"/>
              <a:buChar char="●"/>
            </a:pPr>
            <a:r>
              <a:rPr b="1" lang="es">
                <a:solidFill>
                  <a:srgbClr val="FFFFFF"/>
                </a:solidFill>
              </a:rPr>
              <a:t>Comodidad</a:t>
            </a:r>
            <a:endParaRPr b="1">
              <a:solidFill>
                <a:srgbClr val="FFFFFF"/>
              </a:solidFill>
            </a:endParaRPr>
          </a:p>
          <a:p>
            <a:pPr indent="-342900" lvl="0" marL="914400" rtl="0" algn="l">
              <a:spcBef>
                <a:spcPts val="0"/>
              </a:spcBef>
              <a:spcAft>
                <a:spcPts val="0"/>
              </a:spcAft>
              <a:buClr>
                <a:srgbClr val="FFFFFF"/>
              </a:buClr>
              <a:buSzPts val="1800"/>
              <a:buChar char="●"/>
            </a:pPr>
            <a:r>
              <a:rPr b="1" lang="es">
                <a:solidFill>
                  <a:srgbClr val="FFFFFF"/>
                </a:solidFill>
              </a:rPr>
              <a:t>Creatividad</a:t>
            </a:r>
            <a:endParaRPr b="1">
              <a:solidFill>
                <a:srgbClr val="FFFFFF"/>
              </a:solidFill>
            </a:endParaRPr>
          </a:p>
          <a:p>
            <a:pPr indent="-342900" lvl="0" marL="914400" rtl="0" algn="l">
              <a:spcBef>
                <a:spcPts val="0"/>
              </a:spcBef>
              <a:spcAft>
                <a:spcPts val="0"/>
              </a:spcAft>
              <a:buClr>
                <a:srgbClr val="FFFFFF"/>
              </a:buClr>
              <a:buSzPts val="1800"/>
              <a:buChar char="●"/>
            </a:pPr>
            <a:r>
              <a:rPr b="1" lang="es">
                <a:solidFill>
                  <a:srgbClr val="FFFFFF"/>
                </a:solidFill>
              </a:rPr>
              <a:t>Intuitividad</a:t>
            </a:r>
            <a:endParaRPr b="1">
              <a:solidFill>
                <a:srgbClr val="FFFFFF"/>
              </a:solidFill>
            </a:endParaRPr>
          </a:p>
          <a:p>
            <a:pPr indent="-342900" lvl="0" marL="914400" rtl="0" algn="l">
              <a:spcBef>
                <a:spcPts val="0"/>
              </a:spcBef>
              <a:spcAft>
                <a:spcPts val="0"/>
              </a:spcAft>
              <a:buClr>
                <a:srgbClr val="FFFFFF"/>
              </a:buClr>
              <a:buSzPts val="1800"/>
              <a:buChar char="●"/>
            </a:pPr>
            <a:r>
              <a:rPr b="1" lang="es">
                <a:solidFill>
                  <a:srgbClr val="FFFFFF"/>
                </a:solidFill>
              </a:rPr>
              <a:t>Originalidad</a:t>
            </a:r>
            <a:endParaRPr b="1">
              <a:solidFill>
                <a:srgbClr val="FFFFFF"/>
              </a:solidFill>
            </a:endParaRPr>
          </a:p>
          <a:p>
            <a:pPr indent="0" lvl="0" marL="0" rtl="0" algn="l">
              <a:spcBef>
                <a:spcPts val="1600"/>
              </a:spcBef>
              <a:spcAft>
                <a:spcPts val="0"/>
              </a:spcAft>
              <a:buNone/>
            </a:pPr>
            <a:r>
              <a:rPr lang="es">
                <a:solidFill>
                  <a:srgbClr val="FFFFFF"/>
                </a:solidFill>
              </a:rPr>
              <a:t>Aspectos a tomar en cuenta para el diseño de un software apto para toda persona:</a:t>
            </a:r>
            <a:endParaRPr>
              <a:solidFill>
                <a:srgbClr val="FFFFFF"/>
              </a:solidFill>
            </a:endParaRPr>
          </a:p>
          <a:p>
            <a:pPr indent="0" lvl="0" marL="0" rtl="0" algn="ctr">
              <a:spcBef>
                <a:spcPts val="1600"/>
              </a:spcBef>
              <a:spcAft>
                <a:spcPts val="1600"/>
              </a:spcAft>
              <a:buNone/>
            </a:pPr>
            <a:r>
              <a:rPr b="1" lang="es">
                <a:solidFill>
                  <a:schemeClr val="accent4"/>
                </a:solidFill>
              </a:rPr>
              <a:t>Secciones - Contenidos, Navegación, Interactividad, Coherencia.</a:t>
            </a:r>
            <a:endParaRPr b="1">
              <a:solidFill>
                <a:schemeClr val="accent4"/>
              </a:solidFill>
            </a:endParaRPr>
          </a:p>
        </p:txBody>
      </p:sp>
      <p:sp>
        <p:nvSpPr>
          <p:cNvPr id="76" name="Google Shape;76;p16"/>
          <p:cNvSpPr txBox="1"/>
          <p:nvPr/>
        </p:nvSpPr>
        <p:spPr>
          <a:xfrm>
            <a:off x="3546700" y="1719125"/>
            <a:ext cx="4959300" cy="273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b="1" lang="es" sz="1800">
                <a:solidFill>
                  <a:srgbClr val="FFFFFF"/>
                </a:solidFill>
              </a:rPr>
              <a:t>A</a:t>
            </a:r>
            <a:r>
              <a:rPr b="1" lang="es" sz="1800">
                <a:solidFill>
                  <a:srgbClr val="FFFFFF"/>
                </a:solidFill>
              </a:rPr>
              <a:t>cceso universal</a:t>
            </a:r>
            <a:endParaRPr b="1" sz="1800">
              <a:solidFill>
                <a:srgbClr val="FFFFFF"/>
              </a:solidFill>
            </a:endParaRPr>
          </a:p>
          <a:p>
            <a:pPr indent="-342900" lvl="0" marL="457200" rtl="0" algn="l">
              <a:lnSpc>
                <a:spcPct val="115000"/>
              </a:lnSpc>
              <a:spcBef>
                <a:spcPts val="0"/>
              </a:spcBef>
              <a:spcAft>
                <a:spcPts val="0"/>
              </a:spcAft>
              <a:buClr>
                <a:srgbClr val="FFFFFF"/>
              </a:buClr>
              <a:buSzPts val="1800"/>
              <a:buChar char="●"/>
            </a:pPr>
            <a:r>
              <a:rPr b="1" lang="es" sz="1800">
                <a:solidFill>
                  <a:srgbClr val="FFFFFF"/>
                </a:solidFill>
              </a:rPr>
              <a:t>Diseño universal</a:t>
            </a:r>
            <a:endParaRPr b="1" sz="1800">
              <a:solidFill>
                <a:srgbClr val="FFFFFF"/>
              </a:solidFill>
            </a:endParaRPr>
          </a:p>
          <a:p>
            <a:pPr indent="-342900" lvl="0" marL="457200" rtl="0" algn="l">
              <a:lnSpc>
                <a:spcPct val="115000"/>
              </a:lnSpc>
              <a:spcBef>
                <a:spcPts val="0"/>
              </a:spcBef>
              <a:spcAft>
                <a:spcPts val="0"/>
              </a:spcAft>
              <a:buClr>
                <a:srgbClr val="FFFFFF"/>
              </a:buClr>
              <a:buSzPts val="1800"/>
              <a:buChar char="●"/>
            </a:pPr>
            <a:r>
              <a:rPr b="1" lang="es" sz="1800">
                <a:solidFill>
                  <a:srgbClr val="FFFFFF"/>
                </a:solidFill>
              </a:rPr>
              <a:t>Diseño centrado en el usuario (Fig 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AudioMUD</a:t>
            </a:r>
            <a:endParaRPr/>
          </a:p>
        </p:txBody>
      </p:sp>
      <p:sp>
        <p:nvSpPr>
          <p:cNvPr id="299" name="Google Shape;29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0" name="Google Shape;300;p52"/>
          <p:cNvPicPr preferRelativeResize="0"/>
          <p:nvPr/>
        </p:nvPicPr>
        <p:blipFill>
          <a:blip r:embed="rId3">
            <a:alphaModFix/>
          </a:blip>
          <a:stretch>
            <a:fillRect/>
          </a:stretch>
        </p:blipFill>
        <p:spPr>
          <a:xfrm>
            <a:off x="1003100" y="1528288"/>
            <a:ext cx="7137800" cy="2664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Google Docs UI</a:t>
            </a:r>
            <a:endParaRPr b="1"/>
          </a:p>
        </p:txBody>
      </p:sp>
      <p:sp>
        <p:nvSpPr>
          <p:cNvPr id="306" name="Google Shape;306;p53"/>
          <p:cNvSpPr txBox="1"/>
          <p:nvPr>
            <p:ph idx="1" type="body"/>
          </p:nvPr>
        </p:nvSpPr>
        <p:spPr>
          <a:xfrm>
            <a:off x="311700" y="1316100"/>
            <a:ext cx="8520600" cy="34053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lt2"/>
              </a:buClr>
              <a:buSzPts val="1800"/>
              <a:buFont typeface="Arial"/>
              <a:buChar char="-"/>
            </a:pPr>
            <a:r>
              <a:rPr lang="es"/>
              <a:t>En estudios, se analizó la interacción a través del lector de pantalla (una tecnología de asistencia utilizada por personas con discapacidad visual junto con un sintetizador de voz) con el entorno de Google Docs y se encontraron algunos problemas de accesibilidad y usabilidad.</a:t>
            </a:r>
            <a:endParaRPr/>
          </a:p>
          <a:p>
            <a:pPr indent="-317500" lvl="1" marL="914400" marR="0" rtl="0" algn="just">
              <a:lnSpc>
                <a:spcPct val="150000"/>
              </a:lnSpc>
              <a:spcBef>
                <a:spcPts val="1000"/>
              </a:spcBef>
              <a:spcAft>
                <a:spcPts val="0"/>
              </a:spcAft>
              <a:buSzPts val="1400"/>
              <a:buChar char="-"/>
            </a:pPr>
            <a:r>
              <a:rPr lang="es"/>
              <a:t>Inaccesibilidad de algunos elementos interactivos (no elementos HTML estándar (X), con etiquetas anunciadas como texto simple).</a:t>
            </a:r>
            <a:endParaRPr/>
          </a:p>
          <a:p>
            <a:pPr indent="-317500" lvl="1" marL="914400" marR="0" rtl="0" algn="just">
              <a:lnSpc>
                <a:spcPct val="150000"/>
              </a:lnSpc>
              <a:spcBef>
                <a:spcPts val="0"/>
              </a:spcBef>
              <a:spcAft>
                <a:spcPts val="0"/>
              </a:spcAft>
              <a:buSzPts val="1400"/>
              <a:buChar char="-"/>
            </a:pPr>
            <a:r>
              <a:rPr lang="es"/>
              <a:t>Dificultad para orientarse en la interfaz, sin posibilidad de acceder rápidamente a sus funciones principales (como crear o acceder a un documento) o la lista de documentos.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Google Docs UI</a:t>
            </a:r>
            <a:endParaRPr b="1"/>
          </a:p>
        </p:txBody>
      </p:sp>
      <p:sp>
        <p:nvSpPr>
          <p:cNvPr id="312" name="Google Shape;312;p54"/>
          <p:cNvSpPr txBox="1"/>
          <p:nvPr>
            <p:ph idx="1" type="body"/>
          </p:nvPr>
        </p:nvSpPr>
        <p:spPr>
          <a:xfrm>
            <a:off x="311700" y="1316100"/>
            <a:ext cx="8520600" cy="34053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lt2"/>
              </a:buClr>
              <a:buSzPts val="1800"/>
              <a:buFont typeface="Arial"/>
              <a:buChar char="-"/>
            </a:pPr>
            <a:r>
              <a:rPr lang="es"/>
              <a:t>Dificultades de Interacción de Google Docs:</a:t>
            </a:r>
            <a:endParaRPr/>
          </a:p>
          <a:p>
            <a:pPr indent="-317500" lvl="1" marL="914400" marR="0" rtl="0" algn="just">
              <a:lnSpc>
                <a:spcPct val="150000"/>
              </a:lnSpc>
              <a:spcBef>
                <a:spcPts val="1000"/>
              </a:spcBef>
              <a:spcAft>
                <a:spcPts val="0"/>
              </a:spcAft>
              <a:buSzPts val="1400"/>
              <a:buChar char="-"/>
            </a:pPr>
            <a:r>
              <a:rPr lang="es"/>
              <a:t>Falta del atributo de resumen para la tabla utilizada para la lista de documentos, lo que no permite obtener información útil sobre su contenido.</a:t>
            </a:r>
            <a:endParaRPr/>
          </a:p>
          <a:p>
            <a:pPr indent="-317500" lvl="1" marL="914400" marR="0" rtl="0" algn="just">
              <a:lnSpc>
                <a:spcPct val="150000"/>
              </a:lnSpc>
              <a:spcBef>
                <a:spcPts val="0"/>
              </a:spcBef>
              <a:spcAft>
                <a:spcPts val="0"/>
              </a:spcAft>
              <a:buSzPts val="1400"/>
              <a:buChar char="-"/>
            </a:pPr>
            <a:r>
              <a:rPr lang="es"/>
              <a:t>El menú principal (archivo, edición, vista, etc.) y la barra de herramientas de formato de estilo (tipo o tamaño de fuente, etc.) de la página de edición son inaccesibles; las funciones en negrita, cursiva o subrayadas solo se pueden utilizar a través de atajos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Google Docs UI</a:t>
            </a:r>
            <a:endParaRPr b="1"/>
          </a:p>
        </p:txBody>
      </p:sp>
      <p:sp>
        <p:nvSpPr>
          <p:cNvPr id="318" name="Google Shape;318;p55"/>
          <p:cNvSpPr txBox="1"/>
          <p:nvPr>
            <p:ph idx="1" type="body"/>
          </p:nvPr>
        </p:nvSpPr>
        <p:spPr>
          <a:xfrm>
            <a:off x="311700" y="1316100"/>
            <a:ext cx="8520600" cy="34053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lt2"/>
              </a:buClr>
              <a:buSzPts val="1800"/>
              <a:buFont typeface="Arial"/>
              <a:buChar char="-"/>
            </a:pPr>
            <a:r>
              <a:rPr lang="es"/>
              <a:t>Las interfaces modificadas de Google Docs UI mantienen el mismo aspecto que las originales. </a:t>
            </a:r>
            <a:endParaRPr/>
          </a:p>
          <a:p>
            <a:pPr indent="-342900" lvl="0" marL="457200" marR="0" rtl="0" algn="just">
              <a:lnSpc>
                <a:spcPct val="115000"/>
              </a:lnSpc>
              <a:spcBef>
                <a:spcPts val="1000"/>
              </a:spcBef>
              <a:spcAft>
                <a:spcPts val="1000"/>
              </a:spcAft>
              <a:buClr>
                <a:schemeClr val="lt2"/>
              </a:buClr>
              <a:buSzPts val="1800"/>
              <a:buFont typeface="Arial"/>
              <a:buChar char="-"/>
            </a:pPr>
            <a:r>
              <a:rPr b="1" lang="es"/>
              <a:t>Objetivo Principal:</a:t>
            </a:r>
            <a:r>
              <a:rPr lang="es"/>
              <a:t> es hacer que las mismas interfaces de usuario sean más accesibles y utilizables para todos al preservar el mismo diseño, mostrando cómo una interfaz de usuario puede ser utilizable por todos, incluidos los que interactúan a través del lector de pantalla.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Google Docs UI</a:t>
            </a:r>
            <a:endParaRPr b="1"/>
          </a:p>
        </p:txBody>
      </p:sp>
      <p:pic>
        <p:nvPicPr>
          <p:cNvPr id="324" name="Google Shape;324;p56"/>
          <p:cNvPicPr preferRelativeResize="0"/>
          <p:nvPr/>
        </p:nvPicPr>
        <p:blipFill>
          <a:blip r:embed="rId3">
            <a:alphaModFix/>
          </a:blip>
          <a:stretch>
            <a:fillRect/>
          </a:stretch>
        </p:blipFill>
        <p:spPr>
          <a:xfrm>
            <a:off x="2350650" y="1249100"/>
            <a:ext cx="4308150" cy="3539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MaWEn</a:t>
            </a:r>
            <a:endParaRPr b="1"/>
          </a:p>
        </p:txBody>
      </p:sp>
      <p:sp>
        <p:nvSpPr>
          <p:cNvPr id="330" name="Google Shape;330;p57"/>
          <p:cNvSpPr txBox="1"/>
          <p:nvPr>
            <p:ph idx="1" type="body"/>
          </p:nvPr>
        </p:nvSpPr>
        <p:spPr>
          <a:xfrm>
            <a:off x="311700" y="1316100"/>
            <a:ext cx="8520600" cy="34053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lt2"/>
              </a:buClr>
              <a:buSzPts val="1800"/>
              <a:buFont typeface="Arial"/>
              <a:buChar char="-"/>
            </a:pPr>
            <a:r>
              <a:rPr lang="es"/>
              <a:t>MaWEn tiene la intención de apoyar el trabajo colaborativo entre personas ciegas y videntes en una enseñanza convencional.</a:t>
            </a:r>
            <a:endParaRPr/>
          </a:p>
          <a:p>
            <a:pPr indent="-342900" lvl="0" marL="457200" marR="0" rtl="0" algn="just">
              <a:lnSpc>
                <a:spcPct val="115000"/>
              </a:lnSpc>
              <a:spcBef>
                <a:spcPts val="1000"/>
              </a:spcBef>
              <a:spcAft>
                <a:spcPts val="0"/>
              </a:spcAft>
              <a:buSzPts val="1800"/>
              <a:buChar char="-"/>
            </a:pPr>
            <a:r>
              <a:rPr b="1" lang="es"/>
              <a:t>Personas Videntes:</a:t>
            </a:r>
            <a:r>
              <a:rPr lang="es"/>
              <a:t> vista gráfica natural. </a:t>
            </a:r>
            <a:endParaRPr/>
          </a:p>
          <a:p>
            <a:pPr indent="-342900" lvl="0" marL="457200" marR="0" rtl="0" algn="just">
              <a:lnSpc>
                <a:spcPct val="115000"/>
              </a:lnSpc>
              <a:spcBef>
                <a:spcPts val="1000"/>
              </a:spcBef>
              <a:spcAft>
                <a:spcPts val="1000"/>
              </a:spcAft>
              <a:buSzPts val="1800"/>
              <a:buChar char="-"/>
            </a:pPr>
            <a:r>
              <a:rPr b="1" lang="es"/>
              <a:t>Personas No Videntes:</a:t>
            </a:r>
            <a:r>
              <a:rPr lang="es"/>
              <a:t> notación oficial de Braille en uso en su entorno.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300"/>
              <a:t>Web-based Co-authoring Framework for the Blind (WCFB)</a:t>
            </a:r>
            <a:endParaRPr b="1" sz="2300"/>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336" name="Google Shape;336;p58"/>
          <p:cNvSpPr txBox="1"/>
          <p:nvPr>
            <p:ph idx="1" type="body"/>
          </p:nvPr>
        </p:nvSpPr>
        <p:spPr>
          <a:xfrm>
            <a:off x="311700" y="1316100"/>
            <a:ext cx="8520600" cy="34053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chemeClr val="lt2"/>
              </a:buClr>
              <a:buSzPts val="1800"/>
              <a:buFont typeface="Arial"/>
              <a:buChar char="-"/>
            </a:pPr>
            <a:r>
              <a:rPr lang="es"/>
              <a:t>Plataforma basada en la web donde los usuarios con discapacidad visual realizan actividades colaborativas de escritura con las personas que tienen vista.</a:t>
            </a:r>
            <a:endParaRPr/>
          </a:p>
          <a:p>
            <a:pPr indent="-342900" lvl="0" marL="457200" marR="0" rtl="0" algn="just">
              <a:lnSpc>
                <a:spcPct val="115000"/>
              </a:lnSpc>
              <a:spcBef>
                <a:spcPts val="1000"/>
              </a:spcBef>
              <a:spcAft>
                <a:spcPts val="0"/>
              </a:spcAft>
              <a:buSzPts val="1800"/>
              <a:buChar char="-"/>
            </a:pPr>
            <a:r>
              <a:rPr b="1" lang="es"/>
              <a:t>Usuarios Videntes:</a:t>
            </a:r>
            <a:r>
              <a:rPr lang="es"/>
              <a:t> aportan información a través de un teclado y un mouse estándar. </a:t>
            </a:r>
            <a:endParaRPr/>
          </a:p>
          <a:p>
            <a:pPr indent="-342900" lvl="0" marL="457200" marR="0" rtl="0" algn="just">
              <a:lnSpc>
                <a:spcPct val="115000"/>
              </a:lnSpc>
              <a:spcBef>
                <a:spcPts val="1000"/>
              </a:spcBef>
              <a:spcAft>
                <a:spcPts val="0"/>
              </a:spcAft>
              <a:buSzPts val="1800"/>
              <a:buChar char="-"/>
            </a:pPr>
            <a:r>
              <a:rPr b="1" lang="es"/>
              <a:t>Usuarios No Videntes:</a:t>
            </a:r>
            <a:r>
              <a:rPr lang="es"/>
              <a:t> comandos basados ​​en el habla. </a:t>
            </a:r>
            <a:endParaRPr/>
          </a:p>
          <a:p>
            <a:pPr indent="-342900" lvl="0" marL="457200" marR="0" rtl="0" algn="just">
              <a:lnSpc>
                <a:spcPct val="115000"/>
              </a:lnSpc>
              <a:spcBef>
                <a:spcPts val="1000"/>
              </a:spcBef>
              <a:spcAft>
                <a:spcPts val="0"/>
              </a:spcAft>
              <a:buSzPts val="1800"/>
              <a:buChar char="-"/>
            </a:pPr>
            <a:r>
              <a:rPr lang="es"/>
              <a:t>También hay teclas de acceso directo disponibles para interacciones con la aplicación para ambos tipos de usuarios.</a:t>
            </a:r>
            <a:endParaRPr/>
          </a:p>
          <a:p>
            <a:pPr indent="-342900" lvl="0" marL="457200" marR="0" rtl="0" algn="just">
              <a:lnSpc>
                <a:spcPct val="115000"/>
              </a:lnSpc>
              <a:spcBef>
                <a:spcPts val="1000"/>
              </a:spcBef>
              <a:spcAft>
                <a:spcPts val="1000"/>
              </a:spcAft>
              <a:buSzPts val="1800"/>
              <a:buChar char="-"/>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300"/>
              <a:t>Web-based Co-authoring Framework for the Blind (WCFB)</a:t>
            </a:r>
            <a:endParaRPr/>
          </a:p>
        </p:txBody>
      </p:sp>
      <p:sp>
        <p:nvSpPr>
          <p:cNvPr id="342" name="Google Shape;34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lang="es"/>
              <a:t>Los usuarios con discapacidades visuales escuchan todas las actividades que ocurren en el documento compartido.</a:t>
            </a:r>
            <a:endParaRPr/>
          </a:p>
          <a:p>
            <a:pPr indent="-342900" lvl="0" marL="457200" rtl="0" algn="just">
              <a:spcBef>
                <a:spcPts val="0"/>
              </a:spcBef>
              <a:spcAft>
                <a:spcPts val="0"/>
              </a:spcAft>
              <a:buSzPts val="1800"/>
              <a:buChar char="-"/>
            </a:pPr>
            <a:r>
              <a:rPr lang="es"/>
              <a:t>La notificación emergente y los pitidos de sonido están integrados para los usuarios videntes.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300"/>
              <a:t>Web-based Co-authoring Framework for the Blind (WCFB)</a:t>
            </a:r>
            <a:endParaRPr/>
          </a:p>
        </p:txBody>
      </p:sp>
      <p:pic>
        <p:nvPicPr>
          <p:cNvPr id="348" name="Google Shape;348;p60"/>
          <p:cNvPicPr preferRelativeResize="0"/>
          <p:nvPr/>
        </p:nvPicPr>
        <p:blipFill>
          <a:blip r:embed="rId3">
            <a:alphaModFix/>
          </a:blip>
          <a:stretch>
            <a:fillRect/>
          </a:stretch>
        </p:blipFill>
        <p:spPr>
          <a:xfrm>
            <a:off x="990288" y="1195250"/>
            <a:ext cx="7163419" cy="3416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Conclusiones</a:t>
            </a:r>
            <a:endParaRPr/>
          </a:p>
        </p:txBody>
      </p:sp>
      <p:sp>
        <p:nvSpPr>
          <p:cNvPr id="354" name="Google Shape;35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FFFFFF"/>
                </a:solidFill>
              </a:rPr>
              <a:t>El cuidadoso estudio de los problemas de diseño de la interfaz HCI en relación con las necesidades del grupo especial de usuarios es lo que hace que el producto sea exitoso, más allá de lo que la simple funcionalidad podría haber brindado. Cualquier personal </a:t>
            </a:r>
            <a:r>
              <a:rPr lang="es">
                <a:solidFill>
                  <a:srgbClr val="FFFFFF"/>
                </a:solidFill>
              </a:rPr>
              <a:t>médico</a:t>
            </a:r>
            <a:r>
              <a:rPr lang="es">
                <a:solidFill>
                  <a:srgbClr val="FFFFFF"/>
                </a:solidFill>
              </a:rPr>
              <a:t> que revise un sistema de acceso universal para ambientes colaborativos </a:t>
            </a:r>
            <a:r>
              <a:rPr lang="es">
                <a:solidFill>
                  <a:srgbClr val="FFFFFF"/>
                </a:solidFill>
              </a:rPr>
              <a:t>tendrán</a:t>
            </a:r>
            <a:r>
              <a:rPr lang="es">
                <a:solidFill>
                  <a:srgbClr val="FFFFFF"/>
                </a:solidFill>
              </a:rPr>
              <a:t> comentarios positivos dados sus aspectos constructivos y beneficiosos del programa para los pacientes. </a:t>
            </a:r>
            <a:endParaRPr>
              <a:solidFill>
                <a:srgbClr val="FFFFFF"/>
              </a:solidFill>
            </a:endParaRPr>
          </a:p>
          <a:p>
            <a:pPr indent="0" lvl="0" marL="0" rtl="0" algn="just">
              <a:spcBef>
                <a:spcPts val="1600"/>
              </a:spcBef>
              <a:spcAft>
                <a:spcPts val="0"/>
              </a:spcAft>
              <a:buNone/>
            </a:pPr>
            <a:r>
              <a:rPr lang="es">
                <a:solidFill>
                  <a:srgbClr val="FFFFFF"/>
                </a:solidFill>
              </a:rPr>
              <a:t>El desarrollo de un sistema de este tipo, toma una cantidad considerable de trabajo por parte de los terapeutas para completar este proceso, desde entrevistas iniciales hasta las discusiones durante la fase de prueba beta, y su participación total en el desarrollo de las mejoras. Sin embargo, es una labor necesaria.</a:t>
            </a:r>
            <a:endParaRPr>
              <a:solidFill>
                <a:srgbClr val="FFFFFF"/>
              </a:solidFill>
            </a:endParaRPr>
          </a:p>
          <a:p>
            <a:pPr indent="0" lvl="0" marL="0" rtl="0" algn="just">
              <a:spcBef>
                <a:spcPts val="1600"/>
              </a:spcBef>
              <a:spcAft>
                <a:spcPts val="0"/>
              </a:spcAft>
              <a:buNone/>
            </a:pPr>
            <a:r>
              <a:t/>
            </a:r>
            <a:endParaRPr>
              <a:solidFill>
                <a:srgbClr val="FFFFFF"/>
              </a:solidFill>
            </a:endParaRPr>
          </a:p>
          <a:p>
            <a:pPr indent="0" lvl="0" marL="0" rtl="0" algn="just">
              <a:spcBef>
                <a:spcPts val="1600"/>
              </a:spcBef>
              <a:spcAft>
                <a:spcPts val="160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3930550"/>
            <a:ext cx="8520600" cy="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rgbClr val="FFFFFF"/>
                </a:solidFill>
              </a:rPr>
              <a:t>Figura 1: Interdependencia de las actividades de </a:t>
            </a:r>
            <a:r>
              <a:rPr b="1" lang="es">
                <a:solidFill>
                  <a:schemeClr val="accent6"/>
                </a:solidFill>
              </a:rPr>
              <a:t>Diseño Centrado en el Hombre.</a:t>
            </a:r>
            <a:endParaRPr b="1">
              <a:solidFill>
                <a:schemeClr val="accent6"/>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0"/>
              </a:spcAft>
              <a:buNone/>
            </a:pPr>
            <a:r>
              <a:t/>
            </a:r>
            <a:endParaRPr b="1">
              <a:solidFill>
                <a:srgbClr val="FFFFFF"/>
              </a:solidFill>
            </a:endParaRPr>
          </a:p>
          <a:p>
            <a:pPr indent="0" lvl="0" marL="0" rtl="0" algn="l">
              <a:spcBef>
                <a:spcPts val="1600"/>
              </a:spcBef>
              <a:spcAft>
                <a:spcPts val="1600"/>
              </a:spcAft>
              <a:buNone/>
            </a:pPr>
            <a:r>
              <a:t/>
            </a:r>
            <a:endParaRPr b="1">
              <a:solidFill>
                <a:srgbClr val="FFFFFF"/>
              </a:solidFill>
            </a:endParaRPr>
          </a:p>
        </p:txBody>
      </p:sp>
      <p:pic>
        <p:nvPicPr>
          <p:cNvPr id="82" name="Google Shape;82;p17"/>
          <p:cNvPicPr preferRelativeResize="0"/>
          <p:nvPr/>
        </p:nvPicPr>
        <p:blipFill>
          <a:blip r:embed="rId3">
            <a:alphaModFix/>
          </a:blip>
          <a:stretch>
            <a:fillRect/>
          </a:stretch>
        </p:blipFill>
        <p:spPr>
          <a:xfrm>
            <a:off x="1641725" y="490175"/>
            <a:ext cx="5734050" cy="3228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Bibliografia</a:t>
            </a:r>
            <a:endParaRPr/>
          </a:p>
        </p:txBody>
      </p:sp>
      <p:sp>
        <p:nvSpPr>
          <p:cNvPr id="360" name="Google Shape;36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200">
                <a:solidFill>
                  <a:srgbClr val="FFFFFF"/>
                </a:solidFill>
              </a:rPr>
              <a:t>[1] "El diseño de la interacción – Criterios de diseño de la interacción", Xavier Ribes i Guàrdia &amp; Magda Polo Pujadas, Universita de Catalunya [Online]. Available:  http://cv.uoc.edu/UOC/a/moduls/90/90_574b/web/main/m5/c4/2.html [Accessed: 09- Jul2019].</a:t>
            </a:r>
            <a:endParaRPr sz="1200">
              <a:solidFill>
                <a:srgbClr val="FFFFFF"/>
              </a:solidFill>
            </a:endParaRPr>
          </a:p>
          <a:p>
            <a:pPr indent="0" lvl="0" marL="0" rtl="0" algn="just">
              <a:spcBef>
                <a:spcPts val="1600"/>
              </a:spcBef>
              <a:spcAft>
                <a:spcPts val="0"/>
              </a:spcAft>
              <a:buNone/>
            </a:pPr>
            <a:r>
              <a:rPr lang="es" sz="1200">
                <a:solidFill>
                  <a:srgbClr val="FFFFFF"/>
                </a:solidFill>
              </a:rPr>
              <a:t>[2] “Design for All", CONSTANTINE STEPHANIDIS, The Encyclopedia of Human-Computer Interaction [Online]. Available:  https://www.interaction-design.org/literature/book/the-encyclopedia-of-human-compute</a:t>
            </a:r>
            <a:r>
              <a:rPr lang="es" sz="1200">
                <a:solidFill>
                  <a:srgbClr val="FFFFFF"/>
                </a:solidFill>
              </a:rPr>
              <a:t>r</a:t>
            </a:r>
            <a:r>
              <a:rPr lang="es" sz="1200">
                <a:solidFill>
                  <a:srgbClr val="FFFFFF"/>
                </a:solidFill>
              </a:rPr>
              <a:t>-interaction-2nd-ed/design-4-all  [Accessed: 09- Jul2019].</a:t>
            </a:r>
            <a:endParaRPr sz="1200">
              <a:solidFill>
                <a:srgbClr val="FFFFFF"/>
              </a:solidFill>
            </a:endParaRPr>
          </a:p>
          <a:p>
            <a:pPr indent="0" lvl="0" marL="0" rtl="0" algn="just">
              <a:spcBef>
                <a:spcPts val="1600"/>
              </a:spcBef>
              <a:spcAft>
                <a:spcPts val="0"/>
              </a:spcAft>
              <a:buNone/>
            </a:pPr>
            <a:r>
              <a:rPr lang="es" sz="1200">
                <a:solidFill>
                  <a:srgbClr val="FFFFFF"/>
                </a:solidFill>
              </a:rPr>
              <a:t>[3] "User interface design for people with special needs",  Rhaf Alloush, Shamra sy [Online]. Available:  https://es.slideshare.net/RhafAlloush/user-interface-design-for-people-with-special-needs  [Accessed: 09- Jul2019].</a:t>
            </a:r>
            <a:endParaRPr sz="1200">
              <a:solidFill>
                <a:srgbClr val="FFFFFF"/>
              </a:solidFill>
            </a:endParaRPr>
          </a:p>
          <a:p>
            <a:pPr indent="0" lvl="0" marL="0" rtl="0" algn="just">
              <a:spcBef>
                <a:spcPts val="1600"/>
              </a:spcBef>
              <a:spcAft>
                <a:spcPts val="0"/>
              </a:spcAft>
              <a:buNone/>
            </a:pPr>
            <a:r>
              <a:rPr lang="es" sz="1200">
                <a:solidFill>
                  <a:srgbClr val="FFFFFF"/>
                </a:solidFill>
              </a:rPr>
              <a:t>[4] "Universal accessibility in HCI: Process-oriented design guidelinesand tool requirements", C. Stephanidis, D. Akoumianakis, M. Sfyrakis, and A. Paramythis, Institute of Computer Science (ICS) [Online]. Available:  http://ui4all.ics.forth.gr/UI4ALL-98/stephanidis1.pdf [Accessed: 09- Jul2019].</a:t>
            </a:r>
            <a:endParaRPr sz="1200">
              <a:solidFill>
                <a:srgbClr val="FFFFFF"/>
              </a:solidFill>
            </a:endParaRPr>
          </a:p>
          <a:p>
            <a:pPr indent="0" lvl="0" marL="0" rtl="0" algn="just">
              <a:spcBef>
                <a:spcPts val="1600"/>
              </a:spcBef>
              <a:spcAft>
                <a:spcPts val="0"/>
              </a:spcAft>
              <a:buNone/>
            </a:pPr>
            <a:r>
              <a:t/>
            </a:r>
            <a:endParaRPr sz="1200">
              <a:solidFill>
                <a:srgbClr val="FFFFFF"/>
              </a:solidFill>
            </a:endParaRPr>
          </a:p>
          <a:p>
            <a:pPr indent="0" lvl="0" marL="0" rtl="0" algn="just">
              <a:spcBef>
                <a:spcPts val="1600"/>
              </a:spcBef>
              <a:spcAft>
                <a:spcPts val="1600"/>
              </a:spcAft>
              <a:buNone/>
            </a:pPr>
            <a:r>
              <a:t/>
            </a:r>
            <a:endParaRPr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Criterios de Diseño</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a:solidFill>
                  <a:schemeClr val="accent6"/>
                </a:solidFill>
              </a:rPr>
              <a:t>Usabilidad </a:t>
            </a:r>
            <a:r>
              <a:rPr lang="es">
                <a:solidFill>
                  <a:srgbClr val="FFFFFF"/>
                </a:solidFill>
              </a:rPr>
              <a:t>(Experiencia de Usuario), el cual “se aplica a todo el proceso de diseño y que repercute tanto en el diseño de la información como en el de la interacción y el de la presentación” [1]</a:t>
            </a:r>
            <a:endParaRPr>
              <a:solidFill>
                <a:srgbClr val="FFFFFF"/>
              </a:solidFill>
            </a:endParaRPr>
          </a:p>
          <a:p>
            <a:pPr indent="0" lvl="0" marL="0" rtl="0" algn="just">
              <a:spcBef>
                <a:spcPts val="1600"/>
              </a:spcBef>
              <a:spcAft>
                <a:spcPts val="0"/>
              </a:spcAft>
              <a:buNone/>
            </a:pPr>
            <a:r>
              <a:rPr b="1" lang="es">
                <a:solidFill>
                  <a:schemeClr val="accent5"/>
                </a:solidFill>
              </a:rPr>
              <a:t>Diseño de pantalla</a:t>
            </a:r>
            <a:r>
              <a:rPr lang="es">
                <a:solidFill>
                  <a:srgbClr val="FFFFFF"/>
                </a:solidFill>
              </a:rPr>
              <a:t>, donde el </a:t>
            </a:r>
            <a:r>
              <a:rPr b="1" lang="es">
                <a:solidFill>
                  <a:schemeClr val="accent6"/>
                </a:solidFill>
              </a:rPr>
              <a:t>Diseño de la interfaz</a:t>
            </a:r>
            <a:r>
              <a:rPr lang="es">
                <a:solidFill>
                  <a:srgbClr val="FFFFFF"/>
                </a:solidFill>
              </a:rPr>
              <a:t> ( la forma como se diseña una pantalla, dónde, cómo y cuándo se colocan todos los elementos y qué elementos son) y </a:t>
            </a:r>
            <a:r>
              <a:rPr b="1" lang="es">
                <a:solidFill>
                  <a:srgbClr val="FF9900"/>
                </a:solidFill>
              </a:rPr>
              <a:t>Diseño gráfico de la interfaz</a:t>
            </a:r>
            <a:r>
              <a:rPr lang="es">
                <a:solidFill>
                  <a:srgbClr val="FFFFFF"/>
                </a:solidFill>
              </a:rPr>
              <a:t> (como la creación de estilos gráficos para todo el entorno y cada pantalla, uso del color, del espacio, forma, tipos de letras, etc.) son claves para acercar el software con el usuario.</a:t>
            </a:r>
            <a:endParaRPr>
              <a:solidFill>
                <a:srgbClr val="FFFFFF"/>
              </a:solidFill>
            </a:endParaRPr>
          </a:p>
          <a:p>
            <a:pPr indent="0" lvl="0" marL="0" rtl="0" algn="just">
              <a:spcBef>
                <a:spcPts val="1600"/>
              </a:spcBef>
              <a:spcAft>
                <a:spcPts val="0"/>
              </a:spcAft>
              <a:buNone/>
            </a:pPr>
            <a:r>
              <a:t/>
            </a:r>
            <a:endParaRPr>
              <a:solidFill>
                <a:srgbClr val="FFFFFF"/>
              </a:solidFill>
            </a:endParaRPr>
          </a:p>
          <a:p>
            <a:pPr indent="0" lvl="0" marL="0" rtl="0" algn="just">
              <a:spcBef>
                <a:spcPts val="1600"/>
              </a:spcBef>
              <a:spcAft>
                <a:spcPts val="1600"/>
              </a:spcAft>
              <a:buNone/>
            </a:pPr>
            <a:r>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Criterios de Diseño</a:t>
            </a:r>
            <a:endParaRPr/>
          </a:p>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600">
                <a:solidFill>
                  <a:srgbClr val="FFFFFF"/>
                </a:solidFill>
              </a:rPr>
              <a:t>La </a:t>
            </a:r>
            <a:r>
              <a:rPr b="1" lang="es" sz="1600">
                <a:solidFill>
                  <a:schemeClr val="accent4"/>
                </a:solidFill>
              </a:rPr>
              <a:t>Coherencia </a:t>
            </a:r>
            <a:r>
              <a:rPr lang="es" sz="1600">
                <a:solidFill>
                  <a:srgbClr val="FFFFFF"/>
                </a:solidFill>
              </a:rPr>
              <a:t>contrasta la armonía entre los elementos del producto, esto requiere escoger un estilo y hacerlo extensible a todos los elementos de la pantalla, agrupar los elementos similares en una pantalla y mantenerlos en todas las pantallas, diseñar los controles para que todos los que se asemejan respondan de forma similar. </a:t>
            </a:r>
            <a:endParaRPr sz="1600">
              <a:solidFill>
                <a:srgbClr val="FFFFFF"/>
              </a:solidFill>
            </a:endParaRPr>
          </a:p>
          <a:p>
            <a:pPr indent="-330200" lvl="0" marL="457200" rtl="0" algn="just">
              <a:spcBef>
                <a:spcPts val="1600"/>
              </a:spcBef>
              <a:spcAft>
                <a:spcPts val="0"/>
              </a:spcAft>
              <a:buClr>
                <a:srgbClr val="FFFFFF"/>
              </a:buClr>
              <a:buSzPts val="1600"/>
              <a:buChar char="●"/>
            </a:pPr>
            <a:r>
              <a:rPr lang="es" sz="1600">
                <a:solidFill>
                  <a:schemeClr val="accent5"/>
                </a:solidFill>
              </a:rPr>
              <a:t>Visual</a:t>
            </a:r>
            <a:r>
              <a:rPr lang="es" sz="1600">
                <a:solidFill>
                  <a:srgbClr val="FFFFFF"/>
                </a:solidFill>
              </a:rPr>
              <a:t>: en la ubicación de los elementos en todas las pantallas y en la uniformidad gráfica.</a:t>
            </a:r>
            <a:endParaRPr sz="1600">
              <a:solidFill>
                <a:srgbClr val="FFFFFF"/>
              </a:solidFill>
            </a:endParaRPr>
          </a:p>
          <a:p>
            <a:pPr indent="-330200" lvl="0" marL="457200" rtl="0" algn="just">
              <a:spcBef>
                <a:spcPts val="0"/>
              </a:spcBef>
              <a:spcAft>
                <a:spcPts val="0"/>
              </a:spcAft>
              <a:buClr>
                <a:srgbClr val="FFFFFF"/>
              </a:buClr>
              <a:buSzPts val="1600"/>
              <a:buChar char="●"/>
            </a:pPr>
            <a:r>
              <a:rPr lang="es" sz="1600">
                <a:solidFill>
                  <a:schemeClr val="accent5"/>
                </a:solidFill>
              </a:rPr>
              <a:t>Conceptual</a:t>
            </a:r>
            <a:r>
              <a:rPr lang="es" sz="1600">
                <a:solidFill>
                  <a:srgbClr val="FFFFFF"/>
                </a:solidFill>
              </a:rPr>
              <a:t>: organiza los elementos de forma lógica.</a:t>
            </a:r>
            <a:endParaRPr sz="1600">
              <a:solidFill>
                <a:srgbClr val="FFFFFF"/>
              </a:solidFill>
            </a:endParaRPr>
          </a:p>
          <a:p>
            <a:pPr indent="-330200" lvl="0" marL="457200" rtl="0" algn="just">
              <a:spcBef>
                <a:spcPts val="0"/>
              </a:spcBef>
              <a:spcAft>
                <a:spcPts val="0"/>
              </a:spcAft>
              <a:buClr>
                <a:srgbClr val="FFFFFF"/>
              </a:buClr>
              <a:buSzPts val="1600"/>
              <a:buChar char="●"/>
            </a:pPr>
            <a:r>
              <a:rPr lang="es" sz="1600">
                <a:solidFill>
                  <a:schemeClr val="accent5"/>
                </a:solidFill>
              </a:rPr>
              <a:t>Mecánica</a:t>
            </a:r>
            <a:r>
              <a:rPr lang="es" sz="1600">
                <a:solidFill>
                  <a:srgbClr val="FFFFFF"/>
                </a:solidFill>
              </a:rPr>
              <a:t>: coherencia funcional de elementos similares.</a:t>
            </a:r>
            <a:endParaRPr sz="1600">
              <a:solidFill>
                <a:srgbClr val="FFFFFF"/>
              </a:solidFill>
            </a:endParaRPr>
          </a:p>
          <a:p>
            <a:pPr indent="0" lvl="0" marL="0" rtl="0" algn="just">
              <a:spcBef>
                <a:spcPts val="1600"/>
              </a:spcBef>
              <a:spcAft>
                <a:spcPts val="0"/>
              </a:spcAft>
              <a:buNone/>
            </a:pPr>
            <a:r>
              <a:rPr lang="es" sz="1600">
                <a:solidFill>
                  <a:srgbClr val="FFFFFF"/>
                </a:solidFill>
              </a:rPr>
              <a:t>Además, se puede usar </a:t>
            </a:r>
            <a:r>
              <a:rPr b="1" lang="es" sz="1600">
                <a:solidFill>
                  <a:schemeClr val="accent6"/>
                </a:solidFill>
              </a:rPr>
              <a:t>metáforas</a:t>
            </a:r>
            <a:r>
              <a:rPr lang="es" sz="1600">
                <a:solidFill>
                  <a:srgbClr val="FFFFFF"/>
                </a:solidFill>
              </a:rPr>
              <a:t>, el cual es un entorno significativo o relevante usado para organizar la información de la pantalla con el fin de sugerir una comparación y facilitar la comprensión del entorno y la navegación. </a:t>
            </a:r>
            <a:endParaRPr sz="1600">
              <a:solidFill>
                <a:srgbClr val="FFFFFF"/>
              </a:solidFill>
            </a:endParaRPr>
          </a:p>
          <a:p>
            <a:pPr indent="0" lvl="0" marL="0" rtl="0" algn="l">
              <a:spcBef>
                <a:spcPts val="1600"/>
              </a:spcBef>
              <a:spcAft>
                <a:spcPts val="1600"/>
              </a:spcAft>
              <a:buNone/>
            </a:pPr>
            <a:r>
              <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Criterios de Diseño</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017725"/>
            <a:ext cx="8520600" cy="390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FFFFFF"/>
                </a:solidFill>
              </a:rPr>
              <a:t>Además el sistema de navegación debe cumplir con:</a:t>
            </a:r>
            <a:endParaRPr>
              <a:solidFill>
                <a:srgbClr val="FFFFFF"/>
              </a:solidFill>
            </a:endParaRPr>
          </a:p>
          <a:p>
            <a:pPr indent="-342900" lvl="0" marL="457200" rtl="0" algn="just">
              <a:spcBef>
                <a:spcPts val="1600"/>
              </a:spcBef>
              <a:spcAft>
                <a:spcPts val="0"/>
              </a:spcAft>
              <a:buClr>
                <a:srgbClr val="FFFFFF"/>
              </a:buClr>
              <a:buSzPts val="1800"/>
              <a:buChar char="●"/>
            </a:pPr>
            <a:r>
              <a:rPr lang="es">
                <a:solidFill>
                  <a:srgbClr val="FFFFFF"/>
                </a:solidFill>
              </a:rPr>
              <a:t>Ser </a:t>
            </a:r>
            <a:r>
              <a:rPr b="1" lang="es">
                <a:solidFill>
                  <a:schemeClr val="accent6"/>
                </a:solidFill>
              </a:rPr>
              <a:t>intuitivo</a:t>
            </a:r>
            <a:r>
              <a:rPr lang="es">
                <a:solidFill>
                  <a:srgbClr val="FFFFFF"/>
                </a:solidFill>
              </a:rPr>
              <a:t>, es decir, no necesita ser explicado y se comporta como la gente espera.</a:t>
            </a:r>
            <a:endParaRPr>
              <a:solidFill>
                <a:srgbClr val="FFFFFF"/>
              </a:solidFill>
            </a:endParaRPr>
          </a:p>
          <a:p>
            <a:pPr indent="-342900" lvl="0" marL="457200" rtl="0" algn="just">
              <a:spcBef>
                <a:spcPts val="0"/>
              </a:spcBef>
              <a:spcAft>
                <a:spcPts val="0"/>
              </a:spcAft>
              <a:buClr>
                <a:srgbClr val="FFFFFF"/>
              </a:buClr>
              <a:buSzPts val="1800"/>
              <a:buChar char="●"/>
            </a:pPr>
            <a:r>
              <a:rPr lang="es">
                <a:solidFill>
                  <a:srgbClr val="FFFFFF"/>
                </a:solidFill>
              </a:rPr>
              <a:t>Ser </a:t>
            </a:r>
            <a:r>
              <a:rPr b="1" lang="es">
                <a:solidFill>
                  <a:schemeClr val="accent5"/>
                </a:solidFill>
              </a:rPr>
              <a:t>claro </a:t>
            </a:r>
            <a:r>
              <a:rPr lang="es">
                <a:solidFill>
                  <a:srgbClr val="FFFFFF"/>
                </a:solidFill>
              </a:rPr>
              <a:t>en los apartados, es decir, mantiene una estructura sencilla que permite una movilidad cómoda entre las pantallas; lógica en la organización de los contenidos.</a:t>
            </a:r>
            <a:endParaRPr>
              <a:solidFill>
                <a:srgbClr val="FFFFFF"/>
              </a:solidFill>
            </a:endParaRPr>
          </a:p>
          <a:p>
            <a:pPr indent="-342900" lvl="0" marL="457200" rtl="0" algn="just">
              <a:spcBef>
                <a:spcPts val="0"/>
              </a:spcBef>
              <a:spcAft>
                <a:spcPts val="0"/>
              </a:spcAft>
              <a:buClr>
                <a:srgbClr val="FFFFFF"/>
              </a:buClr>
              <a:buSzPts val="1800"/>
              <a:buChar char="●"/>
            </a:pPr>
            <a:r>
              <a:rPr b="1" lang="es">
                <a:solidFill>
                  <a:schemeClr val="accent4"/>
                </a:solidFill>
              </a:rPr>
              <a:t>Fácil el proceso de búsqueda</a:t>
            </a:r>
            <a:r>
              <a:rPr lang="es">
                <a:solidFill>
                  <a:srgbClr val="FFFFFF"/>
                </a:solidFill>
              </a:rPr>
              <a:t>, destacando lo novedoso y lo que resulta más atractivo e interesante al perfil destinatario.</a:t>
            </a:r>
            <a:endParaRPr>
              <a:solidFill>
                <a:srgbClr val="FFFFFF"/>
              </a:solidFill>
            </a:endParaRPr>
          </a:p>
          <a:p>
            <a:pPr indent="-342900" lvl="0" marL="457200" rtl="0" algn="just">
              <a:spcBef>
                <a:spcPts val="0"/>
              </a:spcBef>
              <a:spcAft>
                <a:spcPts val="0"/>
              </a:spcAft>
              <a:buClr>
                <a:srgbClr val="FFFFFF"/>
              </a:buClr>
              <a:buSzPts val="1800"/>
              <a:buChar char="●"/>
            </a:pPr>
            <a:r>
              <a:rPr b="1" lang="es">
                <a:solidFill>
                  <a:schemeClr val="accent1"/>
                </a:solidFill>
              </a:rPr>
              <a:t>No aleatorio</a:t>
            </a:r>
            <a:r>
              <a:rPr lang="es">
                <a:solidFill>
                  <a:srgbClr val="FFFFFF"/>
                </a:solidFill>
              </a:rPr>
              <a:t>, da libertad al usuario (interactividad) sin crear confusión (aleatoriedad).</a:t>
            </a:r>
            <a:endParaRPr>
              <a:solidFill>
                <a:srgbClr val="FFFFFF"/>
              </a:solidFill>
            </a:endParaRPr>
          </a:p>
          <a:p>
            <a:pPr indent="-342900" lvl="0" marL="457200" rtl="0" algn="just">
              <a:spcBef>
                <a:spcPts val="0"/>
              </a:spcBef>
              <a:spcAft>
                <a:spcPts val="0"/>
              </a:spcAft>
              <a:buClr>
                <a:schemeClr val="accent6"/>
              </a:buClr>
              <a:buSzPts val="1800"/>
              <a:buChar char="●"/>
            </a:pPr>
            <a:r>
              <a:rPr b="1" lang="es">
                <a:solidFill>
                  <a:schemeClr val="accent6"/>
                </a:solidFill>
              </a:rPr>
              <a:t>Orienta a los usuarios</a:t>
            </a:r>
            <a:endParaRPr b="1">
              <a:solidFill>
                <a:schemeClr val="accent6"/>
              </a:solidFill>
            </a:endParaRPr>
          </a:p>
          <a:p>
            <a:pPr indent="0" lvl="0" marL="0" rtl="0" algn="just">
              <a:spcBef>
                <a:spcPts val="1600"/>
              </a:spcBef>
              <a:spcAft>
                <a:spcPts val="0"/>
              </a:spcAft>
              <a:buNone/>
            </a:pPr>
            <a:r>
              <a:t/>
            </a:r>
            <a:endParaRPr>
              <a:solidFill>
                <a:srgbClr val="FFFFFF"/>
              </a:solidFill>
            </a:endParaRPr>
          </a:p>
          <a:p>
            <a:pPr indent="0" lvl="0" marL="0" rtl="0" algn="just">
              <a:spcBef>
                <a:spcPts val="1600"/>
              </a:spcBef>
              <a:spcAft>
                <a:spcPts val="1600"/>
              </a:spcAft>
              <a:buNone/>
            </a:pPr>
            <a:r>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s"/>
              <a:t>Criterios de Diseño</a:t>
            </a:r>
            <a:endParaRPr/>
          </a:p>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8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FFFFFF"/>
                </a:solidFill>
              </a:rPr>
              <a:t>Las </a:t>
            </a:r>
            <a:r>
              <a:rPr b="1" lang="es" sz="1200">
                <a:solidFill>
                  <a:schemeClr val="accent5"/>
                </a:solidFill>
              </a:rPr>
              <a:t>barras de navegación</a:t>
            </a:r>
            <a:r>
              <a:rPr lang="es" sz="1200">
                <a:solidFill>
                  <a:srgbClr val="FFFFFF"/>
                </a:solidFill>
              </a:rPr>
              <a:t> se deben colocar a la izquierda de la pantalla porque:</a:t>
            </a:r>
            <a:endParaRPr sz="1200">
              <a:solidFill>
                <a:srgbClr val="FFFFFF"/>
              </a:solidFill>
            </a:endParaRPr>
          </a:p>
          <a:p>
            <a:pPr indent="-304800" lvl="0" marL="457200" rtl="0" algn="l">
              <a:spcBef>
                <a:spcPts val="1600"/>
              </a:spcBef>
              <a:spcAft>
                <a:spcPts val="0"/>
              </a:spcAft>
              <a:buClr>
                <a:srgbClr val="FFFFFF"/>
              </a:buClr>
              <a:buSzPts val="1200"/>
              <a:buChar char="●"/>
            </a:pPr>
            <a:r>
              <a:rPr lang="es" sz="1200">
                <a:solidFill>
                  <a:srgbClr val="FFFFFF"/>
                </a:solidFill>
              </a:rPr>
              <a:t>Lectura es de izquierda a derecha;</a:t>
            </a:r>
            <a:endParaRPr sz="1200">
              <a:solidFill>
                <a:srgbClr val="FFFFFF"/>
              </a:solidFill>
            </a:endParaRPr>
          </a:p>
          <a:p>
            <a:pPr indent="-304800" lvl="0" marL="457200" rtl="0" algn="l">
              <a:spcBef>
                <a:spcPts val="0"/>
              </a:spcBef>
              <a:spcAft>
                <a:spcPts val="0"/>
              </a:spcAft>
              <a:buClr>
                <a:srgbClr val="FFFFFF"/>
              </a:buClr>
              <a:buSzPts val="1200"/>
              <a:buChar char="●"/>
            </a:pPr>
            <a:r>
              <a:rPr lang="es" sz="1200">
                <a:solidFill>
                  <a:srgbClr val="FFFFFF"/>
                </a:solidFill>
              </a:rPr>
              <a:t>Garantiza que esta barra de navegación no quedará cortada cuando al </a:t>
            </a:r>
            <a:r>
              <a:rPr lang="es" sz="1200">
                <a:solidFill>
                  <a:srgbClr val="FFFFFF"/>
                </a:solidFill>
              </a:rPr>
              <a:t>redimensionar</a:t>
            </a:r>
            <a:r>
              <a:rPr lang="es" sz="1200">
                <a:solidFill>
                  <a:srgbClr val="FFFFFF"/>
                </a:solidFill>
              </a:rPr>
              <a:t> la pantalla.</a:t>
            </a:r>
            <a:endParaRPr sz="1200">
              <a:solidFill>
                <a:srgbClr val="FFFFFF"/>
              </a:solidFill>
            </a:endParaRPr>
          </a:p>
          <a:p>
            <a:pPr indent="-304800" lvl="0" marL="457200" rtl="0" algn="l">
              <a:spcBef>
                <a:spcPts val="0"/>
              </a:spcBef>
              <a:spcAft>
                <a:spcPts val="0"/>
              </a:spcAft>
              <a:buClr>
                <a:srgbClr val="FFFFFF"/>
              </a:buClr>
              <a:buSzPts val="1200"/>
              <a:buChar char="●"/>
            </a:pPr>
            <a:r>
              <a:rPr lang="es" sz="1200">
                <a:solidFill>
                  <a:srgbClr val="FFFFFF"/>
                </a:solidFill>
              </a:rPr>
              <a:t>La disposición en la parte inferior de la pantalla sorprende y deja mucho espacio disponible para el resto de elementos, que deben preverse pequeños para no recargar la página.</a:t>
            </a:r>
            <a:endParaRPr sz="1200">
              <a:solidFill>
                <a:srgbClr val="FFFFFF"/>
              </a:solidFill>
            </a:endParaRPr>
          </a:p>
          <a:p>
            <a:pPr indent="0" lvl="0" marL="0" rtl="0" algn="l">
              <a:spcBef>
                <a:spcPts val="1600"/>
              </a:spcBef>
              <a:spcAft>
                <a:spcPts val="0"/>
              </a:spcAft>
              <a:buNone/>
            </a:pPr>
            <a:r>
              <a:rPr lang="es" sz="1200">
                <a:solidFill>
                  <a:srgbClr val="FFFFFF"/>
                </a:solidFill>
              </a:rPr>
              <a:t>Cuando se requieren dos </a:t>
            </a:r>
            <a:r>
              <a:rPr b="1" lang="es" sz="1200">
                <a:solidFill>
                  <a:schemeClr val="accent4"/>
                </a:solidFill>
              </a:rPr>
              <a:t>barras de navegación</a:t>
            </a:r>
            <a:r>
              <a:rPr lang="es" sz="1200">
                <a:solidFill>
                  <a:srgbClr val="FFFFFF"/>
                </a:solidFill>
              </a:rPr>
              <a:t> (más de dos no es recomendable porque desconcierta al usuario), se aconseja disponerlas una verticalmente y la otra horizontalmente en la parte superior:</a:t>
            </a:r>
            <a:endParaRPr sz="1200">
              <a:solidFill>
                <a:srgbClr val="FFFFFF"/>
              </a:solidFill>
            </a:endParaRPr>
          </a:p>
          <a:p>
            <a:pPr indent="-304800" lvl="0" marL="457200" rtl="0" algn="l">
              <a:spcBef>
                <a:spcPts val="1600"/>
              </a:spcBef>
              <a:spcAft>
                <a:spcPts val="0"/>
              </a:spcAft>
              <a:buClr>
                <a:srgbClr val="FFFFFF"/>
              </a:buClr>
              <a:buSzPts val="1200"/>
              <a:buChar char="●"/>
            </a:pPr>
            <a:r>
              <a:rPr lang="es" sz="1200">
                <a:solidFill>
                  <a:srgbClr val="FFFFFF"/>
                </a:solidFill>
              </a:rPr>
              <a:t>Una debe ofrecer información estructural y destacar más que la otra.</a:t>
            </a:r>
            <a:endParaRPr sz="1200">
              <a:solidFill>
                <a:srgbClr val="FFFFFF"/>
              </a:solidFill>
            </a:endParaRPr>
          </a:p>
          <a:p>
            <a:pPr indent="-304800" lvl="0" marL="457200" rtl="0" algn="l">
              <a:spcBef>
                <a:spcPts val="0"/>
              </a:spcBef>
              <a:spcAft>
                <a:spcPts val="0"/>
              </a:spcAft>
              <a:buClr>
                <a:srgbClr val="FFFFFF"/>
              </a:buClr>
              <a:buSzPts val="1200"/>
              <a:buChar char="●"/>
            </a:pPr>
            <a:r>
              <a:rPr lang="es" sz="1200">
                <a:solidFill>
                  <a:srgbClr val="FFFFFF"/>
                </a:solidFill>
              </a:rPr>
              <a:t>La segunda debe ofrecer información detallada y destacar menos que la primera.</a:t>
            </a:r>
            <a:endParaRPr sz="1200">
              <a:solidFill>
                <a:srgbClr val="FFFFFF"/>
              </a:solidFill>
            </a:endParaRPr>
          </a:p>
          <a:p>
            <a:pPr indent="-304800" lvl="0" marL="457200" rtl="0" algn="l">
              <a:spcBef>
                <a:spcPts val="0"/>
              </a:spcBef>
              <a:spcAft>
                <a:spcPts val="0"/>
              </a:spcAft>
              <a:buClr>
                <a:srgbClr val="FFFFFF"/>
              </a:buClr>
              <a:buSzPts val="1200"/>
              <a:buChar char="●"/>
            </a:pPr>
            <a:r>
              <a:rPr lang="es" sz="1200">
                <a:solidFill>
                  <a:srgbClr val="FFFFFF"/>
                </a:solidFill>
              </a:rPr>
              <a:t>El espacio de pantalla destinado a las barras de navegación no debería superar el 20% del total.</a:t>
            </a:r>
            <a:endParaRPr sz="1200">
              <a:solidFill>
                <a:srgbClr val="FFFFFF"/>
              </a:solidFill>
            </a:endParaRPr>
          </a:p>
          <a:p>
            <a:pPr indent="-304800" lvl="0" marL="457200" rtl="0" algn="l">
              <a:spcBef>
                <a:spcPts val="0"/>
              </a:spcBef>
              <a:spcAft>
                <a:spcPts val="0"/>
              </a:spcAft>
              <a:buClr>
                <a:srgbClr val="FFFFFF"/>
              </a:buClr>
              <a:buSzPts val="1200"/>
              <a:buChar char="●"/>
            </a:pPr>
            <a:r>
              <a:rPr lang="es" sz="1200">
                <a:solidFill>
                  <a:srgbClr val="FFFFFF"/>
                </a:solidFill>
              </a:rPr>
              <a:t>Se recomienda mantener en los márgenes los botones de navegación, los apartados secundarios, los menús, los enlaces, etc.</a:t>
            </a:r>
            <a:endParaRPr sz="1200">
              <a:solidFill>
                <a:srgbClr val="FFFFFF"/>
              </a:solidFill>
            </a:endParaRPr>
          </a:p>
          <a:p>
            <a:pPr indent="-304800" lvl="0" marL="457200" rtl="0" algn="l">
              <a:spcBef>
                <a:spcPts val="0"/>
              </a:spcBef>
              <a:spcAft>
                <a:spcPts val="0"/>
              </a:spcAft>
              <a:buClr>
                <a:srgbClr val="FFFFFF"/>
              </a:buClr>
              <a:buSzPts val="1200"/>
              <a:buChar char="●"/>
            </a:pPr>
            <a:r>
              <a:rPr lang="es" sz="1200">
                <a:solidFill>
                  <a:srgbClr val="FFFFFF"/>
                </a:solidFill>
              </a:rPr>
              <a:t>Se desaconseja totalmente modificar la ubicación de las barras de navegación en distintas pantallas según el nivel de la jerarquía en que se sitúen.</a:t>
            </a:r>
            <a:endParaRPr sz="12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