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Open Sans" panose="020B0604020202020204" charset="0"/>
      <p:regular r:id="rId30"/>
      <p:bold r:id="rId31"/>
      <p:italic r:id="rId32"/>
      <p:boldItalic r:id="rId33"/>
    </p:embeddedFont>
    <p:embeddedFont>
      <p:font typeface="PT Sans Narrow" panose="020B0604020202020204" charset="0"/>
      <p:regular r:id="rId34"/>
      <p:bold r:id="rId35"/>
    </p:embeddedFont>
    <p:embeddedFont>
      <p:font typeface="Open Sans Light"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5" y="3158252"/>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9"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8"/>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Shape 2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57" name="Shape 57"/>
          <p:cNvSpPr txBox="1">
            <a:spLocks noGrp="1"/>
          </p:cNvSpPr>
          <p:nvPr>
            <p:ph type="title"/>
          </p:nvPr>
        </p:nvSpPr>
        <p:spPr>
          <a:xfrm>
            <a:off x="311700" y="1304850"/>
            <a:ext cx="8520600" cy="1538400"/>
          </a:xfrm>
          <a:prstGeom prst="rect">
            <a:avLst/>
          </a:prstGeom>
        </p:spPr>
        <p:txBody>
          <a:bodyPr wrap="square" lIns="91425" tIns="91425" rIns="91425" bIns="91425" anchor="ctr" anchorCtr="0"/>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Shape 5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3" name="Shape 23"/>
          <p:cNvSpPr txBox="1">
            <a:spLocks noGrp="1"/>
          </p:cNvSpPr>
          <p:nvPr>
            <p:ph type="title"/>
          </p:nvPr>
        </p:nvSpPr>
        <p:spPr>
          <a:xfrm>
            <a:off x="311700" y="814800"/>
            <a:ext cx="8571300" cy="942000"/>
          </a:xfrm>
          <a:prstGeom prst="rect">
            <a:avLst/>
          </a:prstGeom>
        </p:spPr>
        <p:txBody>
          <a:bodyPr wrap="square" lIns="91425" tIns="91425" rIns="91425" bIns="91425" anchor="ctr" anchorCtr="0"/>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s-419">
                <a:solidFill>
                  <a:schemeClr val="lt1"/>
                </a:solidFill>
              </a:rPr>
              <a:t>‹Nº›</a:t>
            </a:fld>
            <a:endParaRPr>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7" name="Shape 27"/>
          <p:cNvSpPr txBox="1">
            <a:spLocks noGrp="1"/>
          </p:cNvSpPr>
          <p:nvPr>
            <p:ph type="title"/>
          </p:nvPr>
        </p:nvSpPr>
        <p:spPr>
          <a:xfrm>
            <a:off x="311700" y="445025"/>
            <a:ext cx="8520600" cy="707400"/>
          </a:xfrm>
          <a:prstGeom prst="rect">
            <a:avLst/>
          </a:prstGeom>
        </p:spPr>
        <p:txBody>
          <a:bodyPr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Shape 2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Shape 3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Shape 4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wrap="square" lIns="91425" tIns="91425" rIns="91425" bIns="91425" anchor="ctr" anchorCtr="0"/>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Shape 4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wrap="square" lIns="91425" tIns="91425" rIns="91425" bIns="91425" anchor="ctr" anchorCtr="0">
            <a:noAutofit/>
          </a:bodyPr>
          <a:lstStyle/>
          <a:p>
            <a:pPr marL="0" lvl="0" indent="0">
              <a:spcBef>
                <a:spcPts val="0"/>
              </a:spcBef>
              <a:spcAft>
                <a:spcPts val="0"/>
              </a:spcAft>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Shape 5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s-419">
                <a:solidFill>
                  <a:schemeClr val="lt1"/>
                </a:solidFill>
              </a:rPr>
              <a:t>‹Nº›</a:t>
            </a:fld>
            <a:endParaRPr>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wrap="square" lIns="91425" tIns="91425" rIns="91425" bIns="91425" anchor="ctr" anchorCtr="0"/>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wrap="square" lIns="91425" tIns="91425" rIns="91425" bIns="91425" anchor="t" anchorCtr="0"/>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wrap="square" lIns="91425" tIns="91425" rIns="91425" bIns="91425" anchor="t" anchorCtr="0"/>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spcAft>
                <a:spcPts val="0"/>
              </a:spcAft>
              <a:buNone/>
            </a:pPr>
            <a:fld id="{00000000-1234-1234-1234-123412341234}" type="slidenum">
              <a:rPr lang="es-419" sz="1000">
                <a:solidFill>
                  <a:schemeClr val="dk2"/>
                </a:solidFill>
                <a:latin typeface="Open Sans"/>
                <a:ea typeface="Open Sans"/>
                <a:cs typeface="Open Sans"/>
                <a:sym typeface="Open Sans"/>
              </a:rPr>
              <a:t>‹Nº›</a:t>
            </a:fld>
            <a:endParaRPr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wrap="square" lIns="91425" tIns="91425" rIns="91425" bIns="91425" anchor="b" anchorCtr="0">
            <a:noAutofit/>
          </a:bodyPr>
          <a:lstStyle/>
          <a:p>
            <a:pPr marL="0" lvl="0" indent="0">
              <a:spcBef>
                <a:spcPts val="0"/>
              </a:spcBef>
              <a:spcAft>
                <a:spcPts val="0"/>
              </a:spcAft>
              <a:buNone/>
            </a:pPr>
            <a:r>
              <a:rPr lang="es-419"/>
              <a:t>Clasificación de Spam mediante NAIVE BAYES</a:t>
            </a:r>
            <a:endParaRPr/>
          </a:p>
        </p:txBody>
      </p:sp>
      <p:sp>
        <p:nvSpPr>
          <p:cNvPr id="67" name="Shape 67"/>
          <p:cNvSpPr txBox="1">
            <a:spLocks noGrp="1"/>
          </p:cNvSpPr>
          <p:nvPr>
            <p:ph type="subTitle" idx="1"/>
          </p:nvPr>
        </p:nvSpPr>
        <p:spPr>
          <a:xfrm>
            <a:off x="3155425" y="2774175"/>
            <a:ext cx="1425600" cy="462900"/>
          </a:xfrm>
          <a:prstGeom prst="rect">
            <a:avLst/>
          </a:prstGeom>
        </p:spPr>
        <p:txBody>
          <a:bodyPr wrap="square" lIns="91425" tIns="91425" rIns="91425" bIns="91425" anchor="t" anchorCtr="0">
            <a:noAutofit/>
          </a:bodyPr>
          <a:lstStyle/>
          <a:p>
            <a:pPr marL="0" lvl="0" indent="0">
              <a:spcBef>
                <a:spcPts val="0"/>
              </a:spcBef>
              <a:spcAft>
                <a:spcPts val="0"/>
              </a:spcAft>
              <a:buNone/>
            </a:pPr>
            <a:r>
              <a:rPr lang="es-419" sz="1400"/>
              <a:t>Integrantes :</a:t>
            </a:r>
            <a:endParaRPr sz="1400"/>
          </a:p>
        </p:txBody>
      </p:sp>
      <p:sp>
        <p:nvSpPr>
          <p:cNvPr id="68" name="Shape 68"/>
          <p:cNvSpPr txBox="1"/>
          <p:nvPr/>
        </p:nvSpPr>
        <p:spPr>
          <a:xfrm>
            <a:off x="4581025" y="2812875"/>
            <a:ext cx="2393100" cy="973200"/>
          </a:xfrm>
          <a:prstGeom prst="rect">
            <a:avLst/>
          </a:prstGeom>
          <a:noFill/>
          <a:ln>
            <a:noFill/>
          </a:ln>
        </p:spPr>
        <p:txBody>
          <a:bodyPr wrap="square" lIns="91425" tIns="91425" rIns="91425" bIns="91425" anchor="t" anchorCtr="0">
            <a:noAutofit/>
          </a:bodyPr>
          <a:lstStyle/>
          <a:p>
            <a:pPr marL="0" lvl="0" indent="0" algn="ctr" rtl="0">
              <a:spcBef>
                <a:spcPts val="0"/>
              </a:spcBef>
              <a:spcAft>
                <a:spcPts val="0"/>
              </a:spcAft>
              <a:buNone/>
            </a:pPr>
            <a:r>
              <a:rPr lang="es-419" sz="1600">
                <a:solidFill>
                  <a:schemeClr val="dk2"/>
                </a:solidFill>
                <a:latin typeface="Open Sans"/>
                <a:ea typeface="Open Sans"/>
                <a:cs typeface="Open Sans"/>
                <a:sym typeface="Open Sans"/>
              </a:rPr>
              <a:t>Freddy Abad</a:t>
            </a:r>
            <a:endParaRPr sz="1600">
              <a:solidFill>
                <a:schemeClr val="dk2"/>
              </a:solidFill>
              <a:latin typeface="Open Sans"/>
              <a:ea typeface="Open Sans"/>
              <a:cs typeface="Open Sans"/>
              <a:sym typeface="Open Sans"/>
            </a:endParaRPr>
          </a:p>
          <a:p>
            <a:pPr marL="0" lvl="0" indent="0" algn="ctr" rtl="0">
              <a:spcBef>
                <a:spcPts val="0"/>
              </a:spcBef>
              <a:spcAft>
                <a:spcPts val="0"/>
              </a:spcAft>
              <a:buNone/>
            </a:pPr>
            <a:r>
              <a:rPr lang="es-419" sz="1600">
                <a:solidFill>
                  <a:schemeClr val="dk2"/>
                </a:solidFill>
                <a:latin typeface="Open Sans"/>
                <a:ea typeface="Open Sans"/>
                <a:cs typeface="Open Sans"/>
                <a:sym typeface="Open Sans"/>
              </a:rPr>
              <a:t>Edwin Cabrera Fernando Peñaloza</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spcAft>
                <a:spcPts val="0"/>
              </a:spcAft>
              <a:buNone/>
            </a:pPr>
            <a:r>
              <a:rPr lang="es-419"/>
              <a:t>Estado del arte</a:t>
            </a:r>
            <a:endParaRPr/>
          </a:p>
        </p:txBody>
      </p:sp>
      <p:sp>
        <p:nvSpPr>
          <p:cNvPr id="130" name="Shape 130"/>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0" lvl="0" indent="0" algn="just" rtl="0">
              <a:spcBef>
                <a:spcPts val="0"/>
              </a:spcBef>
              <a:spcAft>
                <a:spcPts val="0"/>
              </a:spcAft>
              <a:buNone/>
            </a:pPr>
            <a:r>
              <a:rPr lang="es-419" b="1"/>
              <a:t>Naive Bayes: </a:t>
            </a:r>
            <a:r>
              <a:rPr lang="es-419"/>
              <a:t>Es un algoritmo de clasificación probabilística en la cual se asigna la probabilidad a cada categoría en función de las características de los datos, en base a ello; se elige el resultado más probable como predicción.</a:t>
            </a:r>
            <a:endParaRPr/>
          </a:p>
          <a:p>
            <a:pPr marL="0" lvl="0" indent="0" algn="just">
              <a:spcBef>
                <a:spcPts val="1600"/>
              </a:spcBef>
              <a:spcAft>
                <a:spcPts val="0"/>
              </a:spcAft>
              <a:buNone/>
            </a:pPr>
            <a:endParaRPr/>
          </a:p>
          <a:p>
            <a:pPr marL="0" lvl="0" indent="0" algn="just" rtl="0">
              <a:spcBef>
                <a:spcPts val="1600"/>
              </a:spcBef>
              <a:spcAft>
                <a:spcPts val="0"/>
              </a:spcAft>
              <a:buNone/>
            </a:pPr>
            <a:endParaRPr b="1"/>
          </a:p>
        </p:txBody>
      </p:sp>
      <p:sp>
        <p:nvSpPr>
          <p:cNvPr id="131" name="Shape 1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s-419"/>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spcAft>
                <a:spcPts val="0"/>
              </a:spcAft>
              <a:buNone/>
            </a:pPr>
            <a:r>
              <a:rPr lang="es-419"/>
              <a:t>Aplicaciones de Naive Bayes</a:t>
            </a:r>
            <a:endParaRPr/>
          </a:p>
        </p:txBody>
      </p:sp>
      <p:sp>
        <p:nvSpPr>
          <p:cNvPr id="137" name="Shape 137"/>
          <p:cNvSpPr txBox="1">
            <a:spLocks noGrp="1"/>
          </p:cNvSpPr>
          <p:nvPr>
            <p:ph type="body" idx="1"/>
          </p:nvPr>
        </p:nvSpPr>
        <p:spPr>
          <a:xfrm>
            <a:off x="311700" y="1266325"/>
            <a:ext cx="8520600" cy="1380300"/>
          </a:xfrm>
          <a:prstGeom prst="rect">
            <a:avLst/>
          </a:prstGeom>
        </p:spPr>
        <p:txBody>
          <a:bodyPr wrap="square" lIns="91425" tIns="91425" rIns="91425" bIns="91425" anchor="t" anchorCtr="0">
            <a:noAutofit/>
          </a:bodyPr>
          <a:lstStyle/>
          <a:p>
            <a:pPr marL="457200" lvl="0" indent="-342900" algn="just" rtl="0">
              <a:spcBef>
                <a:spcPts val="0"/>
              </a:spcBef>
              <a:spcAft>
                <a:spcPts val="0"/>
              </a:spcAft>
              <a:buSzPts val="1800"/>
              <a:buFont typeface="Times New Roman"/>
              <a:buChar char="●"/>
            </a:pPr>
            <a:r>
              <a:rPr lang="es-419">
                <a:latin typeface="Times New Roman"/>
                <a:ea typeface="Times New Roman"/>
                <a:cs typeface="Times New Roman"/>
                <a:sym typeface="Times New Roman"/>
              </a:rPr>
              <a:t>Clasificación del correo no deseado </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s-419">
                <a:latin typeface="Times New Roman"/>
                <a:ea typeface="Times New Roman"/>
                <a:cs typeface="Times New Roman"/>
                <a:sym typeface="Times New Roman"/>
              </a:rPr>
              <a:t>Análisis de sentimientos </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s-419">
                <a:latin typeface="Times New Roman"/>
                <a:ea typeface="Times New Roman"/>
                <a:cs typeface="Times New Roman"/>
                <a:sym typeface="Times New Roman"/>
              </a:rPr>
              <a:t>Categorización de documentos.</a:t>
            </a:r>
            <a:endParaRPr/>
          </a:p>
        </p:txBody>
      </p:sp>
      <p:sp>
        <p:nvSpPr>
          <p:cNvPr id="138" name="Shape 13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s-419"/>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s-419"/>
              <a:t>Ventajas</a:t>
            </a:r>
            <a:endParaRPr/>
          </a:p>
        </p:txBody>
      </p:sp>
      <p:sp>
        <p:nvSpPr>
          <p:cNvPr id="144" name="Shape 144"/>
          <p:cNvSpPr txBox="1">
            <a:spLocks noGrp="1"/>
          </p:cNvSpPr>
          <p:nvPr>
            <p:ph type="body" idx="1"/>
          </p:nvPr>
        </p:nvSpPr>
        <p:spPr>
          <a:xfrm>
            <a:off x="311700" y="1266325"/>
            <a:ext cx="8520600" cy="1380300"/>
          </a:xfrm>
          <a:prstGeom prst="rect">
            <a:avLst/>
          </a:prstGeom>
        </p:spPr>
        <p:txBody>
          <a:bodyPr wrap="square" lIns="91425" tIns="91425" rIns="91425" bIns="91425" anchor="t" anchorCtr="0">
            <a:noAutofit/>
          </a:bodyPr>
          <a:lstStyle/>
          <a:p>
            <a:pPr marL="457200" lvl="0" indent="-342900" algn="just" rtl="0">
              <a:spcBef>
                <a:spcPts val="0"/>
              </a:spcBef>
              <a:spcAft>
                <a:spcPts val="0"/>
              </a:spcAft>
              <a:buSzPts val="1800"/>
              <a:buFont typeface="Times New Roman"/>
              <a:buChar char="●"/>
            </a:pPr>
            <a:r>
              <a:rPr lang="es-419">
                <a:latin typeface="Times New Roman"/>
                <a:ea typeface="Times New Roman"/>
                <a:cs typeface="Times New Roman"/>
                <a:sym typeface="Times New Roman"/>
              </a:rPr>
              <a:t>Simplicidad</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s-419">
                <a:latin typeface="Times New Roman"/>
                <a:ea typeface="Times New Roman"/>
                <a:cs typeface="Times New Roman"/>
                <a:sym typeface="Times New Roman"/>
              </a:rPr>
              <a:t>Velocidad</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s-419">
                <a:latin typeface="Times New Roman"/>
                <a:ea typeface="Times New Roman"/>
                <a:cs typeface="Times New Roman"/>
                <a:sym typeface="Times New Roman"/>
              </a:rPr>
              <a:t>Precisión en pequeños</a:t>
            </a:r>
            <a:endParaRPr/>
          </a:p>
        </p:txBody>
      </p:sp>
      <p:sp>
        <p:nvSpPr>
          <p:cNvPr id="145" name="Shape 14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spcAft>
                <a:spcPts val="0"/>
              </a:spcAft>
              <a:buNone/>
            </a:pPr>
            <a:fld id="{00000000-1234-1234-1234-123412341234}" type="slidenum">
              <a:rPr lang="es-419"/>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spcAft>
                <a:spcPts val="0"/>
              </a:spcAft>
              <a:buNone/>
            </a:pPr>
            <a:r>
              <a:rPr lang="es-419"/>
              <a:t>Metodología y desarrollo</a:t>
            </a:r>
            <a:endParaRPr/>
          </a:p>
        </p:txBody>
      </p:sp>
      <p:sp>
        <p:nvSpPr>
          <p:cNvPr id="151" name="Shape 151"/>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0" lvl="0" indent="0">
              <a:spcBef>
                <a:spcPts val="0"/>
              </a:spcBef>
              <a:spcAft>
                <a:spcPts val="0"/>
              </a:spcAft>
              <a:buNone/>
            </a:pPr>
            <a:r>
              <a:rPr lang="es-419"/>
              <a:t>Dataset: 1957 comentarios de usuarios en videos famosos del sitio web Youtube.</a:t>
            </a:r>
            <a:endParaRPr/>
          </a:p>
          <a:p>
            <a:pPr marL="0" lvl="0" indent="0">
              <a:spcBef>
                <a:spcPts val="1600"/>
              </a:spcBef>
              <a:spcAft>
                <a:spcPts val="0"/>
              </a:spcAft>
              <a:buNone/>
            </a:pPr>
            <a:r>
              <a:rPr lang="es-419"/>
              <a:t>Estructura original del Dataset: ID,Autor, Fecha, Comentario, Clase(Spam o “Ham”)</a:t>
            </a:r>
            <a:endParaRPr/>
          </a:p>
          <a:p>
            <a:pPr marL="0" lvl="0" indent="0">
              <a:spcBef>
                <a:spcPts val="1600"/>
              </a:spcBef>
              <a:spcAft>
                <a:spcPts val="0"/>
              </a:spcAft>
              <a:buNone/>
            </a:pPr>
            <a:r>
              <a:rPr lang="es-419"/>
              <a:t>Del Dataset original se creó uno nuevo que contiene las siguiente columnas:</a:t>
            </a:r>
            <a:endParaRPr/>
          </a:p>
          <a:p>
            <a:pPr marL="457200" lvl="0" indent="-342900" rtl="0">
              <a:spcBef>
                <a:spcPts val="1600"/>
              </a:spcBef>
              <a:spcAft>
                <a:spcPts val="0"/>
              </a:spcAft>
              <a:buSzPts val="1800"/>
              <a:buChar char="●"/>
            </a:pPr>
            <a:r>
              <a:rPr lang="es-419"/>
              <a:t>Content: Contenido del comentario.</a:t>
            </a:r>
            <a:endParaRPr/>
          </a:p>
          <a:p>
            <a:pPr marL="457200" lvl="0" indent="-342900">
              <a:spcBef>
                <a:spcPts val="0"/>
              </a:spcBef>
              <a:spcAft>
                <a:spcPts val="0"/>
              </a:spcAft>
              <a:buSzPts val="1800"/>
              <a:buChar char="●"/>
            </a:pPr>
            <a:r>
              <a:rPr lang="es-419"/>
              <a:t>Class: Marcador binario donde 1 representa Spam y 0 Ham representa (no spam).</a:t>
            </a:r>
            <a:endParaRPr/>
          </a:p>
        </p:txBody>
      </p:sp>
      <p:sp>
        <p:nvSpPr>
          <p:cNvPr id="152" name="Shape 15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s-419"/>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spcAft>
                <a:spcPts val="0"/>
              </a:spcAft>
              <a:buNone/>
            </a:pPr>
            <a:r>
              <a:rPr lang="es-419"/>
              <a:t>Metodología y desarrollo</a:t>
            </a:r>
            <a:endParaRPr/>
          </a:p>
        </p:txBody>
      </p:sp>
      <p:sp>
        <p:nvSpPr>
          <p:cNvPr id="158" name="Shape 158"/>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0" lvl="0" indent="0">
              <a:spcBef>
                <a:spcPts val="0"/>
              </a:spcBef>
              <a:spcAft>
                <a:spcPts val="0"/>
              </a:spcAft>
              <a:buNone/>
            </a:pPr>
            <a:r>
              <a:rPr lang="es-419"/>
              <a:t>El dataset resultante se dividió un 25% para el conjunto de datos de prueba y un 75% para el conjunto de datos de entrenamiento.</a:t>
            </a:r>
            <a:endParaRPr/>
          </a:p>
          <a:p>
            <a:pPr marL="0" lvl="0" indent="0">
              <a:spcBef>
                <a:spcPts val="1600"/>
              </a:spcBef>
              <a:spcAft>
                <a:spcPts val="0"/>
              </a:spcAft>
              <a:buNone/>
            </a:pPr>
            <a:r>
              <a:rPr lang="es-419"/>
              <a:t>Las librerías utilizadas en la implementación son:</a:t>
            </a:r>
            <a:endParaRPr/>
          </a:p>
          <a:p>
            <a:pPr marL="457200" lvl="0" indent="-342900">
              <a:spcBef>
                <a:spcPts val="1600"/>
              </a:spcBef>
              <a:spcAft>
                <a:spcPts val="0"/>
              </a:spcAft>
              <a:buSzPts val="1800"/>
              <a:buChar char="●"/>
            </a:pPr>
            <a:r>
              <a:rPr lang="es-419"/>
              <a:t>numpy</a:t>
            </a:r>
            <a:endParaRPr/>
          </a:p>
          <a:p>
            <a:pPr marL="457200" lvl="0" indent="-342900">
              <a:spcBef>
                <a:spcPts val="0"/>
              </a:spcBef>
              <a:spcAft>
                <a:spcPts val="0"/>
              </a:spcAft>
              <a:buSzPts val="1800"/>
              <a:buChar char="●"/>
            </a:pPr>
            <a:r>
              <a:rPr lang="es-419"/>
              <a:t>pandas</a:t>
            </a:r>
            <a:endParaRPr/>
          </a:p>
          <a:p>
            <a:pPr marL="457200" lvl="0" indent="-342900">
              <a:spcBef>
                <a:spcPts val="0"/>
              </a:spcBef>
              <a:spcAft>
                <a:spcPts val="0"/>
              </a:spcAft>
              <a:buSzPts val="1800"/>
              <a:buChar char="●"/>
            </a:pPr>
            <a:r>
              <a:rPr lang="es-419"/>
              <a:t>f1_score</a:t>
            </a:r>
            <a:endParaRPr/>
          </a:p>
          <a:p>
            <a:pPr marL="0" lvl="0" indent="0">
              <a:spcBef>
                <a:spcPts val="1600"/>
              </a:spcBef>
              <a:spcAft>
                <a:spcPts val="1600"/>
              </a:spcAft>
              <a:buNone/>
            </a:pPr>
            <a:endParaRPr/>
          </a:p>
        </p:txBody>
      </p:sp>
      <p:sp>
        <p:nvSpPr>
          <p:cNvPr id="159" name="Shape 15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s-419"/>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spcAft>
                <a:spcPts val="0"/>
              </a:spcAft>
              <a:buNone/>
            </a:pPr>
            <a:r>
              <a:rPr lang="es-419"/>
              <a:t>Metodología y desarrollo</a:t>
            </a:r>
            <a:endParaRPr/>
          </a:p>
        </p:txBody>
      </p:sp>
      <p:sp>
        <p:nvSpPr>
          <p:cNvPr id="165" name="Shape 16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s-419"/>
              <a:t>15</a:t>
            </a:fld>
            <a:endParaRPr/>
          </a:p>
        </p:txBody>
      </p:sp>
      <p:sp>
        <p:nvSpPr>
          <p:cNvPr id="166" name="Shape 166"/>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0" lvl="0" indent="0">
              <a:spcBef>
                <a:spcPts val="0"/>
              </a:spcBef>
              <a:spcAft>
                <a:spcPts val="0"/>
              </a:spcAft>
              <a:buNone/>
            </a:pPr>
            <a:r>
              <a:rPr lang="es-419"/>
              <a:t>Para la gestión de spam se desarrolló las siguientes tareas:</a:t>
            </a:r>
            <a:endParaRPr/>
          </a:p>
          <a:p>
            <a:pPr marL="457200" lvl="0" indent="-342900" algn="just" rtl="0">
              <a:spcBef>
                <a:spcPts val="1600"/>
              </a:spcBef>
              <a:spcAft>
                <a:spcPts val="0"/>
              </a:spcAft>
              <a:buSzPts val="1800"/>
              <a:buAutoNum type="arabicPeriod"/>
            </a:pPr>
            <a:r>
              <a:rPr lang="es-419"/>
              <a:t>Tratamiento del dataset: Eliminar caracteres especiales y convertir texto en minúsculas.</a:t>
            </a:r>
            <a:endParaRPr/>
          </a:p>
          <a:p>
            <a:pPr marL="457200" lvl="0" indent="-342900">
              <a:spcBef>
                <a:spcPts val="0"/>
              </a:spcBef>
              <a:spcAft>
                <a:spcPts val="0"/>
              </a:spcAft>
              <a:buSzPts val="1800"/>
              <a:buAutoNum type="arabicPeriod"/>
            </a:pPr>
            <a:r>
              <a:rPr lang="es-419"/>
              <a:t>Generar una lista que contenga cada palabra del data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s-419"/>
              <a:t>Metodología y desarrollo</a:t>
            </a:r>
            <a:endParaRPr/>
          </a:p>
        </p:txBody>
      </p:sp>
      <p:sp>
        <p:nvSpPr>
          <p:cNvPr id="172" name="Shape 17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spcAft>
                <a:spcPts val="0"/>
              </a:spcAft>
              <a:buNone/>
            </a:pPr>
            <a:fld id="{00000000-1234-1234-1234-123412341234}" type="slidenum">
              <a:rPr lang="es-419"/>
              <a:t>16</a:t>
            </a:fld>
            <a:endParaRPr/>
          </a:p>
        </p:txBody>
      </p:sp>
      <p:sp>
        <p:nvSpPr>
          <p:cNvPr id="173" name="Shape 173"/>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457200" lvl="0" indent="-342900" algn="just">
              <a:spcBef>
                <a:spcPts val="0"/>
              </a:spcBef>
              <a:spcAft>
                <a:spcPts val="0"/>
              </a:spcAft>
              <a:buSzPts val="1800"/>
              <a:buAutoNum type="arabicPeriod" startAt="3"/>
            </a:pPr>
            <a:r>
              <a:rPr lang="es-419"/>
              <a:t>Contar el número de veces que una palabra aparece en un comentario clasificado como spam o ham.</a:t>
            </a:r>
            <a:endParaRPr/>
          </a:p>
          <a:p>
            <a:pPr marL="0" lvl="0" indent="0">
              <a:spcBef>
                <a:spcPts val="1600"/>
              </a:spcBef>
              <a:spcAft>
                <a:spcPts val="0"/>
              </a:spcAft>
              <a:buNone/>
            </a:pPr>
            <a:endParaRPr/>
          </a:p>
          <a:p>
            <a:pPr marL="0" lvl="0" indent="0">
              <a:spcBef>
                <a:spcPts val="1600"/>
              </a:spcBef>
              <a:spcAft>
                <a:spcPts val="1600"/>
              </a:spcAft>
              <a:buNone/>
            </a:pPr>
            <a:endParaRPr/>
          </a:p>
        </p:txBody>
      </p:sp>
      <p:pic>
        <p:nvPicPr>
          <p:cNvPr id="174" name="Shape 174"/>
          <p:cNvPicPr preferRelativeResize="0"/>
          <p:nvPr/>
        </p:nvPicPr>
        <p:blipFill>
          <a:blip r:embed="rId3">
            <a:alphaModFix/>
          </a:blip>
          <a:stretch>
            <a:fillRect/>
          </a:stretch>
        </p:blipFill>
        <p:spPr>
          <a:xfrm>
            <a:off x="2538413" y="1979275"/>
            <a:ext cx="4067175" cy="2476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s-419"/>
              <a:t>Metodología y desarrollo</a:t>
            </a:r>
            <a:endParaRPr/>
          </a:p>
        </p:txBody>
      </p:sp>
      <p:sp>
        <p:nvSpPr>
          <p:cNvPr id="180" name="Shape 18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spcAft>
                <a:spcPts val="0"/>
              </a:spcAft>
              <a:buNone/>
            </a:pPr>
            <a:fld id="{00000000-1234-1234-1234-123412341234}" type="slidenum">
              <a:rPr lang="es-419"/>
              <a:t>17</a:t>
            </a:fld>
            <a:endParaRPr/>
          </a:p>
        </p:txBody>
      </p:sp>
      <p:pic>
        <p:nvPicPr>
          <p:cNvPr id="181" name="Shape 181"/>
          <p:cNvPicPr preferRelativeResize="0"/>
          <p:nvPr/>
        </p:nvPicPr>
        <p:blipFill>
          <a:blip r:embed="rId3">
            <a:alphaModFix/>
          </a:blip>
          <a:stretch>
            <a:fillRect/>
          </a:stretch>
        </p:blipFill>
        <p:spPr>
          <a:xfrm>
            <a:off x="1888300" y="2222875"/>
            <a:ext cx="5367399" cy="2440350"/>
          </a:xfrm>
          <a:prstGeom prst="rect">
            <a:avLst/>
          </a:prstGeom>
          <a:noFill/>
          <a:ln>
            <a:noFill/>
          </a:ln>
        </p:spPr>
      </p:pic>
      <p:sp>
        <p:nvSpPr>
          <p:cNvPr id="182" name="Shape 182"/>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457200" lvl="0" indent="-342900" algn="just" rtl="0">
              <a:spcBef>
                <a:spcPts val="0"/>
              </a:spcBef>
              <a:spcAft>
                <a:spcPts val="0"/>
              </a:spcAft>
              <a:buSzPts val="1800"/>
              <a:buAutoNum type="arabicPeriod" startAt="4"/>
            </a:pPr>
            <a:r>
              <a:rPr lang="es-419"/>
              <a:t>Entrenamiento: Se obtiene P(spam) y P(ham) además de leer la lista de comentarios para actualizar el número de veces que una palabra aparece en comentarios de spam o ham.</a:t>
            </a:r>
            <a:endParaRPr/>
          </a:p>
          <a:p>
            <a:pPr marL="0" lvl="0" indent="0" rtl="0">
              <a:spcBef>
                <a:spcPts val="1600"/>
              </a:spcBef>
              <a:spcAft>
                <a:spcPts val="0"/>
              </a:spcAft>
              <a:buNone/>
            </a:pPr>
            <a:endParaRPr/>
          </a:p>
          <a:p>
            <a:pPr marL="0" lvl="0" indent="0" rtl="0">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s-419"/>
              <a:t>Metodología y desarrollo</a:t>
            </a:r>
            <a:endParaRPr/>
          </a:p>
        </p:txBody>
      </p:sp>
      <p:sp>
        <p:nvSpPr>
          <p:cNvPr id="188" name="Shape 18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spcAft>
                <a:spcPts val="0"/>
              </a:spcAft>
              <a:buNone/>
            </a:pPr>
            <a:fld id="{00000000-1234-1234-1234-123412341234}" type="slidenum">
              <a:rPr lang="es-419"/>
              <a:t>18</a:t>
            </a:fld>
            <a:endParaRPr/>
          </a:p>
        </p:txBody>
      </p:sp>
      <p:pic>
        <p:nvPicPr>
          <p:cNvPr id="189" name="Shape 189"/>
          <p:cNvPicPr preferRelativeResize="0"/>
          <p:nvPr/>
        </p:nvPicPr>
        <p:blipFill>
          <a:blip r:embed="rId3">
            <a:alphaModFix/>
          </a:blip>
          <a:stretch>
            <a:fillRect/>
          </a:stretch>
        </p:blipFill>
        <p:spPr>
          <a:xfrm>
            <a:off x="1352550" y="2330850"/>
            <a:ext cx="6438900" cy="1619250"/>
          </a:xfrm>
          <a:prstGeom prst="rect">
            <a:avLst/>
          </a:prstGeom>
          <a:noFill/>
          <a:ln>
            <a:noFill/>
          </a:ln>
        </p:spPr>
      </p:pic>
      <p:sp>
        <p:nvSpPr>
          <p:cNvPr id="190" name="Shape 190"/>
          <p:cNvSpPr txBox="1">
            <a:spLocks noGrp="1"/>
          </p:cNvSpPr>
          <p:nvPr>
            <p:ph type="body" idx="1"/>
          </p:nvPr>
        </p:nvSpPr>
        <p:spPr>
          <a:xfrm>
            <a:off x="311700" y="1266325"/>
            <a:ext cx="8520600" cy="1155900"/>
          </a:xfrm>
          <a:prstGeom prst="rect">
            <a:avLst/>
          </a:prstGeom>
        </p:spPr>
        <p:txBody>
          <a:bodyPr wrap="square" lIns="91425" tIns="91425" rIns="91425" bIns="91425" anchor="t" anchorCtr="0">
            <a:noAutofit/>
          </a:bodyPr>
          <a:lstStyle/>
          <a:p>
            <a:pPr marL="457200" lvl="0" indent="-342900" rtl="0">
              <a:spcBef>
                <a:spcPts val="0"/>
              </a:spcBef>
              <a:spcAft>
                <a:spcPts val="1600"/>
              </a:spcAft>
              <a:buSzPts val="1800"/>
              <a:buAutoNum type="arabicPeriod" startAt="5"/>
            </a:pPr>
            <a:r>
              <a:rPr lang="es-419"/>
              <a:t>Obtener la probabilidad de una palabra: Se calcula P(palabra|spam) o P(palabra|ham)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s-419"/>
              <a:t>Metodología y desarrollo</a:t>
            </a:r>
            <a:endParaRPr/>
          </a:p>
        </p:txBody>
      </p:sp>
      <p:sp>
        <p:nvSpPr>
          <p:cNvPr id="196" name="Shape 19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spcAft>
                <a:spcPts val="0"/>
              </a:spcAft>
              <a:buNone/>
            </a:pPr>
            <a:fld id="{00000000-1234-1234-1234-123412341234}" type="slidenum">
              <a:rPr lang="es-419"/>
              <a:t>19</a:t>
            </a:fld>
            <a:endParaRPr/>
          </a:p>
        </p:txBody>
      </p:sp>
      <p:pic>
        <p:nvPicPr>
          <p:cNvPr id="197" name="Shape 197"/>
          <p:cNvPicPr preferRelativeResize="0"/>
          <p:nvPr/>
        </p:nvPicPr>
        <p:blipFill>
          <a:blip r:embed="rId3">
            <a:alphaModFix/>
          </a:blip>
          <a:stretch>
            <a:fillRect/>
          </a:stretch>
        </p:blipFill>
        <p:spPr>
          <a:xfrm>
            <a:off x="1309675" y="2320563"/>
            <a:ext cx="6524625" cy="1323975"/>
          </a:xfrm>
          <a:prstGeom prst="rect">
            <a:avLst/>
          </a:prstGeom>
          <a:noFill/>
          <a:ln>
            <a:noFill/>
          </a:ln>
        </p:spPr>
      </p:pic>
      <p:sp>
        <p:nvSpPr>
          <p:cNvPr id="198" name="Shape 198"/>
          <p:cNvSpPr txBox="1">
            <a:spLocks noGrp="1"/>
          </p:cNvSpPr>
          <p:nvPr>
            <p:ph type="body" idx="1"/>
          </p:nvPr>
        </p:nvSpPr>
        <p:spPr>
          <a:xfrm>
            <a:off x="311700" y="1266325"/>
            <a:ext cx="8520600" cy="1092600"/>
          </a:xfrm>
          <a:prstGeom prst="rect">
            <a:avLst/>
          </a:prstGeom>
        </p:spPr>
        <p:txBody>
          <a:bodyPr wrap="square" lIns="91425" tIns="91425" rIns="91425" bIns="91425" anchor="t" anchorCtr="0">
            <a:noAutofit/>
          </a:bodyPr>
          <a:lstStyle/>
          <a:p>
            <a:pPr marL="457200" lvl="0" indent="-342900" algn="just">
              <a:spcBef>
                <a:spcPts val="0"/>
              </a:spcBef>
              <a:spcAft>
                <a:spcPts val="0"/>
              </a:spcAft>
              <a:buSzPts val="1800"/>
              <a:buAutoNum type="arabicPeriod" startAt="6"/>
            </a:pPr>
            <a:r>
              <a:rPr lang="es-419"/>
              <a:t>Obtener la probabilidad de un comentario: Se calcula P(comentario|spam) o P(comentario|ham)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spcAft>
                <a:spcPts val="0"/>
              </a:spcAft>
              <a:buNone/>
            </a:pPr>
            <a:r>
              <a:rPr lang="es-419"/>
              <a:t>Contenido</a:t>
            </a:r>
            <a:endParaRPr/>
          </a:p>
        </p:txBody>
      </p:sp>
      <p:sp>
        <p:nvSpPr>
          <p:cNvPr id="74" name="Shape 74"/>
          <p:cNvSpPr txBox="1">
            <a:spLocks noGrp="1"/>
          </p:cNvSpPr>
          <p:nvPr>
            <p:ph type="body" idx="1"/>
          </p:nvPr>
        </p:nvSpPr>
        <p:spPr>
          <a:xfrm>
            <a:off x="2286000" y="931075"/>
            <a:ext cx="4760400" cy="2907900"/>
          </a:xfrm>
          <a:prstGeom prst="rect">
            <a:avLst/>
          </a:prstGeom>
        </p:spPr>
        <p:txBody>
          <a:bodyPr wrap="square" lIns="91425" tIns="91425" rIns="91425" bIns="91425" anchor="t" anchorCtr="0">
            <a:noAutofit/>
          </a:bodyPr>
          <a:lstStyle/>
          <a:p>
            <a:pPr marL="457200" lvl="0" indent="-330200" rtl="0">
              <a:lnSpc>
                <a:spcPct val="150000"/>
              </a:lnSpc>
              <a:spcBef>
                <a:spcPts val="0"/>
              </a:spcBef>
              <a:spcAft>
                <a:spcPts val="0"/>
              </a:spcAft>
              <a:buSzPts val="1600"/>
              <a:buChar char="●"/>
            </a:pPr>
            <a:r>
              <a:rPr lang="es-419" sz="1600"/>
              <a:t>Justificación</a:t>
            </a:r>
            <a:endParaRPr sz="1600"/>
          </a:p>
          <a:p>
            <a:pPr marL="457200" lvl="0" indent="-330200" rtl="0">
              <a:lnSpc>
                <a:spcPct val="150000"/>
              </a:lnSpc>
              <a:spcBef>
                <a:spcPts val="0"/>
              </a:spcBef>
              <a:spcAft>
                <a:spcPts val="0"/>
              </a:spcAft>
              <a:buSzPts val="1600"/>
              <a:buChar char="●"/>
            </a:pPr>
            <a:r>
              <a:rPr lang="es-419" sz="1600"/>
              <a:t>Objetivo general</a:t>
            </a:r>
            <a:endParaRPr sz="1600"/>
          </a:p>
          <a:p>
            <a:pPr marL="457200" lvl="0" indent="-330200" rtl="0">
              <a:lnSpc>
                <a:spcPct val="150000"/>
              </a:lnSpc>
              <a:spcBef>
                <a:spcPts val="0"/>
              </a:spcBef>
              <a:spcAft>
                <a:spcPts val="0"/>
              </a:spcAft>
              <a:buSzPts val="1600"/>
              <a:buChar char="●"/>
            </a:pPr>
            <a:r>
              <a:rPr lang="es-419" sz="1600"/>
              <a:t>Estado del arte</a:t>
            </a:r>
            <a:endParaRPr sz="1600"/>
          </a:p>
          <a:p>
            <a:pPr marL="457200" lvl="0" indent="-330200" rtl="0">
              <a:lnSpc>
                <a:spcPct val="150000"/>
              </a:lnSpc>
              <a:spcBef>
                <a:spcPts val="0"/>
              </a:spcBef>
              <a:spcAft>
                <a:spcPts val="0"/>
              </a:spcAft>
              <a:buSzPts val="1600"/>
              <a:buChar char="●"/>
            </a:pPr>
            <a:r>
              <a:rPr lang="es-419" sz="1600"/>
              <a:t>Aplicaciones</a:t>
            </a:r>
            <a:endParaRPr sz="1600"/>
          </a:p>
          <a:p>
            <a:pPr marL="457200" lvl="0" indent="-330200" rtl="0">
              <a:lnSpc>
                <a:spcPct val="150000"/>
              </a:lnSpc>
              <a:spcBef>
                <a:spcPts val="0"/>
              </a:spcBef>
              <a:spcAft>
                <a:spcPts val="0"/>
              </a:spcAft>
              <a:buSzPts val="1600"/>
              <a:buChar char="●"/>
            </a:pPr>
            <a:r>
              <a:rPr lang="es-419" sz="1600"/>
              <a:t>Ventajas</a:t>
            </a:r>
            <a:endParaRPr sz="1600"/>
          </a:p>
          <a:p>
            <a:pPr marL="457200" lvl="0" indent="-330200">
              <a:lnSpc>
                <a:spcPct val="150000"/>
              </a:lnSpc>
              <a:spcBef>
                <a:spcPts val="0"/>
              </a:spcBef>
              <a:spcAft>
                <a:spcPts val="0"/>
              </a:spcAft>
              <a:buSzPts val="1600"/>
              <a:buChar char="●"/>
            </a:pPr>
            <a:r>
              <a:rPr lang="es-419" sz="1600"/>
              <a:t>Metodología y desarrollo</a:t>
            </a:r>
            <a:endParaRPr sz="1600"/>
          </a:p>
          <a:p>
            <a:pPr marL="457200" lvl="0" indent="-330200" rtl="0">
              <a:lnSpc>
                <a:spcPct val="150000"/>
              </a:lnSpc>
              <a:spcBef>
                <a:spcPts val="0"/>
              </a:spcBef>
              <a:spcAft>
                <a:spcPts val="0"/>
              </a:spcAft>
              <a:buSzPts val="1600"/>
              <a:buChar char="●"/>
            </a:pPr>
            <a:r>
              <a:rPr lang="es-419" sz="1600"/>
              <a:t>Pruebas y resultados</a:t>
            </a:r>
            <a:endParaRPr sz="1600"/>
          </a:p>
          <a:p>
            <a:pPr marL="457200" lvl="0" indent="-330200" rtl="0">
              <a:lnSpc>
                <a:spcPct val="150000"/>
              </a:lnSpc>
              <a:spcBef>
                <a:spcPts val="0"/>
              </a:spcBef>
              <a:spcAft>
                <a:spcPts val="0"/>
              </a:spcAft>
              <a:buSzPts val="1600"/>
              <a:buChar char="●"/>
            </a:pPr>
            <a:r>
              <a:rPr lang="es-419" sz="1600"/>
              <a:t>Conclusiones</a:t>
            </a:r>
            <a:endParaRPr sz="1600"/>
          </a:p>
          <a:p>
            <a:pPr marL="457200" lvl="0" indent="-330200">
              <a:lnSpc>
                <a:spcPct val="150000"/>
              </a:lnSpc>
              <a:spcBef>
                <a:spcPts val="0"/>
              </a:spcBef>
              <a:spcAft>
                <a:spcPts val="0"/>
              </a:spcAft>
              <a:buSzPts val="1600"/>
              <a:buChar char="●"/>
            </a:pPr>
            <a:r>
              <a:rPr lang="es-419" sz="1600"/>
              <a:t>Recomendaciones</a:t>
            </a:r>
            <a:endParaRPr sz="1600"/>
          </a:p>
          <a:p>
            <a:pPr marL="457200" lvl="0" indent="-330200" rtl="0">
              <a:lnSpc>
                <a:spcPct val="150000"/>
              </a:lnSpc>
              <a:spcBef>
                <a:spcPts val="0"/>
              </a:spcBef>
              <a:spcAft>
                <a:spcPts val="0"/>
              </a:spcAft>
              <a:buSzPts val="1600"/>
              <a:buChar char="●"/>
            </a:pPr>
            <a:r>
              <a:rPr lang="es-419" sz="1600"/>
              <a:t>Bibliografía</a:t>
            </a:r>
            <a:endParaRPr sz="1600"/>
          </a:p>
        </p:txBody>
      </p:sp>
      <p:sp>
        <p:nvSpPr>
          <p:cNvPr id="75" name="Shape 7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s-419"/>
              <a:t>2</a:t>
            </a:fld>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s-419"/>
              <a:t>Metodología y desarrollo</a:t>
            </a:r>
            <a:endParaRPr/>
          </a:p>
        </p:txBody>
      </p:sp>
      <p:sp>
        <p:nvSpPr>
          <p:cNvPr id="204" name="Shape 20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spcAft>
                <a:spcPts val="0"/>
              </a:spcAft>
              <a:buNone/>
            </a:pPr>
            <a:fld id="{00000000-1234-1234-1234-123412341234}" type="slidenum">
              <a:rPr lang="es-419"/>
              <a:t>20</a:t>
            </a:fld>
            <a:endParaRPr/>
          </a:p>
        </p:txBody>
      </p:sp>
      <p:pic>
        <p:nvPicPr>
          <p:cNvPr id="205" name="Shape 205"/>
          <p:cNvPicPr preferRelativeResize="0"/>
          <p:nvPr/>
        </p:nvPicPr>
        <p:blipFill>
          <a:blip r:embed="rId3">
            <a:alphaModFix/>
          </a:blip>
          <a:stretch>
            <a:fillRect/>
          </a:stretch>
        </p:blipFill>
        <p:spPr>
          <a:xfrm>
            <a:off x="1757363" y="2253388"/>
            <a:ext cx="5629275" cy="2181225"/>
          </a:xfrm>
          <a:prstGeom prst="rect">
            <a:avLst/>
          </a:prstGeom>
          <a:noFill/>
          <a:ln>
            <a:noFill/>
          </a:ln>
        </p:spPr>
      </p:pic>
      <p:sp>
        <p:nvSpPr>
          <p:cNvPr id="206" name="Shape 206"/>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457200" lvl="0" indent="-342900" algn="just">
              <a:spcBef>
                <a:spcPts val="0"/>
              </a:spcBef>
              <a:spcAft>
                <a:spcPts val="0"/>
              </a:spcAft>
              <a:buSzPts val="1800"/>
              <a:buAutoNum type="arabicPeriod" startAt="7"/>
            </a:pPr>
            <a:r>
              <a:rPr lang="es-419"/>
              <a:t>Clasificación: Se compara P(spam)*P(comentario|spam) y P(ham)*(comentario|ham) para determinar si el comentario es spam o ham.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spcAft>
                <a:spcPts val="0"/>
              </a:spcAft>
              <a:buNone/>
            </a:pPr>
            <a:r>
              <a:rPr lang="es-419"/>
              <a:t>Pruebas y resultados</a:t>
            </a:r>
            <a:endParaRPr/>
          </a:p>
        </p:txBody>
      </p:sp>
      <p:sp>
        <p:nvSpPr>
          <p:cNvPr id="212" name="Shape 212"/>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0" lvl="0" indent="0" algn="just">
              <a:spcBef>
                <a:spcPts val="0"/>
              </a:spcBef>
              <a:spcAft>
                <a:spcPts val="0"/>
              </a:spcAft>
              <a:buNone/>
            </a:pPr>
            <a:r>
              <a:rPr lang="es-419"/>
              <a:t>Para medir el rendimiento se aplicó la librería f1_score. Los resultados obtenidos al realizar la clasificación de los comentarios del conjunto de datos de prueba son los siguientes: Sobre el conjunto de datos de prueba</a:t>
            </a:r>
            <a:endParaRPr/>
          </a:p>
          <a:p>
            <a:pPr marL="0" lvl="0" indent="0">
              <a:spcBef>
                <a:spcPts val="1600"/>
              </a:spcBef>
              <a:spcAft>
                <a:spcPts val="1600"/>
              </a:spcAft>
              <a:buNone/>
            </a:pPr>
            <a:endParaRPr/>
          </a:p>
        </p:txBody>
      </p:sp>
      <p:sp>
        <p:nvSpPr>
          <p:cNvPr id="213" name="Shape 21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s-419"/>
              <a:t>21</a:t>
            </a:fld>
            <a:endParaRPr/>
          </a:p>
        </p:txBody>
      </p:sp>
      <p:pic>
        <p:nvPicPr>
          <p:cNvPr id="214" name="Shape 214"/>
          <p:cNvPicPr preferRelativeResize="0"/>
          <p:nvPr/>
        </p:nvPicPr>
        <p:blipFill>
          <a:blip r:embed="rId3">
            <a:alphaModFix/>
          </a:blip>
          <a:stretch>
            <a:fillRect/>
          </a:stretch>
        </p:blipFill>
        <p:spPr>
          <a:xfrm>
            <a:off x="1263625" y="3484025"/>
            <a:ext cx="6376653" cy="1113925"/>
          </a:xfrm>
          <a:prstGeom prst="rect">
            <a:avLst/>
          </a:prstGeom>
          <a:noFill/>
          <a:ln>
            <a:noFill/>
          </a:ln>
        </p:spPr>
      </p:pic>
      <p:pic>
        <p:nvPicPr>
          <p:cNvPr id="215" name="Shape 215"/>
          <p:cNvPicPr preferRelativeResize="0"/>
          <p:nvPr/>
        </p:nvPicPr>
        <p:blipFill>
          <a:blip r:embed="rId4">
            <a:alphaModFix/>
          </a:blip>
          <a:stretch>
            <a:fillRect/>
          </a:stretch>
        </p:blipFill>
        <p:spPr>
          <a:xfrm>
            <a:off x="1166813" y="2343150"/>
            <a:ext cx="6657975" cy="1066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spcAft>
                <a:spcPts val="0"/>
              </a:spcAft>
              <a:buNone/>
            </a:pPr>
            <a:r>
              <a:rPr lang="es-419"/>
              <a:t>Pruebas y resultados</a:t>
            </a:r>
            <a:endParaRPr/>
          </a:p>
        </p:txBody>
      </p:sp>
      <p:sp>
        <p:nvSpPr>
          <p:cNvPr id="221" name="Shape 221"/>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0" lvl="0" indent="0">
              <a:spcBef>
                <a:spcPts val="0"/>
              </a:spcBef>
              <a:spcAft>
                <a:spcPts val="0"/>
              </a:spcAft>
              <a:buNone/>
            </a:pPr>
            <a:r>
              <a:rPr lang="es-419"/>
              <a:t>¿Qué influencia tienen las palabras que conforman un comentario?</a:t>
            </a:r>
            <a:endParaRPr/>
          </a:p>
          <a:p>
            <a:pPr marL="0" lvl="0" indent="0">
              <a:spcBef>
                <a:spcPts val="1600"/>
              </a:spcBef>
              <a:spcAft>
                <a:spcPts val="0"/>
              </a:spcAft>
              <a:buNone/>
            </a:pPr>
            <a:endParaRPr/>
          </a:p>
          <a:p>
            <a:pPr marL="0" lvl="0" indent="0">
              <a:spcBef>
                <a:spcPts val="1600"/>
              </a:spcBef>
              <a:spcAft>
                <a:spcPts val="0"/>
              </a:spcAft>
              <a:buNone/>
            </a:pPr>
            <a:endParaRPr/>
          </a:p>
          <a:p>
            <a:pPr marL="0" lvl="0" indent="0">
              <a:spcBef>
                <a:spcPts val="1600"/>
              </a:spcBef>
              <a:spcAft>
                <a:spcPts val="0"/>
              </a:spcAft>
              <a:buNone/>
            </a:pPr>
            <a:endParaRPr/>
          </a:p>
          <a:p>
            <a:pPr marL="0" lvl="0" indent="0" algn="just">
              <a:spcBef>
                <a:spcPts val="1600"/>
              </a:spcBef>
              <a:spcAft>
                <a:spcPts val="1600"/>
              </a:spcAft>
              <a:buNone/>
            </a:pPr>
            <a:r>
              <a:rPr lang="es-419"/>
              <a:t>Al cambiar “You won a car in Cuenca Ecuador” por “You drive a car in Cuenca Ecuador”, el comentario cambia de ser spam a ham, debido a que “won” es una palabra muy utilizada en comentarios con spam.</a:t>
            </a:r>
            <a:endParaRPr/>
          </a:p>
        </p:txBody>
      </p:sp>
      <p:sp>
        <p:nvSpPr>
          <p:cNvPr id="222" name="Shape 22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s-419"/>
              <a:t>22</a:t>
            </a:fld>
            <a:endParaRPr/>
          </a:p>
        </p:txBody>
      </p:sp>
      <p:pic>
        <p:nvPicPr>
          <p:cNvPr id="223" name="Shape 223"/>
          <p:cNvPicPr preferRelativeResize="0"/>
          <p:nvPr/>
        </p:nvPicPr>
        <p:blipFill>
          <a:blip r:embed="rId3">
            <a:alphaModFix/>
          </a:blip>
          <a:stretch>
            <a:fillRect/>
          </a:stretch>
        </p:blipFill>
        <p:spPr>
          <a:xfrm>
            <a:off x="462174" y="1778901"/>
            <a:ext cx="8076976" cy="1502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s-419"/>
              <a:t>Conclusiones</a:t>
            </a:r>
            <a:endParaRPr/>
          </a:p>
        </p:txBody>
      </p:sp>
      <p:sp>
        <p:nvSpPr>
          <p:cNvPr id="229" name="Shape 229"/>
          <p:cNvSpPr txBox="1">
            <a:spLocks noGrp="1"/>
          </p:cNvSpPr>
          <p:nvPr>
            <p:ph type="body" idx="1"/>
          </p:nvPr>
        </p:nvSpPr>
        <p:spPr>
          <a:xfrm>
            <a:off x="311700" y="1152425"/>
            <a:ext cx="8520600" cy="3302700"/>
          </a:xfrm>
          <a:prstGeom prst="rect">
            <a:avLst/>
          </a:prstGeom>
        </p:spPr>
        <p:txBody>
          <a:bodyPr wrap="square" lIns="91425" tIns="91425" rIns="91425" bIns="91425" anchor="t" anchorCtr="0">
            <a:noAutofit/>
          </a:bodyPr>
          <a:lstStyle/>
          <a:p>
            <a:pPr marL="457200" lvl="0" indent="-342900" algn="just" rtl="0">
              <a:spcBef>
                <a:spcPts val="0"/>
              </a:spcBef>
              <a:spcAft>
                <a:spcPts val="0"/>
              </a:spcAft>
              <a:buSzPts val="1800"/>
              <a:buFont typeface="Times New Roman"/>
              <a:buChar char="●"/>
            </a:pPr>
            <a:r>
              <a:rPr lang="es-419">
                <a:latin typeface="Times New Roman"/>
                <a:ea typeface="Times New Roman"/>
                <a:cs typeface="Times New Roman"/>
                <a:sym typeface="Times New Roman"/>
              </a:rPr>
              <a:t>Naive Bayes asume que la presencia o ausencia de una característica particular no está relacionada con la presencia o ausencia de cualquier otra característica, dada la clase variable. </a:t>
            </a:r>
            <a:endParaRPr>
              <a:latin typeface="Times New Roman"/>
              <a:ea typeface="Times New Roman"/>
              <a:cs typeface="Times New Roman"/>
              <a:sym typeface="Times New Roman"/>
            </a:endParaRPr>
          </a:p>
          <a:p>
            <a:pPr marL="0" lvl="0" indent="0" algn="just" rtl="0">
              <a:spcBef>
                <a:spcPts val="0"/>
              </a:spcBef>
              <a:spcAft>
                <a:spcPts val="0"/>
              </a:spcAft>
              <a:buNone/>
            </a:pP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s-419">
                <a:latin typeface="Times New Roman"/>
                <a:ea typeface="Times New Roman"/>
                <a:cs typeface="Times New Roman"/>
                <a:sym typeface="Times New Roman"/>
              </a:rPr>
              <a:t>Naive Bayes es ventajoso solo requiere una pequeña cantidad de datos de entrenamiento para estimar los parámetros (medias y varianzas de las variables) necesarias para la clasificación. </a:t>
            </a:r>
            <a:endParaRPr/>
          </a:p>
          <a:p>
            <a:pPr marL="0" lvl="0" indent="0" rtl="0">
              <a:spcBef>
                <a:spcPts val="0"/>
              </a:spcBef>
              <a:spcAft>
                <a:spcPts val="1600"/>
              </a:spcAft>
              <a:buNone/>
            </a:pPr>
            <a:endParaRPr>
              <a:latin typeface="Times New Roman"/>
              <a:ea typeface="Times New Roman"/>
              <a:cs typeface="Times New Roman"/>
              <a:sym typeface="Times New Roman"/>
            </a:endParaRPr>
          </a:p>
        </p:txBody>
      </p:sp>
      <p:sp>
        <p:nvSpPr>
          <p:cNvPr id="230" name="Shape 23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spcAft>
                <a:spcPts val="0"/>
              </a:spcAft>
              <a:buNone/>
            </a:pPr>
            <a:fld id="{00000000-1234-1234-1234-123412341234}" type="slidenum">
              <a:rPr lang="es-419"/>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s-419"/>
              <a:t>Conclusiones</a:t>
            </a:r>
            <a:endParaRPr/>
          </a:p>
        </p:txBody>
      </p:sp>
      <p:sp>
        <p:nvSpPr>
          <p:cNvPr id="236" name="Shape 236"/>
          <p:cNvSpPr txBox="1">
            <a:spLocks noGrp="1"/>
          </p:cNvSpPr>
          <p:nvPr>
            <p:ph type="body" idx="1"/>
          </p:nvPr>
        </p:nvSpPr>
        <p:spPr>
          <a:xfrm>
            <a:off x="311700" y="1152425"/>
            <a:ext cx="8520600" cy="3302700"/>
          </a:xfrm>
          <a:prstGeom prst="rect">
            <a:avLst/>
          </a:prstGeom>
        </p:spPr>
        <p:txBody>
          <a:bodyPr wrap="square" lIns="91425" tIns="91425" rIns="91425" bIns="91425" anchor="t" anchorCtr="0">
            <a:noAutofit/>
          </a:bodyPr>
          <a:lstStyle/>
          <a:p>
            <a:pPr marL="457200" lvl="0" indent="-342900" algn="just" rtl="0">
              <a:spcBef>
                <a:spcPts val="0"/>
              </a:spcBef>
              <a:spcAft>
                <a:spcPts val="0"/>
              </a:spcAft>
              <a:buSzPts val="1800"/>
              <a:buFont typeface="Times New Roman"/>
              <a:buChar char="●"/>
            </a:pPr>
            <a:r>
              <a:rPr lang="es-419">
                <a:latin typeface="Times New Roman"/>
                <a:ea typeface="Times New Roman"/>
                <a:cs typeface="Times New Roman"/>
                <a:sym typeface="Times New Roman"/>
              </a:rPr>
              <a:t>Las variables independientes de Naive Bayes se asumen, así solo es necesario determinar las varianzas de las variables de cada clase y no toda la matriz de covarianza.</a:t>
            </a:r>
            <a:endParaRPr>
              <a:latin typeface="Times New Roman"/>
              <a:ea typeface="Times New Roman"/>
              <a:cs typeface="Times New Roman"/>
              <a:sym typeface="Times New Roman"/>
            </a:endParaRPr>
          </a:p>
          <a:p>
            <a:pPr marL="0" lvl="0" indent="0" algn="just" rtl="0">
              <a:spcBef>
                <a:spcPts val="0"/>
              </a:spcBef>
              <a:spcAft>
                <a:spcPts val="0"/>
              </a:spcAft>
              <a:buNone/>
            </a:pP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s-419">
                <a:latin typeface="Times New Roman"/>
                <a:ea typeface="Times New Roman"/>
                <a:cs typeface="Times New Roman"/>
                <a:sym typeface="Times New Roman"/>
              </a:rPr>
              <a:t>Naive Bayes determina la probabilidad de cada palabra en un comentario, obteniendo la razón entre el número de veces que una palabra aparece en un determinado tipo de comentario(spam o ham) y el número de veces palabras registradas en determinado tipo de comentario. Asi es como aplica el teorema de Bayes en su ejecución. </a:t>
            </a:r>
            <a:endParaRPr/>
          </a:p>
          <a:p>
            <a:pPr marL="0" lvl="0" indent="0" rtl="0">
              <a:spcBef>
                <a:spcPts val="0"/>
              </a:spcBef>
              <a:spcAft>
                <a:spcPts val="0"/>
              </a:spcAft>
              <a:buNone/>
            </a:pPr>
            <a:endParaRPr/>
          </a:p>
          <a:p>
            <a:pPr marL="0" lvl="0" indent="0" rtl="0">
              <a:spcBef>
                <a:spcPts val="1600"/>
              </a:spcBef>
              <a:spcAft>
                <a:spcPts val="1600"/>
              </a:spcAft>
              <a:buNone/>
            </a:pPr>
            <a:endParaRPr>
              <a:latin typeface="Times New Roman"/>
              <a:ea typeface="Times New Roman"/>
              <a:cs typeface="Times New Roman"/>
              <a:sym typeface="Times New Roman"/>
            </a:endParaRPr>
          </a:p>
        </p:txBody>
      </p:sp>
      <p:sp>
        <p:nvSpPr>
          <p:cNvPr id="237" name="Shape 23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spcAft>
                <a:spcPts val="0"/>
              </a:spcAft>
              <a:buNone/>
            </a:pPr>
            <a:fld id="{00000000-1234-1234-1234-123412341234}" type="slidenum">
              <a:rPr lang="es-419"/>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s-419"/>
              <a:t>Conclusiones</a:t>
            </a:r>
            <a:endParaRPr/>
          </a:p>
        </p:txBody>
      </p:sp>
      <p:sp>
        <p:nvSpPr>
          <p:cNvPr id="243" name="Shape 243"/>
          <p:cNvSpPr txBox="1">
            <a:spLocks noGrp="1"/>
          </p:cNvSpPr>
          <p:nvPr>
            <p:ph type="body" idx="1"/>
          </p:nvPr>
        </p:nvSpPr>
        <p:spPr>
          <a:xfrm>
            <a:off x="311700" y="1152425"/>
            <a:ext cx="8520600" cy="3302700"/>
          </a:xfrm>
          <a:prstGeom prst="rect">
            <a:avLst/>
          </a:prstGeom>
        </p:spPr>
        <p:txBody>
          <a:bodyPr wrap="square" lIns="91425" tIns="91425" rIns="91425" bIns="91425" anchor="t" anchorCtr="0">
            <a:noAutofit/>
          </a:bodyPr>
          <a:lstStyle/>
          <a:p>
            <a:pPr marL="457200" lvl="0" indent="-342900" algn="just" rtl="0">
              <a:spcBef>
                <a:spcPts val="0"/>
              </a:spcBef>
              <a:spcAft>
                <a:spcPts val="0"/>
              </a:spcAft>
              <a:buSzPts val="1800"/>
              <a:buFont typeface="Times New Roman"/>
              <a:buChar char="●"/>
            </a:pPr>
            <a:r>
              <a:rPr lang="es-419">
                <a:latin typeface="Times New Roman"/>
                <a:ea typeface="Times New Roman"/>
                <a:cs typeface="Times New Roman"/>
                <a:sym typeface="Times New Roman"/>
              </a:rPr>
              <a:t>Naive Bayes determina la probabilidad de cada comentario de que sea clasificado como spam o ham, recorriendo nuevamente cada palabra de un comentario. Así el resultado del cálculo de probabilidad es la multiplicación de las probabilidades de cada cada palabra que conforma el comentario.</a:t>
            </a:r>
            <a:endParaRPr>
              <a:latin typeface="Times New Roman"/>
              <a:ea typeface="Times New Roman"/>
              <a:cs typeface="Times New Roman"/>
              <a:sym typeface="Times New Roman"/>
            </a:endParaRPr>
          </a:p>
          <a:p>
            <a:pPr marL="0" lvl="0" indent="0" algn="just" rtl="0">
              <a:spcBef>
                <a:spcPts val="0"/>
              </a:spcBef>
              <a:spcAft>
                <a:spcPts val="0"/>
              </a:spcAft>
              <a:buNone/>
            </a:pP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s-419">
                <a:latin typeface="Times New Roman"/>
                <a:ea typeface="Times New Roman"/>
                <a:cs typeface="Times New Roman"/>
                <a:sym typeface="Times New Roman"/>
              </a:rPr>
              <a:t>Comparativa de las operaciones obtenidas por P(spam)*P(comentario|spam) y P(hpam)*P(comentario|ham), determinando así el grupo clasificatorio de los comentarios. </a:t>
            </a:r>
            <a:endParaRPr>
              <a:latin typeface="Times New Roman"/>
              <a:ea typeface="Times New Roman"/>
              <a:cs typeface="Times New Roman"/>
              <a:sym typeface="Times New Roman"/>
            </a:endParaRPr>
          </a:p>
          <a:p>
            <a:pPr marL="0" lvl="0" indent="0">
              <a:spcBef>
                <a:spcPts val="0"/>
              </a:spcBef>
              <a:spcAft>
                <a:spcPts val="0"/>
              </a:spcAft>
              <a:buNone/>
            </a:pPr>
            <a:endParaRPr/>
          </a:p>
          <a:p>
            <a:pPr marL="0" lvl="0" indent="0" rtl="0">
              <a:spcBef>
                <a:spcPts val="1600"/>
              </a:spcBef>
              <a:spcAft>
                <a:spcPts val="1600"/>
              </a:spcAft>
              <a:buNone/>
            </a:pPr>
            <a:endParaRPr>
              <a:latin typeface="Times New Roman"/>
              <a:ea typeface="Times New Roman"/>
              <a:cs typeface="Times New Roman"/>
              <a:sym typeface="Times New Roman"/>
            </a:endParaRPr>
          </a:p>
        </p:txBody>
      </p:sp>
      <p:sp>
        <p:nvSpPr>
          <p:cNvPr id="244" name="Shape 24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spcAft>
                <a:spcPts val="0"/>
              </a:spcAft>
              <a:buNone/>
            </a:pPr>
            <a:fld id="{00000000-1234-1234-1234-123412341234}" type="slidenum">
              <a:rPr lang="es-419"/>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spcAft>
                <a:spcPts val="0"/>
              </a:spcAft>
              <a:buNone/>
            </a:pPr>
            <a:r>
              <a:rPr lang="es-419"/>
              <a:t>Recomendaciones</a:t>
            </a:r>
            <a:endParaRPr/>
          </a:p>
        </p:txBody>
      </p:sp>
      <p:sp>
        <p:nvSpPr>
          <p:cNvPr id="250" name="Shape 250"/>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0" lvl="0" indent="0" algn="just" rtl="0">
              <a:spcBef>
                <a:spcPts val="0"/>
              </a:spcBef>
              <a:spcAft>
                <a:spcPts val="0"/>
              </a:spcAft>
              <a:buNone/>
            </a:pPr>
            <a:r>
              <a:rPr lang="es-419" dirty="0" err="1">
                <a:solidFill>
                  <a:schemeClr val="bg2"/>
                </a:solidFill>
                <a:latin typeface="Times New Roman"/>
                <a:ea typeface="Times New Roman"/>
                <a:cs typeface="Times New Roman"/>
                <a:sym typeface="Times New Roman"/>
              </a:rPr>
              <a:t>Preprocesar</a:t>
            </a:r>
            <a:r>
              <a:rPr lang="es-419" dirty="0">
                <a:solidFill>
                  <a:schemeClr val="bg2"/>
                </a:solidFill>
                <a:latin typeface="Times New Roman"/>
                <a:ea typeface="Times New Roman"/>
                <a:cs typeface="Times New Roman"/>
                <a:sym typeface="Times New Roman"/>
              </a:rPr>
              <a:t> los dataset. </a:t>
            </a:r>
            <a:endParaRPr dirty="0">
              <a:solidFill>
                <a:schemeClr val="bg2"/>
              </a:solidFill>
              <a:latin typeface="Times New Roman"/>
              <a:ea typeface="Times New Roman"/>
              <a:cs typeface="Times New Roman"/>
              <a:sym typeface="Times New Roman"/>
            </a:endParaRPr>
          </a:p>
          <a:p>
            <a:pPr marL="0" lvl="0" indent="0" algn="just" rtl="0">
              <a:spcBef>
                <a:spcPts val="0"/>
              </a:spcBef>
              <a:spcAft>
                <a:spcPts val="0"/>
              </a:spcAft>
              <a:buNone/>
            </a:pPr>
            <a:r>
              <a:rPr lang="es-419" dirty="0">
                <a:solidFill>
                  <a:schemeClr val="bg2"/>
                </a:solidFill>
                <a:latin typeface="Times New Roman"/>
                <a:ea typeface="Times New Roman"/>
                <a:cs typeface="Times New Roman"/>
                <a:sym typeface="Times New Roman"/>
              </a:rPr>
              <a:t>El </a:t>
            </a:r>
            <a:r>
              <a:rPr lang="es-419" dirty="0" err="1">
                <a:solidFill>
                  <a:schemeClr val="bg2"/>
                </a:solidFill>
                <a:latin typeface="Times New Roman"/>
                <a:ea typeface="Times New Roman"/>
                <a:cs typeface="Times New Roman"/>
                <a:sym typeface="Times New Roman"/>
              </a:rPr>
              <a:t>preprocesamiento</a:t>
            </a:r>
            <a:r>
              <a:rPr lang="es-419" dirty="0">
                <a:solidFill>
                  <a:schemeClr val="bg2"/>
                </a:solidFill>
                <a:latin typeface="Times New Roman"/>
                <a:ea typeface="Times New Roman"/>
                <a:cs typeface="Times New Roman"/>
                <a:sym typeface="Times New Roman"/>
              </a:rPr>
              <a:t> del dataset es realizar un tratamiento del texto, previamente convertir el texto a minúsculas por ejemplo, además de identificar los idiomas que se analizaran. Esto es por el encoding que se utilizara, ya que si se usa el abecedario en formato inglés, se debe usar un encoding utf-8, por defecto usado en los algoritmos; pero si se usa el abecedario en formato español se debe usar un encoding Latin8; esto se realizará con los lenguajes que se vayan a analizar.   La razón de esta recomendación se debe a que un dataset </a:t>
            </a:r>
            <a:r>
              <a:rPr lang="es-419" dirty="0" err="1">
                <a:solidFill>
                  <a:schemeClr val="bg2"/>
                </a:solidFill>
                <a:latin typeface="Times New Roman"/>
                <a:ea typeface="Times New Roman"/>
                <a:cs typeface="Times New Roman"/>
                <a:sym typeface="Times New Roman"/>
              </a:rPr>
              <a:t>preprocesado</a:t>
            </a:r>
            <a:r>
              <a:rPr lang="es-419" dirty="0">
                <a:solidFill>
                  <a:schemeClr val="bg2"/>
                </a:solidFill>
                <a:latin typeface="Times New Roman"/>
                <a:ea typeface="Times New Roman"/>
                <a:cs typeface="Times New Roman"/>
                <a:sym typeface="Times New Roman"/>
              </a:rPr>
              <a:t>,  </a:t>
            </a:r>
            <a:r>
              <a:rPr lang="es-419" dirty="0" err="1">
                <a:solidFill>
                  <a:schemeClr val="bg2"/>
                </a:solidFill>
                <a:latin typeface="Times New Roman"/>
                <a:ea typeface="Times New Roman"/>
                <a:cs typeface="Times New Roman"/>
                <a:sym typeface="Times New Roman"/>
              </a:rPr>
              <a:t>aumentaria</a:t>
            </a:r>
            <a:r>
              <a:rPr lang="es-419" dirty="0">
                <a:solidFill>
                  <a:schemeClr val="bg2"/>
                </a:solidFill>
                <a:latin typeface="Times New Roman"/>
                <a:ea typeface="Times New Roman"/>
                <a:cs typeface="Times New Roman"/>
                <a:sym typeface="Times New Roman"/>
              </a:rPr>
              <a:t> la rapidez de modelamiento de Naive Bayes, además de identificar mucho más rápido la lista de repeticiones de palabras.</a:t>
            </a:r>
            <a:endParaRPr dirty="0">
              <a:solidFill>
                <a:schemeClr val="bg2"/>
              </a:solidFill>
            </a:endParaRPr>
          </a:p>
        </p:txBody>
      </p:sp>
      <p:sp>
        <p:nvSpPr>
          <p:cNvPr id="251" name="Shape 25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s-419"/>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spcAft>
                <a:spcPts val="0"/>
              </a:spcAft>
              <a:buNone/>
            </a:pPr>
            <a:r>
              <a:rPr lang="es-419"/>
              <a:t>Bibliografía</a:t>
            </a:r>
            <a:endParaRPr/>
          </a:p>
        </p:txBody>
      </p:sp>
      <p:sp>
        <p:nvSpPr>
          <p:cNvPr id="257" name="Shape 257"/>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914400" lvl="0" indent="-342900" algn="just" rtl="0">
              <a:spcBef>
                <a:spcPts val="0"/>
              </a:spcBef>
              <a:spcAft>
                <a:spcPts val="0"/>
              </a:spcAft>
              <a:buSzPts val="1800"/>
              <a:buAutoNum type="arabicPeriod"/>
            </a:pPr>
            <a:r>
              <a:rPr lang="es-419"/>
              <a:t>Lichman, M. (2013). UCI Machine Learning Repository [archive.ics.uci.edu/ml/datasets/YouTube+Spam+Collection]. Irvine, CA: University of California, School of Information and Computer Science. </a:t>
            </a:r>
            <a:endParaRPr/>
          </a:p>
          <a:p>
            <a:pPr marL="914400" lvl="0" indent="-342900" algn="just" rtl="0">
              <a:spcBef>
                <a:spcPts val="0"/>
              </a:spcBef>
              <a:spcAft>
                <a:spcPts val="0"/>
              </a:spcAft>
              <a:buSzPts val="1800"/>
              <a:buAutoNum type="arabicPeriod"/>
            </a:pPr>
            <a:r>
              <a:rPr lang="es-419"/>
              <a:t>Garcia, V. (2010). “Distribuciones de clases no balanceadas: métricas, análisis de complejidad y algoritmos de aprendizaje”. Tesis doctoral. Departament de llenguatges i Sistemes Informàtics, Universitat Jaume I.</a:t>
            </a:r>
            <a:endParaRPr/>
          </a:p>
          <a:p>
            <a:pPr marL="914400" lvl="0" indent="-342900" algn="just" rtl="0">
              <a:spcBef>
                <a:spcPts val="0"/>
              </a:spcBef>
              <a:spcAft>
                <a:spcPts val="0"/>
              </a:spcAft>
              <a:buSzPts val="1800"/>
              <a:buAutoNum type="arabicPeriod"/>
            </a:pPr>
            <a:r>
              <a:rPr lang="es-419"/>
              <a:t>Sánchez, C. R. (2008). “Clasificación de entidades nombradas utilizando información global”. Tesis de Maestría, INAOE</a:t>
            </a:r>
            <a:r>
              <a:rPr lang="es-419" sz="1200">
                <a:solidFill>
                  <a:srgbClr val="000000"/>
                </a:solidFill>
                <a:latin typeface="Times New Roman"/>
                <a:ea typeface="Times New Roman"/>
                <a:cs typeface="Times New Roman"/>
                <a:sym typeface="Times New Roman"/>
              </a:rPr>
              <a:t>.</a:t>
            </a:r>
            <a:endParaRPr/>
          </a:p>
        </p:txBody>
      </p:sp>
      <p:sp>
        <p:nvSpPr>
          <p:cNvPr id="258" name="Shape 25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s-419"/>
              <a:t>27</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spcAft>
                <a:spcPts val="0"/>
              </a:spcAft>
              <a:buNone/>
            </a:pPr>
            <a:r>
              <a:rPr lang="es-419"/>
              <a:t>Justificación</a:t>
            </a:r>
            <a:endParaRPr/>
          </a:p>
        </p:txBody>
      </p:sp>
      <p:sp>
        <p:nvSpPr>
          <p:cNvPr id="81" name="Shape 81"/>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0" lvl="0" indent="0" algn="just" rtl="0">
              <a:spcBef>
                <a:spcPts val="0"/>
              </a:spcBef>
              <a:spcAft>
                <a:spcPts val="0"/>
              </a:spcAft>
              <a:buNone/>
            </a:pPr>
            <a:endParaRPr sz="1200" i="1"/>
          </a:p>
          <a:p>
            <a:pPr marL="457200" lvl="0" indent="0" algn="just" rtl="0">
              <a:spcBef>
                <a:spcPts val="0"/>
              </a:spcBef>
              <a:spcAft>
                <a:spcPts val="0"/>
              </a:spcAft>
              <a:buNone/>
            </a:pPr>
            <a:r>
              <a:rPr lang="es-419" sz="2400"/>
              <a:t>Implementar un clasificador de spam del sitio web YouTube, mediante el clasificador probabilístico naive bayes, el cual se fundamenta en el teorema de Bayes  y demás hipótesis simplificadoras. El motivo final de este artículo es el medir el rendimiento de el clasificador de Naive Bayes.   </a:t>
            </a:r>
            <a:endParaRPr sz="2400"/>
          </a:p>
        </p:txBody>
      </p:sp>
      <p:sp>
        <p:nvSpPr>
          <p:cNvPr id="82" name="Shape 8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s-419"/>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spcAft>
                <a:spcPts val="0"/>
              </a:spcAft>
              <a:buNone/>
            </a:pPr>
            <a:r>
              <a:rPr lang="es-419"/>
              <a:t>Objetivo General</a:t>
            </a:r>
            <a:endParaRPr/>
          </a:p>
        </p:txBody>
      </p:sp>
      <p:sp>
        <p:nvSpPr>
          <p:cNvPr id="88" name="Shape 88"/>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457200" lvl="0" indent="-342900" algn="just" rtl="0">
              <a:spcBef>
                <a:spcPts val="0"/>
              </a:spcBef>
              <a:spcAft>
                <a:spcPts val="0"/>
              </a:spcAft>
              <a:buSzPts val="1800"/>
              <a:buChar char="●"/>
            </a:pPr>
            <a:r>
              <a:rPr lang="es-419"/>
              <a:t>Clasificar el spam del Dataset “YouTube Spam Collection Data Set” mediante Naive Bayes.</a:t>
            </a:r>
            <a:endParaRPr/>
          </a:p>
          <a:p>
            <a:pPr marL="457200" lvl="0" indent="-342900" algn="just" rtl="0">
              <a:spcBef>
                <a:spcPts val="0"/>
              </a:spcBef>
              <a:spcAft>
                <a:spcPts val="0"/>
              </a:spcAft>
              <a:buSzPts val="1800"/>
              <a:buChar char="●"/>
            </a:pPr>
            <a:r>
              <a:rPr lang="es-419"/>
              <a:t>Medir el rendimiento del algoritmo en lenguaje python de Naive Bayes.</a:t>
            </a:r>
            <a:endParaRPr/>
          </a:p>
        </p:txBody>
      </p:sp>
      <p:sp>
        <p:nvSpPr>
          <p:cNvPr id="89" name="Shape 8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s-419"/>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spcAft>
                <a:spcPts val="0"/>
              </a:spcAft>
              <a:buNone/>
            </a:pPr>
            <a:r>
              <a:rPr lang="es-419"/>
              <a:t>Estado del arte</a:t>
            </a:r>
            <a:endParaRPr/>
          </a:p>
        </p:txBody>
      </p:sp>
      <p:sp>
        <p:nvSpPr>
          <p:cNvPr id="95" name="Shape 95"/>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0" lvl="0" indent="0" algn="just">
              <a:spcBef>
                <a:spcPts val="0"/>
              </a:spcBef>
              <a:spcAft>
                <a:spcPts val="0"/>
              </a:spcAft>
              <a:buNone/>
            </a:pPr>
            <a:r>
              <a:rPr lang="es-419" b="1"/>
              <a:t>Spam:</a:t>
            </a:r>
            <a:r>
              <a:rPr lang="es-419"/>
              <a:t> Correo que proviene de un remitente y que se envía de forma masiva con la intención de perjudicar al receptor. Es por ello que su identificación puede ser ayudar en herramientas de mensajería.</a:t>
            </a:r>
            <a:endParaRPr/>
          </a:p>
          <a:p>
            <a:pPr marL="0" lvl="0" indent="0" algn="just">
              <a:spcBef>
                <a:spcPts val="1600"/>
              </a:spcBef>
              <a:spcAft>
                <a:spcPts val="1600"/>
              </a:spcAft>
              <a:buNone/>
            </a:pPr>
            <a:r>
              <a:rPr lang="es-419"/>
              <a:t>La identificación del spam es considerada una tarea de clasificación, cuyas salidas deseadas son dos: “si es spam” y “no es spam”</a:t>
            </a:r>
            <a:endParaRPr/>
          </a:p>
        </p:txBody>
      </p:sp>
      <p:sp>
        <p:nvSpPr>
          <p:cNvPr id="96" name="Shape 9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s-419"/>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spcAft>
                <a:spcPts val="0"/>
              </a:spcAft>
              <a:buNone/>
            </a:pPr>
            <a:r>
              <a:rPr lang="es-419"/>
              <a:t>Estado del arte</a:t>
            </a:r>
            <a:endParaRPr/>
          </a:p>
        </p:txBody>
      </p:sp>
      <p:sp>
        <p:nvSpPr>
          <p:cNvPr id="102" name="Shape 102"/>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0" lvl="0" indent="0">
              <a:spcBef>
                <a:spcPts val="0"/>
              </a:spcBef>
              <a:spcAft>
                <a:spcPts val="0"/>
              </a:spcAft>
              <a:buNone/>
            </a:pPr>
            <a:r>
              <a:rPr lang="es-419"/>
              <a:t>La clasificación pretende aproximar una función objetivo desconocida a partir de una función clasificadora. </a:t>
            </a:r>
            <a:endParaRPr/>
          </a:p>
          <a:p>
            <a:pPr marL="457200" lvl="0" indent="0">
              <a:spcBef>
                <a:spcPts val="1600"/>
              </a:spcBef>
              <a:spcAft>
                <a:spcPts val="0"/>
              </a:spcAft>
              <a:buNone/>
            </a:pPr>
            <a:r>
              <a:rPr lang="es-419"/>
              <a:t>Función objetivo:</a:t>
            </a:r>
            <a:r>
              <a:rPr lang="es-419">
                <a:latin typeface="Open Sans Light"/>
                <a:ea typeface="Open Sans Light"/>
                <a:cs typeface="Open Sans Light"/>
                <a:sym typeface="Open Sans Light"/>
              </a:rPr>
              <a:t> </a:t>
            </a:r>
            <a:r>
              <a:rPr lang="es-419"/>
              <a:t>Φ : I x C → {T, F}</a:t>
            </a:r>
            <a:endParaRPr/>
          </a:p>
          <a:p>
            <a:pPr marL="457200" lvl="0" indent="0">
              <a:spcBef>
                <a:spcPts val="1600"/>
              </a:spcBef>
              <a:spcAft>
                <a:spcPts val="0"/>
              </a:spcAft>
              <a:buNone/>
            </a:pPr>
            <a:r>
              <a:rPr lang="es-419"/>
              <a:t>Función clasificadora: Θ : I x C → {T, F}</a:t>
            </a:r>
            <a:endParaRPr/>
          </a:p>
          <a:p>
            <a:pPr marL="457200" lvl="0" indent="0">
              <a:spcBef>
                <a:spcPts val="1600"/>
              </a:spcBef>
              <a:spcAft>
                <a:spcPts val="0"/>
              </a:spcAft>
              <a:buNone/>
            </a:pPr>
            <a:r>
              <a:rPr lang="es-419"/>
              <a:t>Conjunto de clases: C={c1,c2,...,c|c|}</a:t>
            </a:r>
            <a:endParaRPr/>
          </a:p>
          <a:p>
            <a:pPr marL="457200" lvl="0" indent="0">
              <a:spcBef>
                <a:spcPts val="1600"/>
              </a:spcBef>
              <a:spcAft>
                <a:spcPts val="1600"/>
              </a:spcAft>
              <a:buNone/>
            </a:pPr>
            <a:r>
              <a:rPr lang="es-419"/>
              <a:t>Instancias del problema: I</a:t>
            </a:r>
            <a:endParaRPr/>
          </a:p>
        </p:txBody>
      </p:sp>
      <p:sp>
        <p:nvSpPr>
          <p:cNvPr id="103" name="Shape 10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s-419"/>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spcAft>
                <a:spcPts val="0"/>
              </a:spcAft>
              <a:buNone/>
            </a:pPr>
            <a:r>
              <a:rPr lang="es-419"/>
              <a:t>Estado del arte</a:t>
            </a:r>
            <a:endParaRPr/>
          </a:p>
        </p:txBody>
      </p:sp>
      <p:sp>
        <p:nvSpPr>
          <p:cNvPr id="109" name="Shape 109"/>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0" lvl="0" indent="0" algn="just">
              <a:spcBef>
                <a:spcPts val="0"/>
              </a:spcBef>
              <a:spcAft>
                <a:spcPts val="0"/>
              </a:spcAft>
              <a:buNone/>
            </a:pPr>
            <a:r>
              <a:rPr lang="es-419"/>
              <a:t>Cada instancia ij pertenece a I y se representa como una lista de valores característicos:</a:t>
            </a:r>
            <a:endParaRPr/>
          </a:p>
          <a:p>
            <a:pPr marL="0" lvl="0" indent="0" algn="ctr" rtl="0">
              <a:spcBef>
                <a:spcPts val="1600"/>
              </a:spcBef>
              <a:spcAft>
                <a:spcPts val="0"/>
              </a:spcAft>
              <a:buNone/>
            </a:pPr>
            <a:r>
              <a:rPr lang="es-419"/>
              <a:t>A = {a1, a2, ..., a|A|}</a:t>
            </a:r>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p:txBody>
      </p:sp>
      <p:sp>
        <p:nvSpPr>
          <p:cNvPr id="110" name="Shape 11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s-419"/>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spcAft>
                <a:spcPts val="0"/>
              </a:spcAft>
              <a:buNone/>
            </a:pPr>
            <a:r>
              <a:rPr lang="es-419"/>
              <a:t>Estado del arte</a:t>
            </a:r>
            <a:endParaRPr/>
          </a:p>
        </p:txBody>
      </p:sp>
      <p:sp>
        <p:nvSpPr>
          <p:cNvPr id="116" name="Shape 116"/>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0" lvl="0" indent="0">
              <a:spcBef>
                <a:spcPts val="0"/>
              </a:spcBef>
              <a:spcAft>
                <a:spcPts val="0"/>
              </a:spcAft>
              <a:buNone/>
            </a:pPr>
            <a:r>
              <a:rPr lang="es-419" b="1"/>
              <a:t>Ejemplo:</a:t>
            </a:r>
            <a:r>
              <a:rPr lang="es-419"/>
              <a:t> Dentro del texto “¡Gratis, registrate ahora!”</a:t>
            </a:r>
            <a:endParaRPr/>
          </a:p>
          <a:p>
            <a:pPr marL="0" lvl="0" indent="0">
              <a:spcBef>
                <a:spcPts val="1600"/>
              </a:spcBef>
              <a:spcAft>
                <a:spcPts val="0"/>
              </a:spcAft>
              <a:buNone/>
            </a:pPr>
            <a:r>
              <a:rPr lang="es-419"/>
              <a:t>Naive Bayes asumiría palabras como “Gratis”, “registrate”, “ahora” para analizar la </a:t>
            </a:r>
            <a:endParaRPr/>
          </a:p>
          <a:p>
            <a:pPr marL="0" lvl="0" indent="0" algn="ctr">
              <a:spcBef>
                <a:spcPts val="1600"/>
              </a:spcBef>
              <a:spcAft>
                <a:spcPts val="1600"/>
              </a:spcAft>
              <a:buNone/>
            </a:pPr>
            <a:r>
              <a:rPr lang="es-419"/>
              <a:t>	Pr(Gratis, registrate , ahora|spam)=Pr(Gratis|spam) xPr(registrate |spam)xPr(ahora|spam)</a:t>
            </a:r>
            <a:endParaRPr/>
          </a:p>
        </p:txBody>
      </p:sp>
      <p:sp>
        <p:nvSpPr>
          <p:cNvPr id="117" name="Shape 11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s-419"/>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spcAft>
                <a:spcPts val="0"/>
              </a:spcAft>
              <a:buNone/>
            </a:pPr>
            <a:r>
              <a:rPr lang="es-419"/>
              <a:t>Estado del arte</a:t>
            </a:r>
            <a:endParaRPr/>
          </a:p>
        </p:txBody>
      </p:sp>
      <p:sp>
        <p:nvSpPr>
          <p:cNvPr id="123" name="Shape 123"/>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0" lvl="0" indent="0" algn="just">
              <a:spcBef>
                <a:spcPts val="0"/>
              </a:spcBef>
              <a:spcAft>
                <a:spcPts val="1600"/>
              </a:spcAft>
              <a:buNone/>
            </a:pPr>
            <a:r>
              <a:rPr lang="es-419"/>
              <a:t>Native bayes es un algoritmo de clasificación probabilística ideal para datos categóricos (las probabilidades se pueden calcular como relaciones simples) que aplica el teorema de Bayes.</a:t>
            </a:r>
            <a:endParaRPr/>
          </a:p>
        </p:txBody>
      </p:sp>
      <p:sp>
        <p:nvSpPr>
          <p:cNvPr id="124" name="Shape 1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s-419"/>
              <a:t>9</a:t>
            </a:fld>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1233</Words>
  <Application>Microsoft Office PowerPoint</Application>
  <PresentationFormat>Presentación en pantalla (16:9)</PresentationFormat>
  <Paragraphs>128</Paragraphs>
  <Slides>27</Slides>
  <Notes>27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Times New Roman</vt:lpstr>
      <vt:lpstr>Arial</vt:lpstr>
      <vt:lpstr>Open Sans</vt:lpstr>
      <vt:lpstr>PT Sans Narrow</vt:lpstr>
      <vt:lpstr>Open Sans Light</vt:lpstr>
      <vt:lpstr>Tropic</vt:lpstr>
      <vt:lpstr>Clasificación de Spam mediante NAIVE BAYES</vt:lpstr>
      <vt:lpstr>Contenido</vt:lpstr>
      <vt:lpstr>Justificación</vt:lpstr>
      <vt:lpstr>Objetivo General</vt:lpstr>
      <vt:lpstr>Estado del arte</vt:lpstr>
      <vt:lpstr>Estado del arte</vt:lpstr>
      <vt:lpstr>Estado del arte</vt:lpstr>
      <vt:lpstr>Estado del arte</vt:lpstr>
      <vt:lpstr>Estado del arte</vt:lpstr>
      <vt:lpstr>Estado del arte</vt:lpstr>
      <vt:lpstr>Aplicaciones de Naive Bayes</vt:lpstr>
      <vt:lpstr>Ventajas</vt:lpstr>
      <vt:lpstr>Metodología y desarrollo</vt:lpstr>
      <vt:lpstr>Metodología y desarrollo</vt:lpstr>
      <vt:lpstr>Metodología y desarrollo</vt:lpstr>
      <vt:lpstr>Metodología y desarrollo</vt:lpstr>
      <vt:lpstr>Metodología y desarrollo</vt:lpstr>
      <vt:lpstr>Metodología y desarrollo</vt:lpstr>
      <vt:lpstr>Metodología y desarrollo</vt:lpstr>
      <vt:lpstr>Metodología y desarrollo</vt:lpstr>
      <vt:lpstr>Pruebas y resultados</vt:lpstr>
      <vt:lpstr>Pruebas y resultados</vt:lpstr>
      <vt:lpstr>Conclusiones</vt:lpstr>
      <vt:lpstr>Conclusiones</vt:lpstr>
      <vt:lpstr>Conclusiones</vt:lpstr>
      <vt:lpstr>Recomendaciones</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Clasificación de Spam mediante NAIVE BAYES</dc:title>
  <cp:lastModifiedBy>USUARIO</cp:lastModifiedBy>
  <cp:revision>1</cp:revision>
  <dcterms:modified xsi:type="dcterms:W3CDTF">2018-01-13T03:49:05Z</dcterms:modified>
</cp:coreProperties>
</file>