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2" r:id="rId9"/>
    <p:sldId id="271" r:id="rId10"/>
    <p:sldId id="277" r:id="rId11"/>
    <p:sldId id="262" r:id="rId12"/>
    <p:sldId id="263" r:id="rId13"/>
    <p:sldId id="264" r:id="rId14"/>
    <p:sldId id="274" r:id="rId15"/>
    <p:sldId id="275" r:id="rId16"/>
    <p:sldId id="276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1B97-0251-4B11-A759-2561DE799393}" type="datetimeFigureOut">
              <a:rPr lang="es-EC" smtClean="0"/>
              <a:t>30/04/2019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3DA-BF2D-4F52-A351-0C26962190E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2077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1B97-0251-4B11-A759-2561DE799393}" type="datetimeFigureOut">
              <a:rPr lang="es-EC" smtClean="0"/>
              <a:t>30/04/2019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3DA-BF2D-4F52-A351-0C26962190E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0943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1B97-0251-4B11-A759-2561DE799393}" type="datetimeFigureOut">
              <a:rPr lang="es-EC" smtClean="0"/>
              <a:t>30/04/2019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3DA-BF2D-4F52-A351-0C26962190E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1758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1B97-0251-4B11-A759-2561DE799393}" type="datetimeFigureOut">
              <a:rPr lang="es-EC" smtClean="0"/>
              <a:t>30/04/2019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3DA-BF2D-4F52-A351-0C26962190E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82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1B97-0251-4B11-A759-2561DE799393}" type="datetimeFigureOut">
              <a:rPr lang="es-EC" smtClean="0"/>
              <a:t>30/04/2019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3DA-BF2D-4F52-A351-0C26962190E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504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1B97-0251-4B11-A759-2561DE799393}" type="datetimeFigureOut">
              <a:rPr lang="es-EC" smtClean="0"/>
              <a:t>30/04/2019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3DA-BF2D-4F52-A351-0C26962190E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337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1B97-0251-4B11-A759-2561DE799393}" type="datetimeFigureOut">
              <a:rPr lang="es-EC" smtClean="0"/>
              <a:t>30/04/2019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3DA-BF2D-4F52-A351-0C26962190E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249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1B97-0251-4B11-A759-2561DE799393}" type="datetimeFigureOut">
              <a:rPr lang="es-EC" smtClean="0"/>
              <a:t>30/04/2019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3DA-BF2D-4F52-A351-0C26962190E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551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1B97-0251-4B11-A759-2561DE799393}" type="datetimeFigureOut">
              <a:rPr lang="es-EC" smtClean="0"/>
              <a:t>30/04/2019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3DA-BF2D-4F52-A351-0C26962190E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313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1B97-0251-4B11-A759-2561DE799393}" type="datetimeFigureOut">
              <a:rPr lang="es-EC" smtClean="0"/>
              <a:t>30/04/2019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3DA-BF2D-4F52-A351-0C26962190E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424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1B97-0251-4B11-A759-2561DE799393}" type="datetimeFigureOut">
              <a:rPr lang="es-EC" smtClean="0"/>
              <a:t>30/04/2019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3DA-BF2D-4F52-A351-0C26962190E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8970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E1B97-0251-4B11-A759-2561DE799393}" type="datetimeFigureOut">
              <a:rPr lang="es-EC" smtClean="0"/>
              <a:t>30/04/2019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8A3DA-BF2D-4F52-A351-0C26962190E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957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err="1" smtClean="0"/>
              <a:t>Name</a:t>
            </a:r>
            <a:r>
              <a:rPr lang="es-EC" dirty="0" smtClean="0"/>
              <a:t> </a:t>
            </a:r>
            <a:r>
              <a:rPr lang="es-EC" dirty="0" err="1" smtClean="0"/>
              <a:t>Entity</a:t>
            </a:r>
            <a:r>
              <a:rPr lang="es-EC" dirty="0" smtClean="0"/>
              <a:t> </a:t>
            </a:r>
            <a:r>
              <a:rPr lang="es-EC" smtClean="0"/>
              <a:t>Recognition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299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smtClean="0"/>
              <a:t>Are Names Self-Describing?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73288" algn="l"/>
                <a:tab pos="2286000" algn="l"/>
              </a:tabLst>
            </a:pPr>
            <a:r>
              <a:rPr lang="en-US" altLang="es-EC" sz="2400" dirty="0" smtClean="0"/>
              <a:t>NO: names can be opaque/ambiguous</a:t>
            </a:r>
          </a:p>
          <a:p>
            <a:pPr lvl="1">
              <a:buNone/>
              <a:tabLst>
                <a:tab pos="2173288" algn="l"/>
                <a:tab pos="2286000" algn="l"/>
              </a:tabLst>
            </a:pPr>
            <a:r>
              <a:rPr lang="en-US" altLang="es-EC" sz="1800" dirty="0" smtClean="0"/>
              <a:t>Word-Level:</a:t>
            </a:r>
            <a:r>
              <a:rPr lang="en-US" altLang="es-EC" sz="2000" dirty="0" smtClean="0"/>
              <a:t>	“Washington” occurs as LOC, PER, and ORG</a:t>
            </a:r>
          </a:p>
          <a:p>
            <a:pPr lvl="1">
              <a:buNone/>
              <a:tabLst>
                <a:tab pos="2173288" algn="l"/>
                <a:tab pos="2286000" algn="l"/>
              </a:tabLst>
            </a:pPr>
            <a:r>
              <a:rPr lang="en-US" altLang="es-EC" sz="1800" dirty="0" smtClean="0"/>
              <a:t>Char-Level:	</a:t>
            </a:r>
            <a:r>
              <a:rPr lang="en-US" altLang="es-EC" sz="2000" dirty="0" smtClean="0"/>
              <a:t>“–</a:t>
            </a:r>
            <a:r>
              <a:rPr lang="en-US" altLang="es-EC" sz="2000" dirty="0" err="1" smtClean="0"/>
              <a:t>ville</a:t>
            </a:r>
            <a:r>
              <a:rPr lang="en-US" altLang="es-EC" sz="2000" dirty="0" smtClean="0"/>
              <a:t>” suggests LOC, but exceptions like “Neville” </a:t>
            </a:r>
          </a:p>
          <a:p>
            <a:pPr>
              <a:tabLst>
                <a:tab pos="2173288" algn="l"/>
                <a:tab pos="2286000" algn="l"/>
              </a:tabLst>
            </a:pPr>
            <a:endParaRPr lang="en-US" altLang="es-EC" sz="2400" dirty="0" smtClean="0"/>
          </a:p>
          <a:p>
            <a:pPr>
              <a:tabLst>
                <a:tab pos="2173288" algn="l"/>
                <a:tab pos="2286000" algn="l"/>
              </a:tabLst>
            </a:pPr>
            <a:r>
              <a:rPr lang="en-US" altLang="es-EC" sz="2400" dirty="0" smtClean="0"/>
              <a:t>YES: names can be highly distinctive/descriptive</a:t>
            </a:r>
          </a:p>
          <a:p>
            <a:pPr lvl="1">
              <a:buNone/>
              <a:tabLst>
                <a:tab pos="2173288" algn="l"/>
                <a:tab pos="2286000" algn="l"/>
              </a:tabLst>
            </a:pPr>
            <a:r>
              <a:rPr lang="en-US" altLang="es-EC" sz="1600" dirty="0" smtClean="0"/>
              <a:t>Word-Level:</a:t>
            </a:r>
            <a:r>
              <a:rPr lang="en-US" altLang="es-EC" sz="2000" dirty="0" smtClean="0"/>
              <a:t> 	“National Bank” is a bank (i.e. ORG)</a:t>
            </a:r>
          </a:p>
          <a:p>
            <a:pPr lvl="1">
              <a:buNone/>
              <a:tabLst>
                <a:tab pos="2173288" algn="l"/>
                <a:tab pos="2286000" algn="l"/>
              </a:tabLst>
            </a:pPr>
            <a:r>
              <a:rPr lang="en-US" altLang="es-EC" sz="1600" dirty="0" smtClean="0"/>
              <a:t>Char-Level:</a:t>
            </a:r>
            <a:r>
              <a:rPr lang="en-US" altLang="es-EC" sz="2000" dirty="0" smtClean="0"/>
              <a:t> 	“</a:t>
            </a:r>
            <a:r>
              <a:rPr lang="en-US" altLang="es-EC" sz="2000" dirty="0" err="1" smtClean="0"/>
              <a:t>Cotramoxazole</a:t>
            </a:r>
            <a:r>
              <a:rPr lang="en-US" altLang="es-EC" sz="2000" dirty="0" smtClean="0"/>
              <a:t>” is clearly a drug name</a:t>
            </a:r>
          </a:p>
          <a:p>
            <a:pPr>
              <a:tabLst>
                <a:tab pos="2173288" algn="l"/>
                <a:tab pos="2286000" algn="l"/>
              </a:tabLst>
            </a:pPr>
            <a:endParaRPr lang="en-US" altLang="es-EC" sz="2400" dirty="0" smtClean="0"/>
          </a:p>
          <a:p>
            <a:pPr>
              <a:tabLst>
                <a:tab pos="2173288" algn="l"/>
                <a:tab pos="2286000" algn="l"/>
              </a:tabLst>
            </a:pPr>
            <a:r>
              <a:rPr lang="en-US" altLang="es-EC" sz="2400" dirty="0" smtClean="0"/>
              <a:t>Question: Overall, how informative are names alone?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301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NER </a:t>
            </a:r>
            <a:r>
              <a:rPr lang="es-EC" dirty="0" err="1" smtClean="0"/>
              <a:t>Applications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NER can serve as a submodule of other text mining techniques.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summarization </a:t>
            </a:r>
          </a:p>
          <a:p>
            <a:pPr lvl="1"/>
            <a:r>
              <a:rPr lang="en-US" dirty="0" smtClean="0"/>
              <a:t>NER </a:t>
            </a:r>
            <a:r>
              <a:rPr lang="en-US" dirty="0"/>
              <a:t>can help search </a:t>
            </a:r>
            <a:r>
              <a:rPr lang="en-US" dirty="0" smtClean="0"/>
              <a:t>engine users </a:t>
            </a:r>
            <a:r>
              <a:rPr lang="en-US" dirty="0"/>
              <a:t>by automatically sifting through and summarizing web pages.</a:t>
            </a:r>
          </a:p>
          <a:p>
            <a:r>
              <a:rPr lang="en-US" dirty="0" smtClean="0"/>
              <a:t>question </a:t>
            </a:r>
            <a:r>
              <a:rPr lang="en-US" dirty="0"/>
              <a:t>answering 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/>
              <a:t>fact-based answers to </a:t>
            </a:r>
            <a:r>
              <a:rPr lang="en-US" dirty="0" smtClean="0"/>
              <a:t>questions </a:t>
            </a:r>
            <a:r>
              <a:rPr lang="en-US" dirty="0"/>
              <a:t> are in fact entities that can be detected by NER.</a:t>
            </a:r>
          </a:p>
          <a:p>
            <a:pPr lvl="1"/>
            <a:r>
              <a:rPr lang="en-US" dirty="0"/>
              <a:t> Therefore by incorporating NER into the question answering system</a:t>
            </a:r>
            <a:r>
              <a:rPr lang="en-US" dirty="0" smtClean="0"/>
              <a:t>, </a:t>
            </a:r>
            <a:r>
              <a:rPr lang="en-US" dirty="0"/>
              <a:t> the task of finding some of the answers is simplified considerably.</a:t>
            </a:r>
          </a:p>
          <a:p>
            <a:r>
              <a:rPr lang="en-US" dirty="0" smtClean="0"/>
              <a:t>ontology construction</a:t>
            </a:r>
            <a:endParaRPr lang="en-US" dirty="0"/>
          </a:p>
          <a:p>
            <a:pPr lvl="1"/>
            <a:r>
              <a:rPr lang="en-US" dirty="0"/>
              <a:t> two core elements of ontologies are class and relation.</a:t>
            </a:r>
          </a:p>
          <a:p>
            <a:pPr lvl="1"/>
            <a:r>
              <a:rPr lang="en-US" dirty="0"/>
              <a:t> Class can be automatically generated by NER.</a:t>
            </a:r>
          </a:p>
          <a:p>
            <a:endParaRPr lang="en-US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407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NER Tools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quite a few open source space NER </a:t>
            </a:r>
            <a:r>
              <a:rPr lang="en-US" dirty="0" smtClean="0"/>
              <a:t>tools.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Stanford </a:t>
            </a:r>
            <a:r>
              <a:rPr lang="en-US" dirty="0"/>
              <a:t>NER</a:t>
            </a:r>
            <a:r>
              <a:rPr lang="en-US" dirty="0" smtClean="0"/>
              <a:t>. (http://nlp-standford.edu/ner)</a:t>
            </a:r>
            <a:endParaRPr lang="en-US" dirty="0"/>
          </a:p>
          <a:p>
            <a:pPr lvl="1"/>
            <a:r>
              <a:rPr lang="en-US" dirty="0"/>
              <a:t> this is based on conditional random field classifier.</a:t>
            </a:r>
          </a:p>
          <a:p>
            <a:r>
              <a:rPr lang="en-US" dirty="0" smtClean="0"/>
              <a:t>GATE ANNIE. (http://gate.ac.uk/ie/annie.html)</a:t>
            </a:r>
            <a:endParaRPr lang="en-US" dirty="0"/>
          </a:p>
          <a:p>
            <a:pPr lvl="1"/>
            <a:r>
              <a:rPr lang="en-US" dirty="0" smtClean="0"/>
              <a:t>GATE </a:t>
            </a:r>
            <a:r>
              <a:rPr lang="en-US" dirty="0"/>
              <a:t>was originally developed in the context of information extraction</a:t>
            </a:r>
            <a:r>
              <a:rPr lang="en-US" dirty="0" smtClean="0"/>
              <a:t>, </a:t>
            </a:r>
            <a:r>
              <a:rPr lang="en-US" dirty="0"/>
              <a:t> and GATE is distributed with an IE system core ANNIE.</a:t>
            </a:r>
          </a:p>
          <a:p>
            <a:pPr lvl="1"/>
            <a:r>
              <a:rPr lang="en-US" dirty="0" smtClean="0"/>
              <a:t>ANNIE </a:t>
            </a:r>
            <a:r>
              <a:rPr lang="en-US" dirty="0"/>
              <a:t>relies on finite state </a:t>
            </a:r>
            <a:r>
              <a:rPr lang="en-US" dirty="0" smtClean="0"/>
              <a:t>algorithm.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Minor </a:t>
            </a:r>
            <a:r>
              <a:rPr lang="en-US" dirty="0"/>
              <a:t>third</a:t>
            </a:r>
            <a:r>
              <a:rPr lang="en-US" dirty="0" smtClean="0"/>
              <a:t>. (http://minorthird.sourceforge.net)</a:t>
            </a:r>
            <a:endParaRPr lang="en-US" dirty="0"/>
          </a:p>
          <a:p>
            <a:pPr lvl="1"/>
            <a:r>
              <a:rPr lang="en-US" dirty="0" smtClean="0"/>
              <a:t>Minor </a:t>
            </a:r>
            <a:r>
              <a:rPr lang="en-US" dirty="0"/>
              <a:t>third is a motion learning based approach</a:t>
            </a:r>
            <a:r>
              <a:rPr lang="en-US" dirty="0" smtClean="0"/>
              <a:t>, </a:t>
            </a:r>
            <a:r>
              <a:rPr lang="en-US" dirty="0"/>
              <a:t> which was developed at Carnegie Mellon University.</a:t>
            </a:r>
          </a:p>
          <a:p>
            <a:r>
              <a:rPr lang="en-US" dirty="0"/>
              <a:t> </a:t>
            </a:r>
            <a:r>
              <a:rPr lang="en-US" dirty="0" err="1" smtClean="0"/>
              <a:t>OpenCalais</a:t>
            </a:r>
            <a:r>
              <a:rPr lang="en-US" dirty="0" smtClean="0"/>
              <a:t>. (http://www.opencalais.com)</a:t>
            </a:r>
            <a:endParaRPr lang="en-US" dirty="0"/>
          </a:p>
          <a:p>
            <a:pPr lvl="1"/>
            <a:r>
              <a:rPr lang="en-US" dirty="0"/>
              <a:t> </a:t>
            </a:r>
            <a:r>
              <a:rPr lang="en-US" dirty="0" smtClean="0"/>
              <a:t>web-based </a:t>
            </a:r>
            <a:r>
              <a:rPr lang="en-US" dirty="0"/>
              <a:t>NER tool developed Thomson Reuters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 It automatically extracts entities from web pages </a:t>
            </a:r>
            <a:r>
              <a:rPr lang="en-US" dirty="0" smtClean="0"/>
              <a:t>in </a:t>
            </a:r>
            <a:r>
              <a:rPr lang="en-US" dirty="0"/>
              <a:t> a format that can be used on the semantic web.</a:t>
            </a:r>
          </a:p>
          <a:p>
            <a:endParaRPr lang="en-US" dirty="0" smtClean="0"/>
          </a:p>
          <a:p>
            <a:endParaRPr lang="en-US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772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Approaches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major approaches to NER.</a:t>
            </a:r>
          </a:p>
          <a:p>
            <a:endParaRPr lang="en-US" dirty="0" smtClean="0"/>
          </a:p>
          <a:p>
            <a:r>
              <a:rPr lang="en-US" dirty="0" smtClean="0"/>
              <a:t>Knowledge-based </a:t>
            </a:r>
            <a:r>
              <a:rPr lang="en-US" dirty="0"/>
              <a:t>NER 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a very precise since it is base on handcrafted rules</a:t>
            </a:r>
            <a:r>
              <a:rPr lang="en-US" dirty="0" smtClean="0"/>
              <a:t>, </a:t>
            </a:r>
            <a:r>
              <a:rPr lang="en-US" dirty="0"/>
              <a:t> but the downside is that accuracy is very low </a:t>
            </a:r>
            <a:r>
              <a:rPr lang="en-US" dirty="0" smtClean="0"/>
              <a:t>if </a:t>
            </a:r>
            <a:r>
              <a:rPr lang="en-US" dirty="0"/>
              <a:t> there are no matched rules for the given text.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requires a small amount of training data, which consists of a set of rules.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309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Approaches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Knowledge-based </a:t>
            </a:r>
            <a:r>
              <a:rPr lang="en-US" dirty="0"/>
              <a:t>NER 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it requires handcrafted rules</a:t>
            </a:r>
            <a:r>
              <a:rPr lang="en-US" dirty="0" smtClean="0"/>
              <a:t>, </a:t>
            </a:r>
            <a:r>
              <a:rPr lang="en-US" dirty="0"/>
              <a:t> it is labor intensive and expensive.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rules are to be developed domain dependently.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instance, rules </a:t>
            </a:r>
            <a:r>
              <a:rPr lang="en-US" dirty="0" smtClean="0"/>
              <a:t>for </a:t>
            </a:r>
            <a:r>
              <a:rPr lang="en-US" dirty="0"/>
              <a:t> biomedical domains are different from rules for finance domain.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Since </a:t>
            </a:r>
            <a:r>
              <a:rPr lang="en-US" dirty="0"/>
              <a:t>languages changes over time, the rules need to be adjusted accordingly.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827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s-EC" dirty="0" smtClean="0"/>
              <a:t>The hand-crafted approach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de-DE" altLang="es-EC" dirty="0" smtClean="0"/>
              <a:t>uses hand-written context-sensitive reduction rules:</a:t>
            </a:r>
          </a:p>
          <a:p>
            <a:pPr marL="533400" indent="-533400">
              <a:buFontTx/>
              <a:buAutoNum type="arabicParenR"/>
            </a:pPr>
            <a:r>
              <a:rPr lang="de-DE" altLang="es-EC" dirty="0" smtClean="0"/>
              <a:t>title capitalized word =&gt; title person_name</a:t>
            </a:r>
            <a:br>
              <a:rPr lang="de-DE" altLang="es-EC" dirty="0" smtClean="0"/>
            </a:br>
            <a:r>
              <a:rPr lang="de-DE" altLang="es-EC" dirty="0" smtClean="0"/>
              <a:t>compare Mr. Jones vs. Mr. Ten-Percent</a:t>
            </a:r>
            <a:br>
              <a:rPr lang="de-DE" altLang="es-EC" dirty="0" smtClean="0"/>
            </a:br>
            <a:r>
              <a:rPr lang="de-DE" altLang="es-EC" dirty="0" smtClean="0"/>
              <a:t>=&gt; no rule without exceptions</a:t>
            </a:r>
          </a:p>
          <a:p>
            <a:pPr marL="533400" indent="-533400">
              <a:buFontTx/>
              <a:buNone/>
            </a:pPr>
            <a:r>
              <a:rPr lang="de-DE" altLang="es-EC" dirty="0" smtClean="0"/>
              <a:t>2) person_name, the adj* CEO of organization</a:t>
            </a:r>
            <a:br>
              <a:rPr lang="de-DE" altLang="es-EC" dirty="0" smtClean="0"/>
            </a:br>
            <a:r>
              <a:rPr lang="de-DE" altLang="es-EC" dirty="0" smtClean="0"/>
              <a:t>Fred Smith, the young dynamic CEO of BlubbCo</a:t>
            </a:r>
            <a:br>
              <a:rPr lang="de-DE" altLang="es-EC" dirty="0" smtClean="0"/>
            </a:br>
            <a:r>
              <a:rPr lang="de-DE" altLang="es-EC" dirty="0" smtClean="0"/>
              <a:t>=&gt; ability to grasp non-local patterns</a:t>
            </a:r>
          </a:p>
          <a:p>
            <a:pPr marL="533400" indent="-533400">
              <a:buFontTx/>
              <a:buNone/>
            </a:pPr>
            <a:r>
              <a:rPr lang="de-DE" altLang="es-EC" dirty="0" smtClean="0"/>
              <a:t>plus help from databases of known named entities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003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s-EC" dirty="0" smtClean="0"/>
              <a:t>Word features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s-EC" dirty="0" smtClean="0"/>
              <a:t>Easily determinable token properties:</a:t>
            </a:r>
          </a:p>
          <a:p>
            <a:endParaRPr lang="es-EC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03207" y="2869545"/>
            <a:ext cx="810045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altLang="es-EC" sz="2000" u="sng" dirty="0">
                <a:solidFill>
                  <a:schemeClr val="tx1"/>
                </a:solidFill>
              </a:rPr>
              <a:t>Feature			Example		Intuition</a:t>
            </a:r>
            <a:endParaRPr lang="de-DE" altLang="es-EC" sz="1800" dirty="0"/>
          </a:p>
          <a:p>
            <a:r>
              <a:rPr lang="de-DE" altLang="es-EC" sz="1800" dirty="0"/>
              <a:t>fourDigitNum		1990		four digit year</a:t>
            </a:r>
          </a:p>
          <a:p>
            <a:r>
              <a:rPr lang="de-DE" altLang="es-EC" sz="1800" dirty="0"/>
              <a:t>containsDigitAndAlpha	</a:t>
            </a:r>
            <a:r>
              <a:rPr lang="de-DE" altLang="es-EC" sz="1800" dirty="0" smtClean="0"/>
              <a:t>A123-456	</a:t>
            </a:r>
            <a:r>
              <a:rPr lang="de-DE" altLang="es-EC" sz="1800" dirty="0"/>
              <a:t>	product code</a:t>
            </a:r>
          </a:p>
          <a:p>
            <a:r>
              <a:rPr lang="de-DE" altLang="es-EC" sz="1800" dirty="0"/>
              <a:t>containsCommaAndPeriod	1.00		monetary amount, percentage</a:t>
            </a:r>
          </a:p>
          <a:p>
            <a:r>
              <a:rPr lang="de-DE" altLang="es-EC" sz="1800" dirty="0"/>
              <a:t>otherNum		34567		other number</a:t>
            </a:r>
          </a:p>
          <a:p>
            <a:r>
              <a:rPr lang="de-DE" altLang="es-EC" sz="1800" dirty="0"/>
              <a:t>allCaps			BBN		Organisation</a:t>
            </a:r>
          </a:p>
          <a:p>
            <a:r>
              <a:rPr lang="de-DE" altLang="es-EC" sz="1800" dirty="0"/>
              <a:t>capPeriod		M.		Person name initial</a:t>
            </a:r>
          </a:p>
          <a:p>
            <a:r>
              <a:rPr lang="de-DE" altLang="es-EC" sz="1800" dirty="0"/>
              <a:t>firstWord		first word of sentence	ignore capitalization</a:t>
            </a:r>
          </a:p>
          <a:p>
            <a:r>
              <a:rPr lang="de-DE" altLang="es-EC" sz="1800" dirty="0"/>
              <a:t>initCap			Sally		capitalized word</a:t>
            </a:r>
          </a:p>
          <a:p>
            <a:r>
              <a:rPr lang="de-DE" altLang="es-EC" sz="1800" dirty="0"/>
              <a:t>lowerCase		can		uncapitalized word</a:t>
            </a:r>
          </a:p>
          <a:p>
            <a:r>
              <a:rPr lang="de-DE" altLang="es-EC" sz="1800" dirty="0"/>
              <a:t>other			,		punctuation, all other words</a:t>
            </a:r>
          </a:p>
        </p:txBody>
      </p:sp>
    </p:spTree>
    <p:extLst>
      <p:ext uri="{BB962C8B-B14F-4D97-AF65-F5344CB8AC3E}">
        <p14:creationId xmlns:p14="http://schemas.microsoft.com/office/powerpoint/2010/main" val="33749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Approaches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learning-based </a:t>
            </a:r>
            <a:r>
              <a:rPr lang="en-US" dirty="0"/>
              <a:t>NER </a:t>
            </a:r>
            <a:endParaRPr lang="en-US" dirty="0" smtClean="0"/>
          </a:p>
          <a:p>
            <a:pPr lvl="1"/>
            <a:r>
              <a:rPr lang="en-US" dirty="0" smtClean="0"/>
              <a:t>achieves </a:t>
            </a:r>
            <a:r>
              <a:rPr lang="en-US" dirty="0"/>
              <a:t>higher recall and lower precision.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utilize </a:t>
            </a:r>
            <a:r>
              <a:rPr lang="en-US" dirty="0"/>
              <a:t>some kinds of probability </a:t>
            </a:r>
            <a:r>
              <a:rPr lang="en-US" dirty="0" smtClean="0"/>
              <a:t>and </a:t>
            </a:r>
            <a:r>
              <a:rPr lang="en-US" dirty="0"/>
              <a:t> give a higher chance of predicting more correct answers.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does </a:t>
            </a:r>
            <a:r>
              <a:rPr lang="en-US" dirty="0"/>
              <a:t>not require grammars or rules.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no linguistic rules are needed</a:t>
            </a:r>
            <a:r>
              <a:rPr lang="en-US" dirty="0" smtClean="0"/>
              <a:t>, </a:t>
            </a:r>
            <a:r>
              <a:rPr lang="en-US" dirty="0"/>
              <a:t> there is no need for linguistic experts to be included.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256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Learning-based vs knowledge-based approach 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Learning-based </a:t>
            </a:r>
            <a:r>
              <a:rPr lang="en-US" dirty="0"/>
              <a:t>approach </a:t>
            </a:r>
            <a:endParaRPr lang="en-US" dirty="0" smtClean="0"/>
          </a:p>
          <a:p>
            <a:pPr lvl="1"/>
            <a:r>
              <a:rPr lang="en-US" dirty="0" smtClean="0"/>
              <a:t>requires </a:t>
            </a:r>
            <a:r>
              <a:rPr lang="en-US" dirty="0"/>
              <a:t>a </a:t>
            </a:r>
            <a:r>
              <a:rPr lang="en-US" dirty="0" smtClean="0"/>
              <a:t>large </a:t>
            </a:r>
            <a:r>
              <a:rPr lang="en-US" dirty="0"/>
              <a:t> amount of high quality training data,</a:t>
            </a:r>
          </a:p>
          <a:p>
            <a:pPr lvl="1"/>
            <a:r>
              <a:rPr lang="en-US" dirty="0"/>
              <a:t> more training data, better result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knowledge-based </a:t>
            </a:r>
            <a:r>
              <a:rPr lang="en-US" dirty="0"/>
              <a:t> approach </a:t>
            </a:r>
            <a:endParaRPr lang="en-US" dirty="0" smtClean="0"/>
          </a:p>
          <a:p>
            <a:pPr lvl="1"/>
            <a:r>
              <a:rPr lang="en-US" dirty="0" smtClean="0"/>
              <a:t>requires </a:t>
            </a:r>
            <a:r>
              <a:rPr lang="en-US" dirty="0"/>
              <a:t>to create regular expression to extract entities.</a:t>
            </a:r>
          </a:p>
          <a:p>
            <a:pPr lvl="1"/>
            <a:r>
              <a:rPr lang="en-US" dirty="0" smtClean="0"/>
              <a:t>such </a:t>
            </a:r>
            <a:r>
              <a:rPr lang="en-US" dirty="0"/>
              <a:t>as telephone numbers, emails, person's names from unstructured text.</a:t>
            </a:r>
          </a:p>
          <a:p>
            <a:endParaRPr lang="en-US" dirty="0" smtClean="0"/>
          </a:p>
          <a:p>
            <a:r>
              <a:rPr lang="en-US" dirty="0" smtClean="0"/>
              <a:t>learning-based </a:t>
            </a:r>
            <a:r>
              <a:rPr lang="en-US" dirty="0"/>
              <a:t>approach is </a:t>
            </a:r>
            <a:r>
              <a:rPr lang="en-US" dirty="0" smtClean="0"/>
              <a:t>concerned two ways.</a:t>
            </a:r>
            <a:endParaRPr lang="en-US" dirty="0"/>
          </a:p>
          <a:p>
            <a:pPr lvl="1"/>
            <a:r>
              <a:rPr lang="en-US" dirty="0" smtClean="0"/>
              <a:t>supervised </a:t>
            </a:r>
            <a:r>
              <a:rPr lang="en-US" dirty="0"/>
              <a:t>based, </a:t>
            </a:r>
            <a:r>
              <a:rPr lang="en-US" dirty="0" smtClean="0"/>
              <a:t>and </a:t>
            </a:r>
          </a:p>
          <a:p>
            <a:pPr lvl="1"/>
            <a:r>
              <a:rPr lang="en-US" dirty="0" smtClean="0"/>
              <a:t>unsupervised </a:t>
            </a:r>
            <a:r>
              <a:rPr lang="en-US" dirty="0"/>
              <a:t>based learning.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487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Comparison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learning-based approach: supervised</a:t>
            </a:r>
          </a:p>
          <a:p>
            <a:pPr lvl="1"/>
            <a:r>
              <a:rPr lang="en-US" dirty="0" smtClean="0"/>
              <a:t>Methods: Hidden </a:t>
            </a:r>
            <a:r>
              <a:rPr lang="en-US" dirty="0"/>
              <a:t>Markov models</a:t>
            </a:r>
            <a:r>
              <a:rPr lang="en-US" dirty="0" smtClean="0"/>
              <a:t>, k-Nearest </a:t>
            </a:r>
            <a:r>
              <a:rPr lang="en-US" dirty="0"/>
              <a:t>neighbors, decision trees, </a:t>
            </a:r>
            <a:r>
              <a:rPr lang="en-US" dirty="0" err="1"/>
              <a:t>AdaBoost</a:t>
            </a:r>
            <a:r>
              <a:rPr lang="en-US" dirty="0" smtClean="0"/>
              <a:t>, support </a:t>
            </a:r>
            <a:r>
              <a:rPr lang="en-US" dirty="0"/>
              <a:t>vector machine, and so on and so forth.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training dataset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learning-based approach: unsupervised</a:t>
            </a:r>
          </a:p>
          <a:p>
            <a:pPr lvl="1"/>
            <a:r>
              <a:rPr lang="en-US" dirty="0" smtClean="0"/>
              <a:t>Methods: clustering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abels must be automatically discovered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173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Introduction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NER, which stands for named entity recognition</a:t>
            </a:r>
            <a:r>
              <a:rPr lang="en-US" dirty="0" smtClean="0"/>
              <a:t>, stems </a:t>
            </a:r>
            <a:r>
              <a:rPr lang="en-US" dirty="0"/>
              <a:t>originally from information extraction.</a:t>
            </a:r>
          </a:p>
          <a:p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name for NER is NEE, which stands for named entity extraction.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870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Information</a:t>
            </a:r>
            <a:r>
              <a:rPr lang="es-EC" dirty="0" smtClean="0"/>
              <a:t> </a:t>
            </a:r>
            <a:r>
              <a:rPr lang="es-EC" dirty="0" err="1" smtClean="0"/>
              <a:t>Extraction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Information extraction algorithm finds </a:t>
            </a:r>
            <a:r>
              <a:rPr lang="en-US" dirty="0" smtClean="0"/>
              <a:t>and understands relevant </a:t>
            </a:r>
            <a:r>
              <a:rPr lang="en-US" dirty="0"/>
              <a:t>parts of text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gathers information from many different pieces of text</a:t>
            </a:r>
            <a:r>
              <a:rPr lang="en-US" dirty="0" smtClean="0"/>
              <a:t>. And </a:t>
            </a:r>
            <a:r>
              <a:rPr lang="en-US" dirty="0"/>
              <a:t>finally, It produce a </a:t>
            </a:r>
            <a:r>
              <a:rPr lang="en-US" dirty="0" smtClean="0"/>
              <a:t>structure representation </a:t>
            </a:r>
            <a:r>
              <a:rPr lang="en-US" dirty="0"/>
              <a:t>of relevant information</a:t>
            </a:r>
            <a:r>
              <a:rPr lang="en-US" dirty="0" smtClean="0"/>
              <a:t>, such </a:t>
            </a:r>
            <a:r>
              <a:rPr lang="en-US" dirty="0"/>
              <a:t>as relation and knowledge base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goal of information extraction is to organize information </a:t>
            </a:r>
            <a:r>
              <a:rPr lang="en-US" dirty="0" smtClean="0"/>
              <a:t>so </a:t>
            </a:r>
            <a:r>
              <a:rPr lang="en-US" dirty="0"/>
              <a:t> that it is useful to people.</a:t>
            </a:r>
          </a:p>
          <a:p>
            <a:endParaRPr lang="en-US" dirty="0"/>
          </a:p>
          <a:p>
            <a:r>
              <a:rPr lang="en-US" dirty="0"/>
              <a:t>NER is subclass of information extraction.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562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NER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NER is a task of identifying names of people</a:t>
            </a:r>
            <a:r>
              <a:rPr lang="en-US" dirty="0" smtClean="0"/>
              <a:t>, </a:t>
            </a:r>
            <a:r>
              <a:rPr lang="en-US" dirty="0"/>
              <a:t> places, organizations, and so on and so forth.</a:t>
            </a:r>
          </a:p>
          <a:p>
            <a:endParaRPr lang="en-US" dirty="0" smtClean="0"/>
          </a:p>
          <a:p>
            <a:r>
              <a:rPr lang="en-US" dirty="0"/>
              <a:t>The goal of NER is to find </a:t>
            </a:r>
            <a:r>
              <a:rPr lang="en-US" dirty="0" smtClean="0"/>
              <a:t>and </a:t>
            </a:r>
            <a:r>
              <a:rPr lang="en-US" dirty="0"/>
              <a:t> classify names in text.</a:t>
            </a:r>
          </a:p>
          <a:p>
            <a:r>
              <a:rPr lang="en-US" dirty="0" smtClean="0"/>
              <a:t>NER </a:t>
            </a:r>
            <a:r>
              <a:rPr lang="en-US" dirty="0"/>
              <a:t>is a very important subtask of information extraction.</a:t>
            </a:r>
          </a:p>
          <a:p>
            <a:endParaRPr lang="en-US" dirty="0" smtClean="0"/>
          </a:p>
          <a:p>
            <a:r>
              <a:rPr lang="en-US" dirty="0"/>
              <a:t> Let's take the example of used </a:t>
            </a:r>
            <a:r>
              <a:rPr lang="en-US" dirty="0" smtClean="0"/>
              <a:t>car </a:t>
            </a:r>
            <a:r>
              <a:rPr lang="en-US" dirty="0"/>
              <a:t> </a:t>
            </a:r>
            <a:r>
              <a:rPr lang="en-US" dirty="0" smtClean="0"/>
              <a:t>advertisement.</a:t>
            </a:r>
          </a:p>
          <a:p>
            <a:endParaRPr lang="en-US" dirty="0"/>
          </a:p>
          <a:p>
            <a:r>
              <a:rPr lang="en-US" dirty="0"/>
              <a:t> For ads, for sale </a:t>
            </a:r>
            <a:r>
              <a:rPr lang="en-US" dirty="0">
                <a:solidFill>
                  <a:schemeClr val="accent1"/>
                </a:solidFill>
              </a:rPr>
              <a:t>2002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Toyota</a:t>
            </a:r>
            <a:r>
              <a:rPr lang="en-US" dirty="0">
                <a:solidFill>
                  <a:schemeClr val="accent4"/>
                </a:solidFill>
              </a:rPr>
              <a:t> Prius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 20,000 miles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15k</a:t>
            </a:r>
            <a:r>
              <a:rPr lang="en-US" dirty="0"/>
              <a:t> or best offer</a:t>
            </a:r>
            <a:r>
              <a:rPr lang="en-US" dirty="0" smtClean="0"/>
              <a:t>.</a:t>
            </a:r>
          </a:p>
          <a:p>
            <a:r>
              <a:rPr lang="en-US" dirty="0"/>
              <a:t> Let's say this is advertisement and if NER is correctly applied</a:t>
            </a:r>
            <a:r>
              <a:rPr lang="en-US" dirty="0" smtClean="0"/>
              <a:t>, </a:t>
            </a:r>
            <a:r>
              <a:rPr lang="en-US" dirty="0"/>
              <a:t> then it will extract five types of entity</a:t>
            </a:r>
            <a:r>
              <a:rPr lang="en-US" dirty="0" smtClean="0"/>
              <a:t>,</a:t>
            </a:r>
            <a:r>
              <a:rPr lang="en-US" dirty="0"/>
              <a:t> which are </a:t>
            </a:r>
            <a:r>
              <a:rPr lang="en-US" dirty="0">
                <a:solidFill>
                  <a:schemeClr val="accent4"/>
                </a:solidFill>
              </a:rPr>
              <a:t>model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brand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year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price</a:t>
            </a:r>
            <a:r>
              <a:rPr lang="en-US" dirty="0"/>
              <a:t>, and </a:t>
            </a:r>
            <a:r>
              <a:rPr lang="en-US" dirty="0">
                <a:solidFill>
                  <a:schemeClr val="accent6"/>
                </a:solidFill>
              </a:rPr>
              <a:t>mileage</a:t>
            </a:r>
            <a:r>
              <a:rPr lang="en-US" dirty="0"/>
              <a:t>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293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Entity</a:t>
            </a:r>
            <a:r>
              <a:rPr lang="es-EC" dirty="0" smtClean="0"/>
              <a:t> </a:t>
            </a:r>
            <a:r>
              <a:rPr lang="es-EC" dirty="0" err="1" smtClean="0"/>
              <a:t>Types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person names: </a:t>
            </a:r>
            <a:r>
              <a:rPr lang="en-US" dirty="0"/>
              <a:t> </a:t>
            </a:r>
            <a:r>
              <a:rPr lang="en-US" dirty="0" smtClean="0"/>
              <a:t>John </a:t>
            </a:r>
            <a:r>
              <a:rPr lang="en-US" dirty="0"/>
              <a:t>Smith and John Connor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Organizations: IBM</a:t>
            </a:r>
            <a:r>
              <a:rPr lang="en-US" dirty="0"/>
              <a:t>, Google.</a:t>
            </a:r>
          </a:p>
          <a:p>
            <a:r>
              <a:rPr lang="en-US" dirty="0" smtClean="0"/>
              <a:t>Location: New </a:t>
            </a:r>
            <a:r>
              <a:rPr lang="en-US" dirty="0"/>
              <a:t>York or Korea.</a:t>
            </a:r>
          </a:p>
          <a:p>
            <a:r>
              <a:rPr lang="en-US" dirty="0" smtClean="0"/>
              <a:t>date </a:t>
            </a:r>
            <a:r>
              <a:rPr lang="en-US" dirty="0"/>
              <a:t>and time </a:t>
            </a:r>
            <a:r>
              <a:rPr lang="en-US" dirty="0" smtClean="0"/>
              <a:t>expressions: February </a:t>
            </a:r>
            <a:r>
              <a:rPr lang="en-US" dirty="0"/>
              <a:t>2010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question is how to decide which type to be </a:t>
            </a:r>
            <a:r>
              <a:rPr lang="en-US" dirty="0" smtClean="0"/>
              <a:t>used?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 </a:t>
            </a:r>
            <a:r>
              <a:rPr lang="en-US" dirty="0" smtClean="0"/>
              <a:t>It is solely dependent on which models the NER system provides.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781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Why</a:t>
            </a:r>
            <a:r>
              <a:rPr lang="es-EC" dirty="0" smtClean="0"/>
              <a:t> NER </a:t>
            </a:r>
            <a:r>
              <a:rPr lang="es-EC" dirty="0" err="1" smtClean="0"/>
              <a:t>is</a:t>
            </a:r>
            <a:r>
              <a:rPr lang="es-EC" dirty="0" smtClean="0"/>
              <a:t> </a:t>
            </a:r>
            <a:r>
              <a:rPr lang="es-EC" dirty="0" err="1" smtClean="0"/>
              <a:t>difficult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several </a:t>
            </a:r>
            <a:r>
              <a:rPr lang="en-US" dirty="0" smtClean="0"/>
              <a:t>reasons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too many to be </a:t>
            </a:r>
            <a:r>
              <a:rPr lang="en-US" dirty="0" smtClean="0"/>
              <a:t>included </a:t>
            </a:r>
            <a:r>
              <a:rPr lang="en-US" dirty="0"/>
              <a:t> in </a:t>
            </a:r>
            <a:r>
              <a:rPr lang="en-US" dirty="0" smtClean="0"/>
              <a:t>dictionaries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if any NER test or NER technique </a:t>
            </a:r>
            <a:r>
              <a:rPr lang="en-US" dirty="0" smtClean="0"/>
              <a:t>or algorithm </a:t>
            </a:r>
            <a:r>
              <a:rPr lang="en-US" dirty="0"/>
              <a:t>requires dictionary or ontology.</a:t>
            </a:r>
          </a:p>
          <a:p>
            <a:endParaRPr lang="en-US" dirty="0" smtClean="0"/>
          </a:p>
          <a:p>
            <a:r>
              <a:rPr lang="en-US" dirty="0" smtClean="0"/>
              <a:t>language </a:t>
            </a:r>
            <a:r>
              <a:rPr lang="en-US" dirty="0"/>
              <a:t>is constantly changing, </a:t>
            </a:r>
            <a:endParaRPr lang="en-US" dirty="0" smtClean="0"/>
          </a:p>
          <a:p>
            <a:pPr lvl="1"/>
            <a:r>
              <a:rPr lang="en-US" dirty="0" smtClean="0"/>
              <a:t>So the </a:t>
            </a:r>
            <a:r>
              <a:rPr lang="en-US" dirty="0"/>
              <a:t>same word may mean differently between past and present.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54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Why</a:t>
            </a:r>
            <a:r>
              <a:rPr lang="es-EC" dirty="0" smtClean="0"/>
              <a:t> NER </a:t>
            </a:r>
            <a:r>
              <a:rPr lang="es-EC" dirty="0" err="1" smtClean="0"/>
              <a:t>is</a:t>
            </a:r>
            <a:r>
              <a:rPr lang="es-EC" dirty="0" smtClean="0"/>
              <a:t> </a:t>
            </a:r>
            <a:r>
              <a:rPr lang="es-EC" dirty="0" err="1" smtClean="0"/>
              <a:t>difficult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several </a:t>
            </a:r>
            <a:r>
              <a:rPr lang="en-US" dirty="0" smtClean="0"/>
              <a:t>reasons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Words </a:t>
            </a:r>
            <a:r>
              <a:rPr lang="en-US" dirty="0"/>
              <a:t>can appear in several different forms.</a:t>
            </a:r>
          </a:p>
          <a:p>
            <a:pPr lvl="1"/>
            <a:r>
              <a:rPr lang="en-US" dirty="0"/>
              <a:t> Words can be present in abbreviation form after full form is introduced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National Science </a:t>
            </a:r>
            <a:r>
              <a:rPr lang="en-US" dirty="0" smtClean="0"/>
              <a:t>Foundation (NSF) </a:t>
            </a:r>
            <a:r>
              <a:rPr lang="en-US" dirty="0"/>
              <a:t>is an organization, </a:t>
            </a:r>
            <a:r>
              <a:rPr lang="en-US" dirty="0" smtClean="0"/>
              <a:t>…..,</a:t>
            </a:r>
            <a:endParaRPr lang="en-US" dirty="0"/>
          </a:p>
          <a:p>
            <a:pPr lvl="1"/>
            <a:r>
              <a:rPr lang="en-US" dirty="0" smtClean="0"/>
              <a:t>and </a:t>
            </a:r>
            <a:r>
              <a:rPr lang="en-US" dirty="0"/>
              <a:t>next sentence says NSF can offer </a:t>
            </a:r>
            <a:r>
              <a:rPr lang="en-US" dirty="0" smtClean="0"/>
              <a:t>…..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case, National Science Foundation can detect an organization but not NSF.</a:t>
            </a:r>
          </a:p>
          <a:p>
            <a:r>
              <a:rPr lang="en-US" dirty="0" smtClean="0"/>
              <a:t>A word can have multiple meanings.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590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 altLang="es-EC" dirty="0" smtClean="0"/>
              <a:t>Whether a phrase is a proper name, and what name class it has, depends on</a:t>
            </a:r>
          </a:p>
          <a:p>
            <a:endParaRPr lang="de-DE" altLang="es-EC" dirty="0" smtClean="0"/>
          </a:p>
          <a:p>
            <a:r>
              <a:rPr lang="de-DE" altLang="es-EC" dirty="0" smtClean="0"/>
              <a:t>Internal structure:</a:t>
            </a:r>
            <a:br>
              <a:rPr lang="de-DE" altLang="es-EC" dirty="0" smtClean="0"/>
            </a:br>
            <a:r>
              <a:rPr lang="de-DE" altLang="es-EC" u="sng" dirty="0" smtClean="0"/>
              <a:t>Mr.</a:t>
            </a:r>
            <a:r>
              <a:rPr lang="de-DE" altLang="es-EC" dirty="0" smtClean="0"/>
              <a:t> Brandon </a:t>
            </a:r>
          </a:p>
          <a:p>
            <a:endParaRPr lang="de-DE" altLang="es-EC" dirty="0" smtClean="0"/>
          </a:p>
          <a:p>
            <a:r>
              <a:rPr lang="de-DE" altLang="es-EC" dirty="0" smtClean="0"/>
              <a:t>Context:</a:t>
            </a:r>
            <a:br>
              <a:rPr lang="de-DE" altLang="es-EC" dirty="0" smtClean="0"/>
            </a:br>
            <a:r>
              <a:rPr lang="de-DE" altLang="es-EC" dirty="0" smtClean="0"/>
              <a:t>The new </a:t>
            </a:r>
            <a:r>
              <a:rPr lang="de-DE" altLang="es-EC" u="sng" dirty="0" smtClean="0"/>
              <a:t>company</a:t>
            </a:r>
            <a:r>
              <a:rPr lang="de-DE" altLang="es-EC" dirty="0" smtClean="0"/>
              <a:t>, SafeTek, will make air bags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343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s-EC" dirty="0" smtClean="0"/>
              <a:t>example from MUC-7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s-EC" dirty="0" smtClean="0"/>
              <a:t>Delimit the named entities in a text and tag them with NE categories:</a:t>
            </a:r>
          </a:p>
          <a:p>
            <a:endParaRPr lang="es-EC" dirty="0" smtClean="0"/>
          </a:p>
          <a:p>
            <a:endParaRPr lang="es-EC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90164" y="3092821"/>
            <a:ext cx="782618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altLang="es-EC" sz="1800" dirty="0"/>
              <a:t>&lt;ENAMEX </a:t>
            </a:r>
            <a:r>
              <a:rPr lang="de-DE" altLang="es-EC" sz="1800" dirty="0" smtClean="0"/>
              <a:t>TYPE=“LOCATION</a:t>
            </a:r>
            <a:r>
              <a:rPr lang="de-DE" altLang="es-EC" sz="1800" dirty="0"/>
              <a:t>“&gt;Italy&lt;/ENAMEX&gt;‘s business world was rocked by</a:t>
            </a:r>
          </a:p>
          <a:p>
            <a:r>
              <a:rPr lang="de-DE" altLang="es-EC" sz="1800" dirty="0"/>
              <a:t>the announcement &lt;TIMEX </a:t>
            </a:r>
            <a:r>
              <a:rPr lang="de-DE" altLang="es-EC" sz="1800" dirty="0" smtClean="0"/>
              <a:t>TYPE=“DATE</a:t>
            </a:r>
            <a:r>
              <a:rPr lang="de-DE" altLang="es-EC" sz="1800" dirty="0"/>
              <a:t>“&gt;last Thursday&lt;/TIMEX&gt; that Mr.</a:t>
            </a:r>
          </a:p>
          <a:p>
            <a:r>
              <a:rPr lang="de-DE" altLang="es-EC" sz="1800" dirty="0"/>
              <a:t>&lt;ENAMEX </a:t>
            </a:r>
            <a:r>
              <a:rPr lang="de-DE" altLang="es-EC" sz="1800" dirty="0" smtClean="0"/>
              <a:t>TYPE=“PERSON</a:t>
            </a:r>
            <a:r>
              <a:rPr lang="de-DE" altLang="es-EC" sz="1800" dirty="0"/>
              <a:t>“&gt;Verdi&lt;/ENAMEX&gt; would leave his job as vice-president</a:t>
            </a:r>
          </a:p>
          <a:p>
            <a:r>
              <a:rPr lang="de-DE" altLang="es-EC" sz="1800" dirty="0"/>
              <a:t>of &lt;ENAMEX </a:t>
            </a:r>
            <a:r>
              <a:rPr lang="de-DE" altLang="es-EC" sz="1800" dirty="0" smtClean="0"/>
              <a:t>TYPE=“ORGANIZATION</a:t>
            </a:r>
            <a:r>
              <a:rPr lang="de-DE" altLang="es-EC" sz="1800" dirty="0"/>
              <a:t>“&gt;Music Masters of Milan, Inc&lt;/ENAMEX&gt; </a:t>
            </a:r>
          </a:p>
          <a:p>
            <a:r>
              <a:rPr lang="de-DE" altLang="es-EC" sz="1800" dirty="0"/>
              <a:t>to become operations director of  </a:t>
            </a:r>
          </a:p>
          <a:p>
            <a:r>
              <a:rPr lang="de-DE" altLang="es-EC" sz="1800" dirty="0"/>
              <a:t>&lt;ENAMEX </a:t>
            </a:r>
            <a:r>
              <a:rPr lang="de-DE" altLang="es-EC" sz="1800" dirty="0" smtClean="0"/>
              <a:t>TYPE=“ORGANIZATION</a:t>
            </a:r>
            <a:r>
              <a:rPr lang="de-DE" altLang="es-EC" sz="1800" dirty="0"/>
              <a:t>“&gt;Arthur Andersen&lt;/ENAMEX&gt;.</a:t>
            </a:r>
          </a:p>
        </p:txBody>
      </p:sp>
    </p:spTree>
    <p:extLst>
      <p:ext uri="{BB962C8B-B14F-4D97-AF65-F5344CB8AC3E}">
        <p14:creationId xmlns:p14="http://schemas.microsoft.com/office/powerpoint/2010/main" val="278221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446</Words>
  <Application>Microsoft Office PowerPoint</Application>
  <PresentationFormat>Panorámica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Name Entity Recognition</vt:lpstr>
      <vt:lpstr>Introduction</vt:lpstr>
      <vt:lpstr>Information Extraction</vt:lpstr>
      <vt:lpstr>NER</vt:lpstr>
      <vt:lpstr>Entity Types</vt:lpstr>
      <vt:lpstr>Why NER is difficult</vt:lpstr>
      <vt:lpstr>Why NER is difficult</vt:lpstr>
      <vt:lpstr>Presentación de PowerPoint</vt:lpstr>
      <vt:lpstr>example from MUC-7</vt:lpstr>
      <vt:lpstr>Are Names Self-Describing?</vt:lpstr>
      <vt:lpstr>NER Applications</vt:lpstr>
      <vt:lpstr>NER Tools</vt:lpstr>
      <vt:lpstr>Approaches</vt:lpstr>
      <vt:lpstr>Approaches</vt:lpstr>
      <vt:lpstr>The hand-crafted approach</vt:lpstr>
      <vt:lpstr>Word features</vt:lpstr>
      <vt:lpstr>Approaches</vt:lpstr>
      <vt:lpstr>Learning-based vs knowledge-based approach </vt:lpstr>
      <vt:lpstr>Comparison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Entity Recognitio</dc:title>
  <dc:creator>Usuario-03</dc:creator>
  <cp:lastModifiedBy>Usuario-03</cp:lastModifiedBy>
  <cp:revision>17</cp:revision>
  <dcterms:created xsi:type="dcterms:W3CDTF">2018-05-01T20:56:20Z</dcterms:created>
  <dcterms:modified xsi:type="dcterms:W3CDTF">2019-04-30T15:26:58Z</dcterms:modified>
</cp:coreProperties>
</file>