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60" r:id="rId2"/>
    <p:sldId id="375" r:id="rId3"/>
    <p:sldId id="377" r:id="rId4"/>
    <p:sldId id="264" r:id="rId5"/>
    <p:sldId id="372" r:id="rId6"/>
    <p:sldId id="361" r:id="rId7"/>
    <p:sldId id="366" r:id="rId8"/>
    <p:sldId id="367" r:id="rId9"/>
    <p:sldId id="368" r:id="rId10"/>
    <p:sldId id="369" r:id="rId11"/>
    <p:sldId id="370" r:id="rId12"/>
    <p:sldId id="371" r:id="rId13"/>
    <p:sldId id="338" r:id="rId14"/>
    <p:sldId id="374" r:id="rId15"/>
    <p:sldId id="348" r:id="rId16"/>
    <p:sldId id="391" r:id="rId17"/>
    <p:sldId id="392" r:id="rId18"/>
    <p:sldId id="393" r:id="rId19"/>
    <p:sldId id="395" r:id="rId20"/>
    <p:sldId id="396" r:id="rId21"/>
    <p:sldId id="397" r:id="rId22"/>
    <p:sldId id="398" r:id="rId23"/>
    <p:sldId id="399" r:id="rId24"/>
    <p:sldId id="400" r:id="rId25"/>
    <p:sldId id="401" r:id="rId26"/>
    <p:sldId id="402" r:id="rId27"/>
    <p:sldId id="403" r:id="rId28"/>
    <p:sldId id="404" r:id="rId29"/>
    <p:sldId id="405" r:id="rId30"/>
    <p:sldId id="406" r:id="rId31"/>
    <p:sldId id="407" r:id="rId32"/>
    <p:sldId id="408" r:id="rId33"/>
    <p:sldId id="409" r:id="rId34"/>
    <p:sldId id="418" r:id="rId35"/>
    <p:sldId id="419" r:id="rId36"/>
    <p:sldId id="415" r:id="rId37"/>
    <p:sldId id="416" r:id="rId38"/>
    <p:sldId id="417" r:id="rId39"/>
    <p:sldId id="420" r:id="rId40"/>
    <p:sldId id="421" r:id="rId41"/>
    <p:sldId id="422" r:id="rId42"/>
    <p:sldId id="423" r:id="rId43"/>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showGuides="1">
      <p:cViewPr varScale="1">
        <p:scale>
          <a:sx n="66" d="100"/>
          <a:sy n="66" d="100"/>
        </p:scale>
        <p:origin x="90" y="17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2711F2-FB0B-4C83-B32F-26DFE8610F35}" type="datetimeFigureOut">
              <a:rPr lang="es-EC" smtClean="0"/>
              <a:t>01/04/2019</a:t>
            </a:fld>
            <a:endParaRPr lang="es-EC"/>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C"/>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86E9BC-35F7-49A2-822B-320199D18CA8}" type="slidenum">
              <a:rPr lang="es-EC" smtClean="0"/>
              <a:t>‹Nº›</a:t>
            </a:fld>
            <a:endParaRPr lang="es-EC"/>
          </a:p>
        </p:txBody>
      </p:sp>
    </p:spTree>
    <p:extLst>
      <p:ext uri="{BB962C8B-B14F-4D97-AF65-F5344CB8AC3E}">
        <p14:creationId xmlns:p14="http://schemas.microsoft.com/office/powerpoint/2010/main" val="1785248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773FEC-8F53-4A00-803D-8420EC16EECD}" type="slidenum">
              <a:rPr lang="en-US" smtClean="0"/>
              <a:t>12</a:t>
            </a:fld>
            <a:endParaRPr lang="en-US"/>
          </a:p>
        </p:txBody>
      </p:sp>
    </p:spTree>
    <p:extLst>
      <p:ext uri="{BB962C8B-B14F-4D97-AF65-F5344CB8AC3E}">
        <p14:creationId xmlns:p14="http://schemas.microsoft.com/office/powerpoint/2010/main" val="3179284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773FEC-8F53-4A00-803D-8420EC16EECD}" type="slidenum">
              <a:rPr lang="en-US" smtClean="0"/>
              <a:t>13</a:t>
            </a:fld>
            <a:endParaRPr lang="en-US"/>
          </a:p>
        </p:txBody>
      </p:sp>
    </p:spTree>
    <p:extLst>
      <p:ext uri="{BB962C8B-B14F-4D97-AF65-F5344CB8AC3E}">
        <p14:creationId xmlns:p14="http://schemas.microsoft.com/office/powerpoint/2010/main" val="444984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CBC6FDC-6480-42C0-B5AE-EBD0FE780B2E}" type="slidenum">
              <a:rPr lang="en-US" altLang="es-EC" sz="1200"/>
              <a:pPr/>
              <a:t>33</a:t>
            </a:fld>
            <a:endParaRPr lang="en-US" altLang="es-EC" sz="1200"/>
          </a:p>
        </p:txBody>
      </p:sp>
      <p:sp>
        <p:nvSpPr>
          <p:cNvPr id="17411" name="Rectangle 2"/>
          <p:cNvSpPr>
            <a:spLocks noGrp="1" noRot="1" noChangeAspect="1" noChangeArrowheads="1" noTextEdit="1"/>
          </p:cNvSpPr>
          <p:nvPr>
            <p:ph type="sldImg"/>
          </p:nvPr>
        </p:nvSpPr>
        <p:spPr>
          <a:xfrm>
            <a:off x="87313" y="742950"/>
            <a:ext cx="6607175" cy="3717925"/>
          </a:xfrm>
          <a:ln/>
        </p:spPr>
      </p:sp>
      <p:sp>
        <p:nvSpPr>
          <p:cNvPr id="17412" name="Rectangle 3"/>
          <p:cNvSpPr>
            <a:spLocks noGrp="1" noChangeArrowheads="1"/>
          </p:cNvSpPr>
          <p:nvPr>
            <p:ph type="body" idx="1"/>
          </p:nvPr>
        </p:nvSpPr>
        <p:spPr>
          <a:noFill/>
        </p:spPr>
        <p:txBody>
          <a:bodyPr/>
          <a:lstStyle/>
          <a:p>
            <a:endParaRPr lang="en-US" altLang="es-EC" smtClean="0"/>
          </a:p>
        </p:txBody>
      </p:sp>
    </p:spTree>
    <p:extLst>
      <p:ext uri="{BB962C8B-B14F-4D97-AF65-F5344CB8AC3E}">
        <p14:creationId xmlns:p14="http://schemas.microsoft.com/office/powerpoint/2010/main" val="386250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C"/>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C"/>
          </a:p>
        </p:txBody>
      </p:sp>
      <p:sp>
        <p:nvSpPr>
          <p:cNvPr id="4" name="Marcador de fecha 3"/>
          <p:cNvSpPr>
            <a:spLocks noGrp="1"/>
          </p:cNvSpPr>
          <p:nvPr>
            <p:ph type="dt" sz="half" idx="10"/>
          </p:nvPr>
        </p:nvSpPr>
        <p:spPr/>
        <p:txBody>
          <a:bodyPr/>
          <a:lstStyle/>
          <a:p>
            <a:fld id="{C46B2853-305E-4AAC-A833-3C9316C70485}" type="datetimeFigureOut">
              <a:rPr lang="es-EC" smtClean="0"/>
              <a:t>01/04/2019</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1B9418C2-06D7-47FF-B127-6D2146DBCD5E}" type="slidenum">
              <a:rPr lang="es-EC" smtClean="0"/>
              <a:t>‹Nº›</a:t>
            </a:fld>
            <a:endParaRPr lang="es-EC"/>
          </a:p>
        </p:txBody>
      </p:sp>
    </p:spTree>
    <p:extLst>
      <p:ext uri="{BB962C8B-B14F-4D97-AF65-F5344CB8AC3E}">
        <p14:creationId xmlns:p14="http://schemas.microsoft.com/office/powerpoint/2010/main" val="3929078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C"/>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fecha 3"/>
          <p:cNvSpPr>
            <a:spLocks noGrp="1"/>
          </p:cNvSpPr>
          <p:nvPr>
            <p:ph type="dt" sz="half" idx="10"/>
          </p:nvPr>
        </p:nvSpPr>
        <p:spPr/>
        <p:txBody>
          <a:bodyPr/>
          <a:lstStyle/>
          <a:p>
            <a:fld id="{C46B2853-305E-4AAC-A833-3C9316C70485}" type="datetimeFigureOut">
              <a:rPr lang="es-EC" smtClean="0"/>
              <a:t>01/04/2019</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1B9418C2-06D7-47FF-B127-6D2146DBCD5E}" type="slidenum">
              <a:rPr lang="es-EC" smtClean="0"/>
              <a:t>‹Nº›</a:t>
            </a:fld>
            <a:endParaRPr lang="es-EC"/>
          </a:p>
        </p:txBody>
      </p:sp>
    </p:spTree>
    <p:extLst>
      <p:ext uri="{BB962C8B-B14F-4D97-AF65-F5344CB8AC3E}">
        <p14:creationId xmlns:p14="http://schemas.microsoft.com/office/powerpoint/2010/main" val="2585943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C"/>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fecha 3"/>
          <p:cNvSpPr>
            <a:spLocks noGrp="1"/>
          </p:cNvSpPr>
          <p:nvPr>
            <p:ph type="dt" sz="half" idx="10"/>
          </p:nvPr>
        </p:nvSpPr>
        <p:spPr/>
        <p:txBody>
          <a:bodyPr/>
          <a:lstStyle/>
          <a:p>
            <a:fld id="{C46B2853-305E-4AAC-A833-3C9316C70485}" type="datetimeFigureOut">
              <a:rPr lang="es-EC" smtClean="0"/>
              <a:t>01/04/2019</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1B9418C2-06D7-47FF-B127-6D2146DBCD5E}" type="slidenum">
              <a:rPr lang="es-EC" smtClean="0"/>
              <a:t>‹Nº›</a:t>
            </a:fld>
            <a:endParaRPr lang="es-EC"/>
          </a:p>
        </p:txBody>
      </p:sp>
    </p:spTree>
    <p:extLst>
      <p:ext uri="{BB962C8B-B14F-4D97-AF65-F5344CB8AC3E}">
        <p14:creationId xmlns:p14="http://schemas.microsoft.com/office/powerpoint/2010/main" val="128453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C"/>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fecha 3"/>
          <p:cNvSpPr>
            <a:spLocks noGrp="1"/>
          </p:cNvSpPr>
          <p:nvPr>
            <p:ph type="dt" sz="half" idx="10"/>
          </p:nvPr>
        </p:nvSpPr>
        <p:spPr/>
        <p:txBody>
          <a:bodyPr/>
          <a:lstStyle/>
          <a:p>
            <a:fld id="{C46B2853-305E-4AAC-A833-3C9316C70485}" type="datetimeFigureOut">
              <a:rPr lang="es-EC" smtClean="0"/>
              <a:t>01/04/2019</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1B9418C2-06D7-47FF-B127-6D2146DBCD5E}" type="slidenum">
              <a:rPr lang="es-EC" smtClean="0"/>
              <a:t>‹Nº›</a:t>
            </a:fld>
            <a:endParaRPr lang="es-EC"/>
          </a:p>
        </p:txBody>
      </p:sp>
    </p:spTree>
    <p:extLst>
      <p:ext uri="{BB962C8B-B14F-4D97-AF65-F5344CB8AC3E}">
        <p14:creationId xmlns:p14="http://schemas.microsoft.com/office/powerpoint/2010/main" val="1627680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C"/>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C46B2853-305E-4AAC-A833-3C9316C70485}" type="datetimeFigureOut">
              <a:rPr lang="es-EC" smtClean="0"/>
              <a:t>01/04/2019</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1B9418C2-06D7-47FF-B127-6D2146DBCD5E}" type="slidenum">
              <a:rPr lang="es-EC" smtClean="0"/>
              <a:t>‹Nº›</a:t>
            </a:fld>
            <a:endParaRPr lang="es-EC"/>
          </a:p>
        </p:txBody>
      </p:sp>
    </p:spTree>
    <p:extLst>
      <p:ext uri="{BB962C8B-B14F-4D97-AF65-F5344CB8AC3E}">
        <p14:creationId xmlns:p14="http://schemas.microsoft.com/office/powerpoint/2010/main" val="339090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C"/>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5" name="Marcador de fecha 4"/>
          <p:cNvSpPr>
            <a:spLocks noGrp="1"/>
          </p:cNvSpPr>
          <p:nvPr>
            <p:ph type="dt" sz="half" idx="10"/>
          </p:nvPr>
        </p:nvSpPr>
        <p:spPr/>
        <p:txBody>
          <a:bodyPr/>
          <a:lstStyle/>
          <a:p>
            <a:fld id="{C46B2853-305E-4AAC-A833-3C9316C70485}" type="datetimeFigureOut">
              <a:rPr lang="es-EC" smtClean="0"/>
              <a:t>01/04/2019</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1B9418C2-06D7-47FF-B127-6D2146DBCD5E}" type="slidenum">
              <a:rPr lang="es-EC" smtClean="0"/>
              <a:t>‹Nº›</a:t>
            </a:fld>
            <a:endParaRPr lang="es-EC"/>
          </a:p>
        </p:txBody>
      </p:sp>
    </p:spTree>
    <p:extLst>
      <p:ext uri="{BB962C8B-B14F-4D97-AF65-F5344CB8AC3E}">
        <p14:creationId xmlns:p14="http://schemas.microsoft.com/office/powerpoint/2010/main" val="2086534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C"/>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7" name="Marcador de fecha 6"/>
          <p:cNvSpPr>
            <a:spLocks noGrp="1"/>
          </p:cNvSpPr>
          <p:nvPr>
            <p:ph type="dt" sz="half" idx="10"/>
          </p:nvPr>
        </p:nvSpPr>
        <p:spPr/>
        <p:txBody>
          <a:bodyPr/>
          <a:lstStyle/>
          <a:p>
            <a:fld id="{C46B2853-305E-4AAC-A833-3C9316C70485}" type="datetimeFigureOut">
              <a:rPr lang="es-EC" smtClean="0"/>
              <a:t>01/04/2019</a:t>
            </a:fld>
            <a:endParaRPr lang="es-EC"/>
          </a:p>
        </p:txBody>
      </p:sp>
      <p:sp>
        <p:nvSpPr>
          <p:cNvPr id="8" name="Marcador de pie de página 7"/>
          <p:cNvSpPr>
            <a:spLocks noGrp="1"/>
          </p:cNvSpPr>
          <p:nvPr>
            <p:ph type="ftr" sz="quarter" idx="11"/>
          </p:nvPr>
        </p:nvSpPr>
        <p:spPr/>
        <p:txBody>
          <a:bodyPr/>
          <a:lstStyle/>
          <a:p>
            <a:endParaRPr lang="es-EC"/>
          </a:p>
        </p:txBody>
      </p:sp>
      <p:sp>
        <p:nvSpPr>
          <p:cNvPr id="9" name="Marcador de número de diapositiva 8"/>
          <p:cNvSpPr>
            <a:spLocks noGrp="1"/>
          </p:cNvSpPr>
          <p:nvPr>
            <p:ph type="sldNum" sz="quarter" idx="12"/>
          </p:nvPr>
        </p:nvSpPr>
        <p:spPr/>
        <p:txBody>
          <a:bodyPr/>
          <a:lstStyle/>
          <a:p>
            <a:fld id="{1B9418C2-06D7-47FF-B127-6D2146DBCD5E}" type="slidenum">
              <a:rPr lang="es-EC" smtClean="0"/>
              <a:t>‹Nº›</a:t>
            </a:fld>
            <a:endParaRPr lang="es-EC"/>
          </a:p>
        </p:txBody>
      </p:sp>
    </p:spTree>
    <p:extLst>
      <p:ext uri="{BB962C8B-B14F-4D97-AF65-F5344CB8AC3E}">
        <p14:creationId xmlns:p14="http://schemas.microsoft.com/office/powerpoint/2010/main" val="1539982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C"/>
          </a:p>
        </p:txBody>
      </p:sp>
      <p:sp>
        <p:nvSpPr>
          <p:cNvPr id="3" name="Marcador de fecha 2"/>
          <p:cNvSpPr>
            <a:spLocks noGrp="1"/>
          </p:cNvSpPr>
          <p:nvPr>
            <p:ph type="dt" sz="half" idx="10"/>
          </p:nvPr>
        </p:nvSpPr>
        <p:spPr/>
        <p:txBody>
          <a:bodyPr/>
          <a:lstStyle/>
          <a:p>
            <a:fld id="{C46B2853-305E-4AAC-A833-3C9316C70485}" type="datetimeFigureOut">
              <a:rPr lang="es-EC" smtClean="0"/>
              <a:t>01/04/2019</a:t>
            </a:fld>
            <a:endParaRPr lang="es-EC"/>
          </a:p>
        </p:txBody>
      </p:sp>
      <p:sp>
        <p:nvSpPr>
          <p:cNvPr id="4" name="Marcador de pie de página 3"/>
          <p:cNvSpPr>
            <a:spLocks noGrp="1"/>
          </p:cNvSpPr>
          <p:nvPr>
            <p:ph type="ftr" sz="quarter" idx="11"/>
          </p:nvPr>
        </p:nvSpPr>
        <p:spPr/>
        <p:txBody>
          <a:bodyPr/>
          <a:lstStyle/>
          <a:p>
            <a:endParaRPr lang="es-EC"/>
          </a:p>
        </p:txBody>
      </p:sp>
      <p:sp>
        <p:nvSpPr>
          <p:cNvPr id="5" name="Marcador de número de diapositiva 4"/>
          <p:cNvSpPr>
            <a:spLocks noGrp="1"/>
          </p:cNvSpPr>
          <p:nvPr>
            <p:ph type="sldNum" sz="quarter" idx="12"/>
          </p:nvPr>
        </p:nvSpPr>
        <p:spPr/>
        <p:txBody>
          <a:bodyPr/>
          <a:lstStyle/>
          <a:p>
            <a:fld id="{1B9418C2-06D7-47FF-B127-6D2146DBCD5E}" type="slidenum">
              <a:rPr lang="es-EC" smtClean="0"/>
              <a:t>‹Nº›</a:t>
            </a:fld>
            <a:endParaRPr lang="es-EC"/>
          </a:p>
        </p:txBody>
      </p:sp>
    </p:spTree>
    <p:extLst>
      <p:ext uri="{BB962C8B-B14F-4D97-AF65-F5344CB8AC3E}">
        <p14:creationId xmlns:p14="http://schemas.microsoft.com/office/powerpoint/2010/main" val="161869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46B2853-305E-4AAC-A833-3C9316C70485}" type="datetimeFigureOut">
              <a:rPr lang="es-EC" smtClean="0"/>
              <a:t>01/04/2019</a:t>
            </a:fld>
            <a:endParaRPr lang="es-EC"/>
          </a:p>
        </p:txBody>
      </p:sp>
      <p:sp>
        <p:nvSpPr>
          <p:cNvPr id="3" name="Marcador de pie de página 2"/>
          <p:cNvSpPr>
            <a:spLocks noGrp="1"/>
          </p:cNvSpPr>
          <p:nvPr>
            <p:ph type="ftr" sz="quarter" idx="11"/>
          </p:nvPr>
        </p:nvSpPr>
        <p:spPr/>
        <p:txBody>
          <a:bodyPr/>
          <a:lstStyle/>
          <a:p>
            <a:endParaRPr lang="es-EC"/>
          </a:p>
        </p:txBody>
      </p:sp>
      <p:sp>
        <p:nvSpPr>
          <p:cNvPr id="4" name="Marcador de número de diapositiva 3"/>
          <p:cNvSpPr>
            <a:spLocks noGrp="1"/>
          </p:cNvSpPr>
          <p:nvPr>
            <p:ph type="sldNum" sz="quarter" idx="12"/>
          </p:nvPr>
        </p:nvSpPr>
        <p:spPr/>
        <p:txBody>
          <a:bodyPr/>
          <a:lstStyle/>
          <a:p>
            <a:fld id="{1B9418C2-06D7-47FF-B127-6D2146DBCD5E}" type="slidenum">
              <a:rPr lang="es-EC" smtClean="0"/>
              <a:t>‹Nº›</a:t>
            </a:fld>
            <a:endParaRPr lang="es-EC"/>
          </a:p>
        </p:txBody>
      </p:sp>
    </p:spTree>
    <p:extLst>
      <p:ext uri="{BB962C8B-B14F-4D97-AF65-F5344CB8AC3E}">
        <p14:creationId xmlns:p14="http://schemas.microsoft.com/office/powerpoint/2010/main" val="3500821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C"/>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C46B2853-305E-4AAC-A833-3C9316C70485}" type="datetimeFigureOut">
              <a:rPr lang="es-EC" smtClean="0"/>
              <a:t>01/04/2019</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1B9418C2-06D7-47FF-B127-6D2146DBCD5E}" type="slidenum">
              <a:rPr lang="es-EC" smtClean="0"/>
              <a:t>‹Nº›</a:t>
            </a:fld>
            <a:endParaRPr lang="es-EC"/>
          </a:p>
        </p:txBody>
      </p:sp>
    </p:spTree>
    <p:extLst>
      <p:ext uri="{BB962C8B-B14F-4D97-AF65-F5344CB8AC3E}">
        <p14:creationId xmlns:p14="http://schemas.microsoft.com/office/powerpoint/2010/main" val="1272683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C"/>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C46B2853-305E-4AAC-A833-3C9316C70485}" type="datetimeFigureOut">
              <a:rPr lang="es-EC" smtClean="0"/>
              <a:t>01/04/2019</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1B9418C2-06D7-47FF-B127-6D2146DBCD5E}" type="slidenum">
              <a:rPr lang="es-EC" smtClean="0"/>
              <a:t>‹Nº›</a:t>
            </a:fld>
            <a:endParaRPr lang="es-EC"/>
          </a:p>
        </p:txBody>
      </p:sp>
    </p:spTree>
    <p:extLst>
      <p:ext uri="{BB962C8B-B14F-4D97-AF65-F5344CB8AC3E}">
        <p14:creationId xmlns:p14="http://schemas.microsoft.com/office/powerpoint/2010/main" val="1010546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C"/>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6B2853-305E-4AAC-A833-3C9316C70485}" type="datetimeFigureOut">
              <a:rPr lang="es-EC" smtClean="0"/>
              <a:t>01/04/2019</a:t>
            </a:fld>
            <a:endParaRPr lang="es-EC"/>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418C2-06D7-47FF-B127-6D2146DBCD5E}" type="slidenum">
              <a:rPr lang="es-EC" smtClean="0"/>
              <a:t>‹Nº›</a:t>
            </a:fld>
            <a:endParaRPr lang="es-EC"/>
          </a:p>
        </p:txBody>
      </p:sp>
    </p:spTree>
    <p:extLst>
      <p:ext uri="{BB962C8B-B14F-4D97-AF65-F5344CB8AC3E}">
        <p14:creationId xmlns:p14="http://schemas.microsoft.com/office/powerpoint/2010/main" val="3170413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C" dirty="0" smtClean="0"/>
              <a:t>Introducción a la Minería de Texto</a:t>
            </a:r>
            <a:endParaRPr lang="es-EC" dirty="0"/>
          </a:p>
        </p:txBody>
      </p:sp>
      <p:sp>
        <p:nvSpPr>
          <p:cNvPr id="5" name="Subtítulo 4"/>
          <p:cNvSpPr>
            <a:spLocks noGrp="1"/>
          </p:cNvSpPr>
          <p:nvPr>
            <p:ph type="subTitle" idx="1"/>
          </p:nvPr>
        </p:nvSpPr>
        <p:spPr/>
        <p:txBody>
          <a:bodyPr/>
          <a:lstStyle/>
          <a:p>
            <a:endParaRPr lang="es-EC"/>
          </a:p>
        </p:txBody>
      </p:sp>
    </p:spTree>
    <p:extLst>
      <p:ext uri="{BB962C8B-B14F-4D97-AF65-F5344CB8AC3E}">
        <p14:creationId xmlns:p14="http://schemas.microsoft.com/office/powerpoint/2010/main" val="36865587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Data </a:t>
            </a:r>
            <a:r>
              <a:rPr lang="es-EC" dirty="0" err="1"/>
              <a:t>Mining</a:t>
            </a:r>
            <a:endParaRPr lang="es-EC" dirty="0"/>
          </a:p>
        </p:txBody>
      </p:sp>
      <p:sp>
        <p:nvSpPr>
          <p:cNvPr id="3" name="Marcador de contenido 2"/>
          <p:cNvSpPr>
            <a:spLocks noGrp="1"/>
          </p:cNvSpPr>
          <p:nvPr>
            <p:ph idx="1"/>
          </p:nvPr>
        </p:nvSpPr>
        <p:spPr/>
        <p:txBody>
          <a:bodyPr>
            <a:normAutofit/>
          </a:bodyPr>
          <a:lstStyle/>
          <a:p>
            <a:r>
              <a:rPr lang="en-US" sz="3600" dirty="0"/>
              <a:t>It discovers new knowledge through analysis of data.</a:t>
            </a:r>
          </a:p>
          <a:p>
            <a:pPr lvl="1"/>
            <a:r>
              <a:rPr lang="es-EC" sz="3200" b="1" dirty="0" err="1" smtClean="0"/>
              <a:t>Database</a:t>
            </a:r>
            <a:r>
              <a:rPr lang="es-EC" sz="3200" b="1" dirty="0" smtClean="0"/>
              <a:t> </a:t>
            </a:r>
            <a:r>
              <a:rPr lang="es-EC" sz="3200" b="1" dirty="0" err="1"/>
              <a:t>type</a:t>
            </a:r>
            <a:r>
              <a:rPr lang="es-EC" sz="3200" b="1" dirty="0"/>
              <a:t>: </a:t>
            </a:r>
            <a:r>
              <a:rPr lang="es-EC" sz="3200" dirty="0" err="1"/>
              <a:t>Structured</a:t>
            </a:r>
            <a:endParaRPr lang="es-EC" sz="3200" dirty="0"/>
          </a:p>
          <a:p>
            <a:pPr lvl="1"/>
            <a:r>
              <a:rPr lang="es-EC" sz="3200" b="1" dirty="0" err="1" smtClean="0"/>
              <a:t>Search</a:t>
            </a:r>
            <a:r>
              <a:rPr lang="es-EC" sz="3200" b="1" dirty="0" smtClean="0"/>
              <a:t> </a:t>
            </a:r>
            <a:r>
              <a:rPr lang="es-EC" sz="3200" b="1" dirty="0" err="1"/>
              <a:t>mode</a:t>
            </a:r>
            <a:r>
              <a:rPr lang="es-EC" sz="3200" b="1" dirty="0"/>
              <a:t>: </a:t>
            </a:r>
            <a:r>
              <a:rPr lang="es-EC" sz="3200" dirty="0" err="1"/>
              <a:t>Opportunistic</a:t>
            </a:r>
            <a:endParaRPr lang="es-EC" sz="3200" dirty="0"/>
          </a:p>
          <a:p>
            <a:pPr lvl="1"/>
            <a:r>
              <a:rPr lang="en-US" sz="3200" b="1" dirty="0" smtClean="0"/>
              <a:t>Example </a:t>
            </a:r>
            <a:r>
              <a:rPr lang="en-US" sz="3200" b="1" dirty="0"/>
              <a:t>Information need: </a:t>
            </a:r>
            <a:r>
              <a:rPr lang="en-US" sz="3200" dirty="0"/>
              <a:t>“Find the trend over number of visits to </a:t>
            </a:r>
            <a:r>
              <a:rPr lang="en-US" sz="3200" dirty="0" smtClean="0"/>
              <a:t>a </a:t>
            </a:r>
            <a:r>
              <a:rPr lang="es-EC" sz="3200" dirty="0" err="1" smtClean="0"/>
              <a:t>vegetarian</a:t>
            </a:r>
            <a:r>
              <a:rPr lang="es-EC" sz="3200" dirty="0" smtClean="0"/>
              <a:t> </a:t>
            </a:r>
            <a:r>
              <a:rPr lang="es-EC" sz="3200" dirty="0"/>
              <a:t>restaurant”</a:t>
            </a:r>
          </a:p>
        </p:txBody>
      </p:sp>
    </p:spTree>
    <p:extLst>
      <p:ext uri="{BB962C8B-B14F-4D97-AF65-F5344CB8AC3E}">
        <p14:creationId xmlns:p14="http://schemas.microsoft.com/office/powerpoint/2010/main" val="1034325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Text </a:t>
            </a:r>
            <a:r>
              <a:rPr lang="es-EC" dirty="0" err="1"/>
              <a:t>Mining</a:t>
            </a:r>
            <a:endParaRPr lang="es-EC" dirty="0"/>
          </a:p>
        </p:txBody>
      </p:sp>
      <p:sp>
        <p:nvSpPr>
          <p:cNvPr id="3" name="Marcador de contenido 2"/>
          <p:cNvSpPr>
            <a:spLocks noGrp="1"/>
          </p:cNvSpPr>
          <p:nvPr>
            <p:ph idx="1"/>
          </p:nvPr>
        </p:nvSpPr>
        <p:spPr/>
        <p:txBody>
          <a:bodyPr>
            <a:normAutofit/>
          </a:bodyPr>
          <a:lstStyle/>
          <a:p>
            <a:r>
              <a:rPr lang="en-US" sz="3600" dirty="0"/>
              <a:t>It discovers new knowledge through analysis of text.</a:t>
            </a:r>
          </a:p>
          <a:p>
            <a:pPr lvl="1"/>
            <a:r>
              <a:rPr lang="es-EC" sz="3200" b="1" dirty="0" err="1" smtClean="0"/>
              <a:t>Database</a:t>
            </a:r>
            <a:r>
              <a:rPr lang="es-EC" sz="3200" b="1" dirty="0" smtClean="0"/>
              <a:t> </a:t>
            </a:r>
            <a:r>
              <a:rPr lang="es-EC" sz="3200" b="1" dirty="0" err="1"/>
              <a:t>type</a:t>
            </a:r>
            <a:r>
              <a:rPr lang="es-EC" sz="3200" b="1" dirty="0"/>
              <a:t>: </a:t>
            </a:r>
            <a:r>
              <a:rPr lang="es-EC" sz="3200" dirty="0" err="1"/>
              <a:t>Unstructured</a:t>
            </a:r>
            <a:endParaRPr lang="es-EC" sz="3200" dirty="0"/>
          </a:p>
          <a:p>
            <a:pPr lvl="1"/>
            <a:r>
              <a:rPr lang="es-EC" sz="3200" b="1" dirty="0" err="1" smtClean="0"/>
              <a:t>Search</a:t>
            </a:r>
            <a:r>
              <a:rPr lang="es-EC" sz="3200" b="1" dirty="0" smtClean="0"/>
              <a:t> </a:t>
            </a:r>
            <a:r>
              <a:rPr lang="es-EC" sz="3200" b="1" dirty="0" err="1"/>
              <a:t>mode</a:t>
            </a:r>
            <a:r>
              <a:rPr lang="es-EC" sz="3200" b="1" dirty="0"/>
              <a:t>: </a:t>
            </a:r>
            <a:r>
              <a:rPr lang="es-EC" sz="3200" dirty="0" err="1"/>
              <a:t>Opportunistic</a:t>
            </a:r>
            <a:endParaRPr lang="es-EC" sz="3200" dirty="0"/>
          </a:p>
          <a:p>
            <a:pPr lvl="1"/>
            <a:r>
              <a:rPr lang="en-US" sz="3200" b="1" dirty="0" smtClean="0"/>
              <a:t>Example </a:t>
            </a:r>
            <a:r>
              <a:rPr lang="en-US" sz="3200" b="1" dirty="0"/>
              <a:t>Information need: </a:t>
            </a:r>
            <a:r>
              <a:rPr lang="en-US" sz="3200" dirty="0"/>
              <a:t>“Find the types of food poisoning </a:t>
            </a:r>
            <a:r>
              <a:rPr lang="en-US" sz="3200" dirty="0" smtClean="0"/>
              <a:t>most often </a:t>
            </a:r>
            <a:r>
              <a:rPr lang="en-US" sz="3200" dirty="0"/>
              <a:t>associated with junk food”</a:t>
            </a:r>
            <a:endParaRPr lang="es-EC" sz="3200" dirty="0"/>
          </a:p>
        </p:txBody>
      </p:sp>
    </p:spTree>
    <p:extLst>
      <p:ext uri="{BB962C8B-B14F-4D97-AF65-F5344CB8AC3E}">
        <p14:creationId xmlns:p14="http://schemas.microsoft.com/office/powerpoint/2010/main" val="8553193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p:txBody>
          <a:bodyPr/>
          <a:lstStyle/>
          <a:p>
            <a:r>
              <a:rPr lang="en-US" altLang="en-US" dirty="0"/>
              <a:t>Text </a:t>
            </a:r>
            <a:r>
              <a:rPr lang="en-US" altLang="en-US" dirty="0" smtClean="0"/>
              <a:t>mining in general</a:t>
            </a:r>
            <a:endParaRPr lang="en-US" altLang="en-US" dirty="0"/>
          </a:p>
        </p:txBody>
      </p:sp>
      <p:sp>
        <p:nvSpPr>
          <p:cNvPr id="838659" name="AutoShape 3"/>
          <p:cNvSpPr>
            <a:spLocks noChangeArrowheads="1"/>
          </p:cNvSpPr>
          <p:nvPr/>
        </p:nvSpPr>
        <p:spPr bwMode="auto">
          <a:xfrm>
            <a:off x="3505200" y="2819401"/>
            <a:ext cx="4876800" cy="2212975"/>
          </a:xfrm>
          <a:prstGeom prst="can">
            <a:avLst>
              <a:gd name="adj" fmla="val 25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0" name="AutoShape 4"/>
          <p:cNvSpPr>
            <a:spLocks noChangeArrowheads="1"/>
          </p:cNvSpPr>
          <p:nvPr/>
        </p:nvSpPr>
        <p:spPr bwMode="auto">
          <a:xfrm>
            <a:off x="3859214" y="3373439"/>
            <a:ext cx="28257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1" name="AutoShape 5"/>
          <p:cNvSpPr>
            <a:spLocks noChangeArrowheads="1"/>
          </p:cNvSpPr>
          <p:nvPr/>
        </p:nvSpPr>
        <p:spPr bwMode="auto">
          <a:xfrm>
            <a:off x="4000501" y="3497264"/>
            <a:ext cx="28257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2" name="AutoShape 6"/>
          <p:cNvSpPr>
            <a:spLocks noChangeArrowheads="1"/>
          </p:cNvSpPr>
          <p:nvPr/>
        </p:nvSpPr>
        <p:spPr bwMode="auto">
          <a:xfrm>
            <a:off x="4424364" y="3805238"/>
            <a:ext cx="282575"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3" name="AutoShape 7"/>
          <p:cNvSpPr>
            <a:spLocks noChangeArrowheads="1"/>
          </p:cNvSpPr>
          <p:nvPr/>
        </p:nvSpPr>
        <p:spPr bwMode="auto">
          <a:xfrm>
            <a:off x="4352926" y="4173539"/>
            <a:ext cx="28257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4" name="AutoShape 8"/>
          <p:cNvSpPr>
            <a:spLocks noChangeArrowheads="1"/>
          </p:cNvSpPr>
          <p:nvPr/>
        </p:nvSpPr>
        <p:spPr bwMode="auto">
          <a:xfrm>
            <a:off x="4989514" y="3805238"/>
            <a:ext cx="282575"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5" name="AutoShape 9"/>
          <p:cNvSpPr>
            <a:spLocks noChangeArrowheads="1"/>
          </p:cNvSpPr>
          <p:nvPr/>
        </p:nvSpPr>
        <p:spPr bwMode="auto">
          <a:xfrm>
            <a:off x="6049964" y="3681414"/>
            <a:ext cx="28257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6" name="AutoShape 10"/>
          <p:cNvSpPr>
            <a:spLocks noChangeArrowheads="1"/>
          </p:cNvSpPr>
          <p:nvPr/>
        </p:nvSpPr>
        <p:spPr bwMode="auto">
          <a:xfrm>
            <a:off x="6684963" y="3681414"/>
            <a:ext cx="495300" cy="492125"/>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7" name="AutoShape 11"/>
          <p:cNvSpPr>
            <a:spLocks noChangeArrowheads="1"/>
          </p:cNvSpPr>
          <p:nvPr/>
        </p:nvSpPr>
        <p:spPr bwMode="auto">
          <a:xfrm>
            <a:off x="5059363" y="4421189"/>
            <a:ext cx="495300" cy="492125"/>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8" name="AutoShape 12"/>
          <p:cNvSpPr>
            <a:spLocks noChangeArrowheads="1"/>
          </p:cNvSpPr>
          <p:nvPr/>
        </p:nvSpPr>
        <p:spPr bwMode="auto">
          <a:xfrm>
            <a:off x="5767388" y="3805239"/>
            <a:ext cx="493712" cy="492125"/>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9" name="AutoShape 13"/>
          <p:cNvSpPr>
            <a:spLocks noChangeArrowheads="1"/>
          </p:cNvSpPr>
          <p:nvPr/>
        </p:nvSpPr>
        <p:spPr bwMode="auto">
          <a:xfrm>
            <a:off x="3717926" y="4173538"/>
            <a:ext cx="493713" cy="493712"/>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0" name="AutoShape 14"/>
          <p:cNvSpPr>
            <a:spLocks noChangeArrowheads="1"/>
          </p:cNvSpPr>
          <p:nvPr/>
        </p:nvSpPr>
        <p:spPr bwMode="auto">
          <a:xfrm>
            <a:off x="6191251" y="4235451"/>
            <a:ext cx="493713" cy="493713"/>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1" name="AutoShape 15"/>
          <p:cNvSpPr>
            <a:spLocks noChangeArrowheads="1"/>
          </p:cNvSpPr>
          <p:nvPr/>
        </p:nvSpPr>
        <p:spPr bwMode="auto">
          <a:xfrm>
            <a:off x="5554664" y="3559175"/>
            <a:ext cx="212725"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2" name="AutoShape 16"/>
          <p:cNvSpPr>
            <a:spLocks noChangeArrowheads="1"/>
          </p:cNvSpPr>
          <p:nvPr/>
        </p:nvSpPr>
        <p:spPr bwMode="auto">
          <a:xfrm>
            <a:off x="6332539" y="3619500"/>
            <a:ext cx="211137" cy="3698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3" name="AutoShape 17"/>
          <p:cNvSpPr>
            <a:spLocks noChangeArrowheads="1"/>
          </p:cNvSpPr>
          <p:nvPr/>
        </p:nvSpPr>
        <p:spPr bwMode="auto">
          <a:xfrm>
            <a:off x="4989514" y="3435350"/>
            <a:ext cx="212725" cy="3698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4" name="AutoShape 18"/>
          <p:cNvSpPr>
            <a:spLocks noChangeArrowheads="1"/>
          </p:cNvSpPr>
          <p:nvPr/>
        </p:nvSpPr>
        <p:spPr bwMode="auto">
          <a:xfrm>
            <a:off x="4352926" y="3373439"/>
            <a:ext cx="21272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5" name="AutoShape 19"/>
          <p:cNvSpPr>
            <a:spLocks noChangeArrowheads="1"/>
          </p:cNvSpPr>
          <p:nvPr/>
        </p:nvSpPr>
        <p:spPr bwMode="auto">
          <a:xfrm>
            <a:off x="6827839" y="4481514"/>
            <a:ext cx="211137"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6" name="AutoShape 20"/>
          <p:cNvSpPr>
            <a:spLocks noChangeArrowheads="1"/>
          </p:cNvSpPr>
          <p:nvPr/>
        </p:nvSpPr>
        <p:spPr bwMode="auto">
          <a:xfrm>
            <a:off x="5695951" y="4359275"/>
            <a:ext cx="212725" cy="3698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7" name="AutoShape 21"/>
          <p:cNvSpPr>
            <a:spLocks noChangeArrowheads="1"/>
          </p:cNvSpPr>
          <p:nvPr/>
        </p:nvSpPr>
        <p:spPr bwMode="auto">
          <a:xfrm>
            <a:off x="7038976" y="3867150"/>
            <a:ext cx="212725"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8" name="AutoShape 22"/>
          <p:cNvSpPr>
            <a:spLocks noChangeArrowheads="1"/>
          </p:cNvSpPr>
          <p:nvPr/>
        </p:nvSpPr>
        <p:spPr bwMode="auto">
          <a:xfrm>
            <a:off x="7180264" y="3989389"/>
            <a:ext cx="21272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79" name="AutoShape 23"/>
          <p:cNvSpPr>
            <a:spLocks noChangeArrowheads="1"/>
          </p:cNvSpPr>
          <p:nvPr/>
        </p:nvSpPr>
        <p:spPr bwMode="auto">
          <a:xfrm>
            <a:off x="7321551" y="4113213"/>
            <a:ext cx="212725"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0" name="AutoShape 24"/>
          <p:cNvSpPr>
            <a:spLocks noChangeArrowheads="1"/>
          </p:cNvSpPr>
          <p:nvPr/>
        </p:nvSpPr>
        <p:spPr bwMode="auto">
          <a:xfrm>
            <a:off x="4776789" y="4359275"/>
            <a:ext cx="212725" cy="3698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1" name="AutoShape 25"/>
          <p:cNvSpPr>
            <a:spLocks noChangeArrowheads="1"/>
          </p:cNvSpPr>
          <p:nvPr/>
        </p:nvSpPr>
        <p:spPr bwMode="auto">
          <a:xfrm>
            <a:off x="7392989" y="3559175"/>
            <a:ext cx="282575"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2" name="AutoShape 26"/>
          <p:cNvSpPr>
            <a:spLocks noChangeArrowheads="1"/>
          </p:cNvSpPr>
          <p:nvPr/>
        </p:nvSpPr>
        <p:spPr bwMode="auto">
          <a:xfrm>
            <a:off x="6684963" y="3559175"/>
            <a:ext cx="284162" cy="368300"/>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3" name="AutoShape 27"/>
          <p:cNvSpPr>
            <a:spLocks noChangeArrowheads="1"/>
          </p:cNvSpPr>
          <p:nvPr/>
        </p:nvSpPr>
        <p:spPr bwMode="auto">
          <a:xfrm>
            <a:off x="7745414" y="3497264"/>
            <a:ext cx="282575" cy="369887"/>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4" name="AutoShape 28"/>
          <p:cNvSpPr>
            <a:spLocks noChangeArrowheads="1"/>
          </p:cNvSpPr>
          <p:nvPr/>
        </p:nvSpPr>
        <p:spPr bwMode="auto">
          <a:xfrm>
            <a:off x="7886701" y="3619500"/>
            <a:ext cx="282575" cy="3698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5" name="AutoShape 29"/>
          <p:cNvSpPr>
            <a:spLocks noChangeArrowheads="1"/>
          </p:cNvSpPr>
          <p:nvPr/>
        </p:nvSpPr>
        <p:spPr bwMode="auto">
          <a:xfrm>
            <a:off x="7321551" y="3743325"/>
            <a:ext cx="282575" cy="369888"/>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6" name="Freeform 30"/>
          <p:cNvSpPr>
            <a:spLocks/>
          </p:cNvSpPr>
          <p:nvPr/>
        </p:nvSpPr>
        <p:spPr bwMode="auto">
          <a:xfrm>
            <a:off x="7683500" y="4394200"/>
            <a:ext cx="266700" cy="355600"/>
          </a:xfrm>
          <a:custGeom>
            <a:avLst/>
            <a:gdLst>
              <a:gd name="T0" fmla="*/ 8 w 168"/>
              <a:gd name="T1" fmla="*/ 112 h 224"/>
              <a:gd name="T2" fmla="*/ 104 w 168"/>
              <a:gd name="T3" fmla="*/ 16 h 224"/>
              <a:gd name="T4" fmla="*/ 152 w 168"/>
              <a:gd name="T5" fmla="*/ 208 h 224"/>
              <a:gd name="T6" fmla="*/ 8 w 168"/>
              <a:gd name="T7" fmla="*/ 112 h 224"/>
            </a:gdLst>
            <a:ahLst/>
            <a:cxnLst>
              <a:cxn ang="0">
                <a:pos x="T0" y="T1"/>
              </a:cxn>
              <a:cxn ang="0">
                <a:pos x="T2" y="T3"/>
              </a:cxn>
              <a:cxn ang="0">
                <a:pos x="T4" y="T5"/>
              </a:cxn>
              <a:cxn ang="0">
                <a:pos x="T6" y="T7"/>
              </a:cxn>
            </a:cxnLst>
            <a:rect l="0" t="0" r="r" b="b"/>
            <a:pathLst>
              <a:path w="168" h="224">
                <a:moveTo>
                  <a:pt x="8" y="112"/>
                </a:moveTo>
                <a:cubicBezTo>
                  <a:pt x="0" y="80"/>
                  <a:pt x="80" y="0"/>
                  <a:pt x="104" y="16"/>
                </a:cubicBezTo>
                <a:cubicBezTo>
                  <a:pt x="128" y="32"/>
                  <a:pt x="168" y="192"/>
                  <a:pt x="152" y="208"/>
                </a:cubicBezTo>
                <a:cubicBezTo>
                  <a:pt x="136" y="224"/>
                  <a:pt x="16" y="144"/>
                  <a:pt x="8" y="112"/>
                </a:cubicBezTo>
                <a:close/>
              </a:path>
            </a:pathLst>
          </a:custGeom>
          <a:noFill/>
          <a:ln w="25400">
            <a:solidFill>
              <a:srgbClr val="33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87" name="AutoShape 31"/>
          <p:cNvSpPr>
            <a:spLocks noChangeArrowheads="1"/>
          </p:cNvSpPr>
          <p:nvPr/>
        </p:nvSpPr>
        <p:spPr bwMode="auto">
          <a:xfrm>
            <a:off x="7534276" y="4297364"/>
            <a:ext cx="493713" cy="492125"/>
          </a:xfrm>
          <a:prstGeom prst="foldedCorner">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 name="Group 3"/>
          <p:cNvGrpSpPr/>
          <p:nvPr/>
        </p:nvGrpSpPr>
        <p:grpSpPr>
          <a:xfrm>
            <a:off x="2514601" y="1676401"/>
            <a:ext cx="2119313" cy="1247775"/>
            <a:chOff x="990600" y="1676400"/>
            <a:chExt cx="2119313" cy="1247775"/>
          </a:xfrm>
        </p:grpSpPr>
        <p:sp>
          <p:nvSpPr>
            <p:cNvPr id="838688" name="Text Box 32"/>
            <p:cNvSpPr txBox="1">
              <a:spLocks noChangeArrowheads="1"/>
            </p:cNvSpPr>
            <p:nvPr/>
          </p:nvSpPr>
          <p:spPr bwMode="auto">
            <a:xfrm>
              <a:off x="990600" y="1676400"/>
              <a:ext cx="1184940" cy="52322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latin typeface="Gill Sans MT" pitchFamily="34" charset="0"/>
                </a:rPr>
                <a:t>Access</a:t>
              </a:r>
            </a:p>
          </p:txBody>
        </p:sp>
        <p:sp>
          <p:nvSpPr>
            <p:cNvPr id="838689" name="AutoShape 33"/>
            <p:cNvSpPr>
              <a:spLocks noChangeArrowheads="1"/>
            </p:cNvSpPr>
            <p:nvPr/>
          </p:nvSpPr>
          <p:spPr bwMode="auto">
            <a:xfrm rot="2563427">
              <a:off x="2133600" y="2438400"/>
              <a:ext cx="976313" cy="485775"/>
            </a:xfrm>
            <a:prstGeom prst="leftArrow">
              <a:avLst>
                <a:gd name="adj1" fmla="val 50000"/>
                <a:gd name="adj2" fmla="val 50245"/>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 name="Group 4"/>
          <p:cNvGrpSpPr/>
          <p:nvPr/>
        </p:nvGrpSpPr>
        <p:grpSpPr>
          <a:xfrm>
            <a:off x="6934201" y="1600201"/>
            <a:ext cx="1973447" cy="1323975"/>
            <a:chOff x="5410200" y="1600200"/>
            <a:chExt cx="1973447" cy="1323975"/>
          </a:xfrm>
        </p:grpSpPr>
        <p:sp>
          <p:nvSpPr>
            <p:cNvPr id="838690" name="Text Box 34"/>
            <p:cNvSpPr txBox="1">
              <a:spLocks noChangeArrowheads="1"/>
            </p:cNvSpPr>
            <p:nvPr/>
          </p:nvSpPr>
          <p:spPr bwMode="auto">
            <a:xfrm>
              <a:off x="6248400" y="1600200"/>
              <a:ext cx="1135247" cy="52322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latin typeface="Gill Sans MT" pitchFamily="34" charset="0"/>
                </a:rPr>
                <a:t>Mining</a:t>
              </a:r>
            </a:p>
          </p:txBody>
        </p:sp>
        <p:sp>
          <p:nvSpPr>
            <p:cNvPr id="838691" name="AutoShape 35"/>
            <p:cNvSpPr>
              <a:spLocks noChangeArrowheads="1"/>
            </p:cNvSpPr>
            <p:nvPr/>
          </p:nvSpPr>
          <p:spPr bwMode="auto">
            <a:xfrm rot="19036573" flipH="1">
              <a:off x="5410200" y="2438400"/>
              <a:ext cx="976313" cy="485775"/>
            </a:xfrm>
            <a:prstGeom prst="leftArrow">
              <a:avLst>
                <a:gd name="adj1" fmla="val 50000"/>
                <a:gd name="adj2" fmla="val 50245"/>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 name="Group 2"/>
          <p:cNvGrpSpPr/>
          <p:nvPr/>
        </p:nvGrpSpPr>
        <p:grpSpPr>
          <a:xfrm>
            <a:off x="4670426" y="4876800"/>
            <a:ext cx="2068195" cy="1361420"/>
            <a:chOff x="3146425" y="4876800"/>
            <a:chExt cx="2068195" cy="1361420"/>
          </a:xfrm>
        </p:grpSpPr>
        <p:sp>
          <p:nvSpPr>
            <p:cNvPr id="838692" name="Text Box 36"/>
            <p:cNvSpPr txBox="1">
              <a:spLocks noChangeArrowheads="1"/>
            </p:cNvSpPr>
            <p:nvPr/>
          </p:nvSpPr>
          <p:spPr bwMode="auto">
            <a:xfrm>
              <a:off x="3146425" y="5715000"/>
              <a:ext cx="2068195" cy="52322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latin typeface="Gill Sans MT" pitchFamily="34" charset="0"/>
                </a:rPr>
                <a:t>Organization</a:t>
              </a:r>
            </a:p>
          </p:txBody>
        </p:sp>
        <p:sp>
          <p:nvSpPr>
            <p:cNvPr id="838693" name="AutoShape 37"/>
            <p:cNvSpPr>
              <a:spLocks noChangeArrowheads="1"/>
            </p:cNvSpPr>
            <p:nvPr/>
          </p:nvSpPr>
          <p:spPr bwMode="auto">
            <a:xfrm rot="16200000" flipH="1">
              <a:off x="3969543" y="4945857"/>
              <a:ext cx="747713" cy="609600"/>
            </a:xfrm>
            <a:prstGeom prst="leftArrow">
              <a:avLst>
                <a:gd name="adj1" fmla="val 50000"/>
                <a:gd name="adj2" fmla="val 30664"/>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38694" name="Text Box 38"/>
          <p:cNvSpPr txBox="1">
            <a:spLocks noChangeArrowheads="1"/>
          </p:cNvSpPr>
          <p:nvPr/>
        </p:nvSpPr>
        <p:spPr bwMode="auto">
          <a:xfrm>
            <a:off x="1828801" y="2209801"/>
            <a:ext cx="163397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u="sng" dirty="0">
                <a:latin typeface="Gill Sans MT" pitchFamily="34" charset="0"/>
              </a:rPr>
              <a:t>Filter</a:t>
            </a:r>
          </a:p>
          <a:p>
            <a:r>
              <a:rPr lang="en-US" altLang="en-US" sz="2400" dirty="0">
                <a:latin typeface="Gill Sans MT" pitchFamily="34" charset="0"/>
              </a:rPr>
              <a:t>information</a:t>
            </a:r>
          </a:p>
        </p:txBody>
      </p:sp>
      <p:sp>
        <p:nvSpPr>
          <p:cNvPr id="838695" name="Text Box 39"/>
          <p:cNvSpPr txBox="1">
            <a:spLocks noChangeArrowheads="1"/>
          </p:cNvSpPr>
          <p:nvPr/>
        </p:nvSpPr>
        <p:spPr bwMode="auto">
          <a:xfrm>
            <a:off x="7827959" y="2286001"/>
            <a:ext cx="27260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u="sng" dirty="0">
                <a:latin typeface="Gill Sans MT" pitchFamily="34" charset="0"/>
              </a:rPr>
              <a:t>Discover</a:t>
            </a:r>
            <a:r>
              <a:rPr lang="en-US" altLang="en-US" sz="2400" dirty="0">
                <a:latin typeface="Gill Sans MT" pitchFamily="34" charset="0"/>
              </a:rPr>
              <a:t> knowledge</a:t>
            </a:r>
          </a:p>
        </p:txBody>
      </p:sp>
      <p:sp>
        <p:nvSpPr>
          <p:cNvPr id="838696" name="Text Box 40"/>
          <p:cNvSpPr txBox="1">
            <a:spLocks noChangeArrowheads="1"/>
          </p:cNvSpPr>
          <p:nvPr/>
        </p:nvSpPr>
        <p:spPr bwMode="auto">
          <a:xfrm>
            <a:off x="7162800" y="5486401"/>
            <a:ext cx="297414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u="sng" dirty="0">
                <a:latin typeface="Gill Sans MT" pitchFamily="34" charset="0"/>
              </a:rPr>
              <a:t>Add</a:t>
            </a:r>
            <a:r>
              <a:rPr lang="en-US" altLang="en-US" sz="2400" dirty="0">
                <a:latin typeface="Gill Sans MT" pitchFamily="34" charset="0"/>
              </a:rPr>
              <a:t> </a:t>
            </a:r>
          </a:p>
          <a:p>
            <a:r>
              <a:rPr lang="en-US" altLang="en-US" sz="2400" dirty="0">
                <a:latin typeface="Gill Sans MT" pitchFamily="34" charset="0"/>
              </a:rPr>
              <a:t>Structure/Annotations</a:t>
            </a:r>
          </a:p>
        </p:txBody>
      </p:sp>
      <p:sp>
        <p:nvSpPr>
          <p:cNvPr id="2" name="TextBox 1"/>
          <p:cNvSpPr txBox="1"/>
          <p:nvPr/>
        </p:nvSpPr>
        <p:spPr>
          <a:xfrm>
            <a:off x="4141788" y="1600158"/>
            <a:ext cx="1671637" cy="707886"/>
          </a:xfrm>
          <a:prstGeom prst="rect">
            <a:avLst/>
          </a:prstGeom>
          <a:noFill/>
        </p:spPr>
        <p:txBody>
          <a:bodyPr wrap="square" rtlCol="0">
            <a:spAutoFit/>
          </a:bodyPr>
          <a:lstStyle/>
          <a:p>
            <a:r>
              <a:rPr lang="en-US" sz="2000" b="1" dirty="0"/>
              <a:t>Serve for IR applications</a:t>
            </a:r>
          </a:p>
        </p:txBody>
      </p:sp>
      <p:sp>
        <p:nvSpPr>
          <p:cNvPr id="43" name="TextBox 42"/>
          <p:cNvSpPr txBox="1"/>
          <p:nvPr/>
        </p:nvSpPr>
        <p:spPr>
          <a:xfrm>
            <a:off x="1906862" y="5628157"/>
            <a:ext cx="2587351" cy="1015663"/>
          </a:xfrm>
          <a:prstGeom prst="rect">
            <a:avLst/>
          </a:prstGeom>
          <a:noFill/>
        </p:spPr>
        <p:txBody>
          <a:bodyPr wrap="square" rtlCol="0">
            <a:spAutoFit/>
          </a:bodyPr>
          <a:lstStyle/>
          <a:p>
            <a:r>
              <a:rPr lang="en-US" sz="2000" b="1" dirty="0"/>
              <a:t>Based on </a:t>
            </a:r>
            <a:r>
              <a:rPr lang="en-US" sz="2000" b="1" dirty="0" smtClean="0"/>
              <a:t>NLP/Machine Learning </a:t>
            </a:r>
            <a:r>
              <a:rPr lang="en-US" sz="2000" b="1" dirty="0"/>
              <a:t>techniques</a:t>
            </a:r>
          </a:p>
        </p:txBody>
      </p:sp>
      <p:sp>
        <p:nvSpPr>
          <p:cNvPr id="44" name="TextBox 43"/>
          <p:cNvSpPr txBox="1"/>
          <p:nvPr/>
        </p:nvSpPr>
        <p:spPr>
          <a:xfrm>
            <a:off x="6213733" y="1590702"/>
            <a:ext cx="1671637" cy="1015663"/>
          </a:xfrm>
          <a:prstGeom prst="rect">
            <a:avLst/>
          </a:prstGeom>
          <a:noFill/>
        </p:spPr>
        <p:txBody>
          <a:bodyPr wrap="square" rtlCol="0">
            <a:spAutoFit/>
          </a:bodyPr>
          <a:lstStyle/>
          <a:p>
            <a:r>
              <a:rPr lang="en-US" sz="2000" b="1" dirty="0"/>
              <a:t>Sub-area of </a:t>
            </a:r>
            <a:r>
              <a:rPr lang="en-US" sz="2000" b="1" dirty="0" smtClean="0"/>
              <a:t>Data Mining </a:t>
            </a:r>
            <a:r>
              <a:rPr lang="en-US" sz="2000" b="1" dirty="0"/>
              <a:t>research</a:t>
            </a:r>
          </a:p>
        </p:txBody>
      </p:sp>
    </p:spTree>
    <p:extLst>
      <p:ext uri="{BB962C8B-B14F-4D97-AF65-F5344CB8AC3E}">
        <p14:creationId xmlns:p14="http://schemas.microsoft.com/office/powerpoint/2010/main" val="246801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86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386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386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8694" grpId="0"/>
      <p:bldP spid="838695" grpId="0"/>
      <p:bldP spid="838696" grpId="0"/>
      <p:bldP spid="2" grpId="0"/>
      <p:bldP spid="43" grpId="0"/>
      <p:bldP spid="4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Rectangle 2"/>
          <p:cNvSpPr>
            <a:spLocks noGrp="1" noChangeArrowheads="1"/>
          </p:cNvSpPr>
          <p:nvPr>
            <p:ph type="title"/>
          </p:nvPr>
        </p:nvSpPr>
        <p:spPr/>
        <p:txBody>
          <a:bodyPr/>
          <a:lstStyle/>
          <a:p>
            <a:r>
              <a:rPr lang="en-US" altLang="en-US" dirty="0"/>
              <a:t>Text </a:t>
            </a:r>
            <a:r>
              <a:rPr lang="en-US" altLang="en-US" dirty="0" smtClean="0"/>
              <a:t>mining </a:t>
            </a:r>
            <a:r>
              <a:rPr lang="en-US" altLang="en-US" dirty="0" err="1" smtClean="0"/>
              <a:t>v.s</a:t>
            </a:r>
            <a:r>
              <a:rPr lang="en-US" altLang="en-US" dirty="0"/>
              <a:t>. NLP, IR, DM…</a:t>
            </a:r>
          </a:p>
        </p:txBody>
      </p:sp>
      <p:sp>
        <p:nvSpPr>
          <p:cNvPr id="841731" name="Rectangle 3"/>
          <p:cNvSpPr>
            <a:spLocks noGrp="1" noChangeArrowheads="1"/>
          </p:cNvSpPr>
          <p:nvPr>
            <p:ph idx="1"/>
          </p:nvPr>
        </p:nvSpPr>
        <p:spPr/>
        <p:txBody>
          <a:bodyPr>
            <a:normAutofit/>
          </a:bodyPr>
          <a:lstStyle/>
          <a:p>
            <a:pPr>
              <a:lnSpc>
                <a:spcPct val="90000"/>
              </a:lnSpc>
            </a:pPr>
            <a:r>
              <a:rPr lang="en-US" altLang="en-US" dirty="0"/>
              <a:t>How does it relate to data mining in general?</a:t>
            </a:r>
          </a:p>
          <a:p>
            <a:pPr>
              <a:lnSpc>
                <a:spcPct val="90000"/>
              </a:lnSpc>
            </a:pPr>
            <a:r>
              <a:rPr lang="en-US" altLang="en-US" dirty="0"/>
              <a:t>How does it relate to computational linguistics?</a:t>
            </a:r>
          </a:p>
          <a:p>
            <a:pPr>
              <a:lnSpc>
                <a:spcPct val="90000"/>
              </a:lnSpc>
            </a:pPr>
            <a:r>
              <a:rPr lang="en-US" altLang="en-US" dirty="0"/>
              <a:t>How does it relate to information retrieval?</a:t>
            </a:r>
          </a:p>
        </p:txBody>
      </p:sp>
      <p:graphicFrame>
        <p:nvGraphicFramePr>
          <p:cNvPr id="841732" name="Group 4"/>
          <p:cNvGraphicFramePr>
            <a:graphicFrameLocks noGrp="1"/>
          </p:cNvGraphicFramePr>
          <p:nvPr>
            <p:extLst/>
          </p:nvPr>
        </p:nvGraphicFramePr>
        <p:xfrm>
          <a:off x="2345266" y="3795182"/>
          <a:ext cx="7666568" cy="2481033"/>
        </p:xfrm>
        <a:graphic>
          <a:graphicData uri="http://schemas.openxmlformats.org/drawingml/2006/table">
            <a:tbl>
              <a:tblPr/>
              <a:tblGrid>
                <a:gridCol w="2212199"/>
                <a:gridCol w="2221155"/>
                <a:gridCol w="1685272"/>
                <a:gridCol w="1547942"/>
              </a:tblGrid>
              <a:tr h="466984">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Tx/>
                        <a:buSzPct val="160000"/>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Finding Patterns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Finding “Nuggets”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r>
              <a:tr h="466984">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45000"/>
                        </a:spcBef>
                        <a:spcAft>
                          <a:spcPct val="0"/>
                        </a:spcAft>
                        <a:buClrTx/>
                        <a:buSzPct val="160000"/>
                        <a:buFontTx/>
                        <a:buNone/>
                        <a:tabLst/>
                      </a:pPr>
                      <a:endParaRPr kumimoji="0" lang="en-US" altLang="en-US" sz="24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endParaRPr kumimoji="0" lang="en-US" alt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Novel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smtClean="0">
                          <a:ln>
                            <a:noFill/>
                          </a:ln>
                          <a:solidFill>
                            <a:schemeClr val="tx1"/>
                          </a:solidFill>
                          <a:effectLst/>
                          <a:latin typeface="Arial" panose="020B0604020202020204" pitchFamily="34" charset="0"/>
                        </a:rPr>
                        <a:t>Non-Novel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806479">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Non-textual data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ts val="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General</a:t>
                      </a:r>
                    </a:p>
                    <a:p>
                      <a:pPr marL="0" marR="0" lvl="0" indent="0" algn="ctr" defTabSz="914400" rtl="0" eaLnBrk="0" fontAlgn="base" latinLnBrk="0" hangingPunct="0">
                        <a:lnSpc>
                          <a:spcPct val="100000"/>
                        </a:lnSpc>
                        <a:spcBef>
                          <a:spcPts val="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data-mining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Exploratory data analysis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Database queries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0586">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Textual data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Computational Linguistics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lgn="l">
                        <a:spcBef>
                          <a:spcPct val="45000"/>
                        </a:spcBef>
                        <a:buSzPct val="160000"/>
                        <a:defRPr sz="2400">
                          <a:solidFill>
                            <a:schemeClr val="tx1"/>
                          </a:solidFill>
                          <a:latin typeface="Arial" panose="020B0604020202020204" pitchFamily="34" charset="0"/>
                        </a:defRPr>
                      </a:lvl1pPr>
                      <a:lvl2pPr algn="l">
                        <a:spcBef>
                          <a:spcPct val="45000"/>
                        </a:spcBef>
                        <a:defRPr sz="2000" b="1">
                          <a:solidFill>
                            <a:schemeClr val="tx1"/>
                          </a:solidFill>
                          <a:latin typeface="Arial" panose="020B0604020202020204" pitchFamily="34" charset="0"/>
                        </a:defRPr>
                      </a:lvl2pPr>
                      <a:lvl3pPr algn="l">
                        <a:spcBef>
                          <a:spcPct val="45000"/>
                        </a:spcBef>
                        <a:defRPr>
                          <a:solidFill>
                            <a:schemeClr val="tx1"/>
                          </a:solidFill>
                          <a:latin typeface="Arial" panose="020B0604020202020204" pitchFamily="34" charset="0"/>
                        </a:defRPr>
                      </a:lvl3pPr>
                      <a:lvl4pPr algn="l">
                        <a:spcBef>
                          <a:spcPct val="45000"/>
                        </a:spcBef>
                        <a:defRPr>
                          <a:solidFill>
                            <a:schemeClr val="tx1"/>
                          </a:solidFill>
                          <a:latin typeface="Arial" panose="020B0604020202020204" pitchFamily="34" charset="0"/>
                        </a:defRPr>
                      </a:lvl4pPr>
                      <a:lvl5pPr algn="l">
                        <a:spcBef>
                          <a:spcPct val="45000"/>
                        </a:spcBef>
                        <a:defRPr>
                          <a:solidFill>
                            <a:schemeClr val="tx1"/>
                          </a:solidFill>
                          <a:latin typeface="Arial" panose="020B0604020202020204" pitchFamily="34" charset="0"/>
                        </a:defRPr>
                      </a:lvl5pPr>
                      <a:lvl6pPr eaLnBrk="0" fontAlgn="base" hangingPunct="0">
                        <a:spcBef>
                          <a:spcPct val="45000"/>
                        </a:spcBef>
                        <a:spcAft>
                          <a:spcPct val="0"/>
                        </a:spcAft>
                        <a:defRPr>
                          <a:solidFill>
                            <a:schemeClr val="tx1"/>
                          </a:solidFill>
                          <a:latin typeface="Arial" panose="020B0604020202020204" pitchFamily="34" charset="0"/>
                        </a:defRPr>
                      </a:lvl6pPr>
                      <a:lvl7pPr eaLnBrk="0" fontAlgn="base" hangingPunct="0">
                        <a:spcBef>
                          <a:spcPct val="45000"/>
                        </a:spcBef>
                        <a:spcAft>
                          <a:spcPct val="0"/>
                        </a:spcAft>
                        <a:defRPr>
                          <a:solidFill>
                            <a:schemeClr val="tx1"/>
                          </a:solidFill>
                          <a:latin typeface="Arial" panose="020B0604020202020204" pitchFamily="34" charset="0"/>
                        </a:defRPr>
                      </a:lvl7pPr>
                      <a:lvl8pPr eaLnBrk="0" fontAlgn="base" hangingPunct="0">
                        <a:spcBef>
                          <a:spcPct val="45000"/>
                        </a:spcBef>
                        <a:spcAft>
                          <a:spcPct val="0"/>
                        </a:spcAft>
                        <a:defRPr>
                          <a:solidFill>
                            <a:schemeClr val="tx1"/>
                          </a:solidFill>
                          <a:latin typeface="Arial" panose="020B0604020202020204" pitchFamily="34" charset="0"/>
                        </a:defRPr>
                      </a:lvl8pPr>
                      <a:lvl9pPr eaLnBrk="0" fontAlgn="base" hangingPunct="0">
                        <a:spcBef>
                          <a:spcPct val="45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45000"/>
                        </a:spcBef>
                        <a:spcAft>
                          <a:spcPct val="0"/>
                        </a:spcAft>
                        <a:buClrTx/>
                        <a:buSzPct val="160000"/>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Information retrieval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TextBox 1"/>
          <p:cNvSpPr txBox="1"/>
          <p:nvPr/>
        </p:nvSpPr>
        <p:spPr>
          <a:xfrm>
            <a:off x="5537201" y="5594928"/>
            <a:ext cx="2404532" cy="646331"/>
          </a:xfrm>
          <a:prstGeom prst="rect">
            <a:avLst/>
          </a:prstGeom>
          <a:solidFill>
            <a:schemeClr val="bg1"/>
          </a:solidFill>
        </p:spPr>
        <p:txBody>
          <a:bodyPr wrap="square" rtlCol="0">
            <a:spAutoFit/>
          </a:bodyPr>
          <a:lstStyle/>
          <a:p>
            <a:r>
              <a:rPr lang="en-US" sz="3600" b="1" dirty="0">
                <a:solidFill>
                  <a:srgbClr val="FF0000"/>
                </a:solidFill>
              </a:rPr>
              <a:t>Text Mining</a:t>
            </a:r>
          </a:p>
        </p:txBody>
      </p:sp>
    </p:spTree>
    <p:extLst>
      <p:ext uri="{BB962C8B-B14F-4D97-AF65-F5344CB8AC3E}">
        <p14:creationId xmlns:p14="http://schemas.microsoft.com/office/powerpoint/2010/main" val="309030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17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err="1"/>
              <a:t>Functional</a:t>
            </a:r>
            <a:r>
              <a:rPr lang="es-EC" dirty="0"/>
              <a:t> </a:t>
            </a:r>
            <a:r>
              <a:rPr lang="es-EC" dirty="0" err="1"/>
              <a:t>Architecture</a:t>
            </a:r>
            <a:endParaRPr lang="es-EC" dirty="0"/>
          </a:p>
        </p:txBody>
      </p:sp>
      <p:sp>
        <p:nvSpPr>
          <p:cNvPr id="3" name="Marcador de contenido 2"/>
          <p:cNvSpPr>
            <a:spLocks noGrp="1"/>
          </p:cNvSpPr>
          <p:nvPr>
            <p:ph idx="1"/>
          </p:nvPr>
        </p:nvSpPr>
        <p:spPr/>
        <p:txBody>
          <a:bodyPr>
            <a:normAutofit/>
          </a:bodyPr>
          <a:lstStyle/>
          <a:p>
            <a:r>
              <a:rPr lang="en-US" sz="3200" dirty="0"/>
              <a:t>On a functional level, text mining systems follow the general model provided </a:t>
            </a:r>
            <a:r>
              <a:rPr lang="en-US" sz="3200" dirty="0" smtClean="0"/>
              <a:t>by some </a:t>
            </a:r>
            <a:r>
              <a:rPr lang="en-US" sz="3200" dirty="0"/>
              <a:t>classic data mining applications </a:t>
            </a:r>
            <a:endParaRPr lang="en-US" sz="3200" dirty="0" smtClean="0"/>
          </a:p>
          <a:p>
            <a:pPr marL="0" indent="0">
              <a:buNone/>
            </a:pPr>
            <a:endParaRPr lang="en-US" sz="3200" dirty="0"/>
          </a:p>
          <a:p>
            <a:r>
              <a:rPr lang="en-US" sz="3200" dirty="0" smtClean="0"/>
              <a:t>divisible </a:t>
            </a:r>
            <a:r>
              <a:rPr lang="en-US" sz="3200" dirty="0"/>
              <a:t>into four </a:t>
            </a:r>
            <a:r>
              <a:rPr lang="en-US" sz="3200" dirty="0" smtClean="0"/>
              <a:t>main areas</a:t>
            </a:r>
            <a:r>
              <a:rPr lang="en-US" sz="3200" dirty="0"/>
              <a:t>: </a:t>
            </a:r>
            <a:endParaRPr lang="en-US" sz="3200" dirty="0" smtClean="0"/>
          </a:p>
          <a:p>
            <a:pPr lvl="1"/>
            <a:r>
              <a:rPr lang="en-US" sz="2800" dirty="0" smtClean="0"/>
              <a:t>(</a:t>
            </a:r>
            <a:r>
              <a:rPr lang="en-US" sz="2800" dirty="0"/>
              <a:t>a) preprocessing tasks, </a:t>
            </a:r>
            <a:endParaRPr lang="en-US" sz="2800" dirty="0" smtClean="0"/>
          </a:p>
          <a:p>
            <a:pPr lvl="1"/>
            <a:r>
              <a:rPr lang="en-US" sz="2800" dirty="0" smtClean="0"/>
              <a:t>(</a:t>
            </a:r>
            <a:r>
              <a:rPr lang="en-US" sz="2800" dirty="0"/>
              <a:t>b) core mining operations, </a:t>
            </a:r>
            <a:endParaRPr lang="en-US" sz="2800" dirty="0" smtClean="0"/>
          </a:p>
          <a:p>
            <a:pPr lvl="1"/>
            <a:r>
              <a:rPr lang="en-US" sz="2800" dirty="0" smtClean="0"/>
              <a:t>(</a:t>
            </a:r>
            <a:r>
              <a:rPr lang="en-US" sz="2800" dirty="0"/>
              <a:t>c) presentation </a:t>
            </a:r>
            <a:r>
              <a:rPr lang="en-US" sz="2800" dirty="0" smtClean="0"/>
              <a:t>layer components </a:t>
            </a:r>
            <a:r>
              <a:rPr lang="en-US" sz="2800" dirty="0"/>
              <a:t>and browsing functionality, and </a:t>
            </a:r>
            <a:endParaRPr lang="en-US" sz="2800" dirty="0" smtClean="0"/>
          </a:p>
          <a:p>
            <a:pPr lvl="1"/>
            <a:r>
              <a:rPr lang="en-US" sz="2800" dirty="0" smtClean="0"/>
              <a:t>(</a:t>
            </a:r>
            <a:r>
              <a:rPr lang="en-US" sz="2800" dirty="0"/>
              <a:t>d) refinement techniques.</a:t>
            </a:r>
            <a:endParaRPr lang="es-EC" sz="2800" dirty="0"/>
          </a:p>
        </p:txBody>
      </p:sp>
    </p:spTree>
    <p:extLst>
      <p:ext uri="{BB962C8B-B14F-4D97-AF65-F5344CB8AC3E}">
        <p14:creationId xmlns:p14="http://schemas.microsoft.com/office/powerpoint/2010/main" val="34476013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59" name="Rectangle 19"/>
          <p:cNvSpPr>
            <a:spLocks noChangeArrowheads="1"/>
          </p:cNvSpPr>
          <p:nvPr/>
        </p:nvSpPr>
        <p:spPr bwMode="auto">
          <a:xfrm>
            <a:off x="6096000" y="1295400"/>
            <a:ext cx="4343400" cy="4876800"/>
          </a:xfrm>
          <a:prstGeom prst="rect">
            <a:avLst/>
          </a:prstGeom>
          <a:noFill/>
          <a:ln w="38100">
            <a:solidFill>
              <a:srgbClr val="80808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60" name="Rectangle 20"/>
          <p:cNvSpPr>
            <a:spLocks noChangeArrowheads="1"/>
          </p:cNvSpPr>
          <p:nvPr/>
        </p:nvSpPr>
        <p:spPr bwMode="auto">
          <a:xfrm>
            <a:off x="1752600" y="1600200"/>
            <a:ext cx="4114800" cy="4343400"/>
          </a:xfrm>
          <a:prstGeom prst="rect">
            <a:avLst/>
          </a:prstGeom>
          <a:noFill/>
          <a:ln w="38100">
            <a:solidFill>
              <a:srgbClr val="80808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ounded Rectangle 10"/>
          <p:cNvSpPr/>
          <p:nvPr/>
        </p:nvSpPr>
        <p:spPr>
          <a:xfrm>
            <a:off x="5505108" y="3212068"/>
            <a:ext cx="2348122" cy="12837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Text Mining</a:t>
            </a:r>
          </a:p>
        </p:txBody>
      </p:sp>
      <p:sp>
        <p:nvSpPr>
          <p:cNvPr id="189443" name="Rectangle 3"/>
          <p:cNvSpPr>
            <a:spLocks noGrp="1" noChangeArrowheads="1"/>
          </p:cNvSpPr>
          <p:nvPr>
            <p:ph type="title"/>
          </p:nvPr>
        </p:nvSpPr>
        <p:spPr>
          <a:xfrm>
            <a:off x="1752600" y="152400"/>
            <a:ext cx="8686800" cy="1066800"/>
          </a:xfrm>
        </p:spPr>
        <p:txBody>
          <a:bodyPr/>
          <a:lstStyle/>
          <a:p>
            <a:r>
              <a:rPr lang="en-US" altLang="en-US" dirty="0" smtClean="0">
                <a:latin typeface="Arial" charset="0"/>
              </a:rPr>
              <a:t>What to read?</a:t>
            </a:r>
            <a:endParaRPr lang="en-US" altLang="en-US" dirty="0">
              <a:latin typeface="Arial" charset="0"/>
            </a:endParaRPr>
          </a:p>
        </p:txBody>
      </p:sp>
      <p:grpSp>
        <p:nvGrpSpPr>
          <p:cNvPr id="9" name="Group 8"/>
          <p:cNvGrpSpPr/>
          <p:nvPr/>
        </p:nvGrpSpPr>
        <p:grpSpPr>
          <a:xfrm>
            <a:off x="7467600" y="3137261"/>
            <a:ext cx="2743200" cy="1219200"/>
            <a:chOff x="6096000" y="2743200"/>
            <a:chExt cx="2743200" cy="1219200"/>
          </a:xfrm>
        </p:grpSpPr>
        <p:sp>
          <p:nvSpPr>
            <p:cNvPr id="189449" name="Text Box 9"/>
            <p:cNvSpPr txBox="1">
              <a:spLocks noChangeArrowheads="1"/>
            </p:cNvSpPr>
            <p:nvPr/>
          </p:nvSpPr>
          <p:spPr bwMode="auto">
            <a:xfrm>
              <a:off x="6781800" y="3048000"/>
              <a:ext cx="163846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Library &amp; Info</a:t>
              </a:r>
            </a:p>
            <a:p>
              <a:r>
                <a:rPr lang="en-US" altLang="en-US" sz="2000" b="1"/>
                <a:t>Science</a:t>
              </a:r>
            </a:p>
          </p:txBody>
        </p:sp>
        <p:sp>
          <p:nvSpPr>
            <p:cNvPr id="189450" name="Oval 10"/>
            <p:cNvSpPr>
              <a:spLocks noChangeArrowheads="1"/>
            </p:cNvSpPr>
            <p:nvPr/>
          </p:nvSpPr>
          <p:spPr bwMode="auto">
            <a:xfrm>
              <a:off x="6096000" y="2743200"/>
              <a:ext cx="2743200" cy="1219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9451" name="Text Box 11"/>
          <p:cNvSpPr txBox="1">
            <a:spLocks noChangeArrowheads="1"/>
          </p:cNvSpPr>
          <p:nvPr/>
        </p:nvSpPr>
        <p:spPr bwMode="auto">
          <a:xfrm>
            <a:off x="3687278" y="2645529"/>
            <a:ext cx="22900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Machine Learning</a:t>
            </a:r>
          </a:p>
          <a:p>
            <a:r>
              <a:rPr lang="en-US" altLang="en-US" sz="2000" b="1" dirty="0"/>
              <a:t>Pattern Recognition</a:t>
            </a:r>
          </a:p>
        </p:txBody>
      </p:sp>
      <p:sp>
        <p:nvSpPr>
          <p:cNvPr id="189452" name="Oval 12"/>
          <p:cNvSpPr>
            <a:spLocks noChangeArrowheads="1"/>
          </p:cNvSpPr>
          <p:nvPr/>
        </p:nvSpPr>
        <p:spPr bwMode="auto">
          <a:xfrm>
            <a:off x="3276600" y="2286000"/>
            <a:ext cx="2819400" cy="1600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 name="Group 9"/>
          <p:cNvGrpSpPr/>
          <p:nvPr/>
        </p:nvGrpSpPr>
        <p:grpSpPr>
          <a:xfrm>
            <a:off x="5836401" y="1914540"/>
            <a:ext cx="3200400" cy="1524000"/>
            <a:chOff x="3962400" y="1828800"/>
            <a:chExt cx="3200400" cy="1524000"/>
          </a:xfrm>
        </p:grpSpPr>
        <p:sp>
          <p:nvSpPr>
            <p:cNvPr id="189444" name="Oval 4"/>
            <p:cNvSpPr>
              <a:spLocks noChangeArrowheads="1"/>
            </p:cNvSpPr>
            <p:nvPr/>
          </p:nvSpPr>
          <p:spPr bwMode="auto">
            <a:xfrm>
              <a:off x="3962400" y="1828800"/>
              <a:ext cx="3200400" cy="1524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54" name="Text Box 14"/>
            <p:cNvSpPr txBox="1">
              <a:spLocks noChangeArrowheads="1"/>
            </p:cNvSpPr>
            <p:nvPr/>
          </p:nvSpPr>
          <p:spPr bwMode="auto">
            <a:xfrm>
              <a:off x="4572000" y="2163762"/>
              <a:ext cx="21144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Web Applications,</a:t>
              </a:r>
            </a:p>
            <a:p>
              <a:r>
                <a:rPr lang="en-US" altLang="en-US" sz="2000" b="1" dirty="0"/>
                <a:t>Bioinformatics…</a:t>
              </a:r>
            </a:p>
          </p:txBody>
        </p:sp>
      </p:grpSp>
      <p:sp>
        <p:nvSpPr>
          <p:cNvPr id="189455" name="Oval 15"/>
          <p:cNvSpPr>
            <a:spLocks noChangeArrowheads="1"/>
          </p:cNvSpPr>
          <p:nvPr/>
        </p:nvSpPr>
        <p:spPr bwMode="auto">
          <a:xfrm>
            <a:off x="2143366" y="2576195"/>
            <a:ext cx="1539413" cy="203163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56" name="Text Box 16"/>
          <p:cNvSpPr txBox="1">
            <a:spLocks noChangeArrowheads="1"/>
          </p:cNvSpPr>
          <p:nvPr/>
        </p:nvSpPr>
        <p:spPr bwMode="auto">
          <a:xfrm>
            <a:off x="2157174" y="3255927"/>
            <a:ext cx="156619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Statistics</a:t>
            </a:r>
          </a:p>
          <a:p>
            <a:r>
              <a:rPr lang="en-US" altLang="en-US" sz="2000" b="1" dirty="0"/>
              <a:t>Optimization</a:t>
            </a:r>
          </a:p>
        </p:txBody>
      </p:sp>
      <p:sp>
        <p:nvSpPr>
          <p:cNvPr id="189463" name="Text Box 23"/>
          <p:cNvSpPr txBox="1">
            <a:spLocks noChangeArrowheads="1"/>
          </p:cNvSpPr>
          <p:nvPr/>
        </p:nvSpPr>
        <p:spPr bwMode="auto">
          <a:xfrm>
            <a:off x="8641615" y="1404606"/>
            <a:ext cx="1716497" cy="46166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dirty="0"/>
              <a:t>Applications</a:t>
            </a:r>
          </a:p>
        </p:txBody>
      </p:sp>
      <p:grpSp>
        <p:nvGrpSpPr>
          <p:cNvPr id="12" name="Group 11"/>
          <p:cNvGrpSpPr/>
          <p:nvPr/>
        </p:nvGrpSpPr>
        <p:grpSpPr>
          <a:xfrm>
            <a:off x="6288581" y="4139577"/>
            <a:ext cx="3048000" cy="1554163"/>
            <a:chOff x="4748422" y="3943905"/>
            <a:chExt cx="3048000" cy="1554163"/>
          </a:xfrm>
        </p:grpSpPr>
        <p:sp>
          <p:nvSpPr>
            <p:cNvPr id="189442" name="Oval 2"/>
            <p:cNvSpPr>
              <a:spLocks noChangeArrowheads="1"/>
            </p:cNvSpPr>
            <p:nvPr/>
          </p:nvSpPr>
          <p:spPr bwMode="auto">
            <a:xfrm>
              <a:off x="4748422" y="3943905"/>
              <a:ext cx="3048000" cy="1554163"/>
            </a:xfrm>
            <a:prstGeom prst="ellipse">
              <a:avLst/>
            </a:prstGeom>
            <a:noFill/>
            <a:ln w="12700" cmpd="thickThin">
              <a:solidFill>
                <a:schemeClr val="tx1"/>
              </a:solidFill>
              <a:round/>
              <a:headEnd/>
              <a:tailEnd/>
            </a:ln>
            <a:effectLst/>
            <a:extLst/>
          </p:spPr>
          <p:txBody>
            <a:bodyPr wrap="none" anchor="ctr"/>
            <a:lstStyle/>
            <a:p>
              <a:endParaRPr lang="en-US"/>
            </a:p>
          </p:txBody>
        </p:sp>
        <p:sp>
          <p:nvSpPr>
            <p:cNvPr id="189445" name="Text Box 5"/>
            <p:cNvSpPr txBox="1">
              <a:spLocks noChangeArrowheads="1"/>
            </p:cNvSpPr>
            <p:nvPr/>
          </p:nvSpPr>
          <p:spPr bwMode="auto">
            <a:xfrm>
              <a:off x="5129422" y="4412158"/>
              <a:ext cx="2438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b="1" dirty="0"/>
                <a:t>Information Retrieval</a:t>
              </a:r>
            </a:p>
          </p:txBody>
        </p:sp>
        <p:sp>
          <p:nvSpPr>
            <p:cNvPr id="3" name="TextBox 2"/>
            <p:cNvSpPr txBox="1"/>
            <p:nvPr/>
          </p:nvSpPr>
          <p:spPr>
            <a:xfrm>
              <a:off x="4900822" y="4736068"/>
              <a:ext cx="2895600" cy="369332"/>
            </a:xfrm>
            <a:prstGeom prst="rect">
              <a:avLst/>
            </a:prstGeom>
            <a:noFill/>
          </p:spPr>
          <p:txBody>
            <a:bodyPr wrap="square" rtlCol="0">
              <a:spAutoFit/>
            </a:bodyPr>
            <a:lstStyle/>
            <a:p>
              <a:r>
                <a:rPr lang="en-US" b="1" dirty="0">
                  <a:solidFill>
                    <a:srgbClr val="FF0000"/>
                  </a:solidFill>
                </a:rPr>
                <a:t>SIGIR, WWW, WSDM, CIKM</a:t>
              </a:r>
            </a:p>
          </p:txBody>
        </p:sp>
      </p:grpSp>
      <p:sp>
        <p:nvSpPr>
          <p:cNvPr id="4" name="TextBox 3"/>
          <p:cNvSpPr txBox="1"/>
          <p:nvPr/>
        </p:nvSpPr>
        <p:spPr>
          <a:xfrm>
            <a:off x="3962400" y="3212068"/>
            <a:ext cx="1828800" cy="369332"/>
          </a:xfrm>
          <a:prstGeom prst="rect">
            <a:avLst/>
          </a:prstGeom>
          <a:noFill/>
        </p:spPr>
        <p:txBody>
          <a:bodyPr wrap="square" rtlCol="0">
            <a:spAutoFit/>
          </a:bodyPr>
          <a:lstStyle/>
          <a:p>
            <a:r>
              <a:rPr lang="en-US" b="1" dirty="0">
                <a:solidFill>
                  <a:srgbClr val="FF0000"/>
                </a:solidFill>
              </a:rPr>
              <a:t>ICML, NIPS, UAI</a:t>
            </a:r>
          </a:p>
        </p:txBody>
      </p:sp>
      <p:grpSp>
        <p:nvGrpSpPr>
          <p:cNvPr id="14" name="Group 13"/>
          <p:cNvGrpSpPr/>
          <p:nvPr/>
        </p:nvGrpSpPr>
        <p:grpSpPr>
          <a:xfrm>
            <a:off x="4152299" y="4167982"/>
            <a:ext cx="2971800" cy="1112837"/>
            <a:chOff x="1676400" y="3581400"/>
            <a:chExt cx="2971800" cy="1112837"/>
          </a:xfrm>
        </p:grpSpPr>
        <p:sp>
          <p:nvSpPr>
            <p:cNvPr id="189446" name="Oval 6"/>
            <p:cNvSpPr>
              <a:spLocks noChangeArrowheads="1"/>
            </p:cNvSpPr>
            <p:nvPr/>
          </p:nvSpPr>
          <p:spPr bwMode="auto">
            <a:xfrm>
              <a:off x="1676400" y="3581400"/>
              <a:ext cx="2590800" cy="11128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53" name="Text Box 13"/>
            <p:cNvSpPr txBox="1">
              <a:spLocks noChangeArrowheads="1"/>
            </p:cNvSpPr>
            <p:nvPr/>
          </p:nvSpPr>
          <p:spPr bwMode="auto">
            <a:xfrm>
              <a:off x="2724881" y="3795097"/>
              <a:ext cx="5982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NLP</a:t>
              </a:r>
            </a:p>
          </p:txBody>
        </p:sp>
        <p:sp>
          <p:nvSpPr>
            <p:cNvPr id="29" name="TextBox 28"/>
            <p:cNvSpPr txBox="1"/>
            <p:nvPr/>
          </p:nvSpPr>
          <p:spPr>
            <a:xfrm>
              <a:off x="2133600" y="4126468"/>
              <a:ext cx="2514600" cy="369332"/>
            </a:xfrm>
            <a:prstGeom prst="rect">
              <a:avLst/>
            </a:prstGeom>
            <a:noFill/>
          </p:spPr>
          <p:txBody>
            <a:bodyPr wrap="square" rtlCol="0">
              <a:spAutoFit/>
            </a:bodyPr>
            <a:lstStyle/>
            <a:p>
              <a:r>
                <a:rPr lang="en-US" b="1" dirty="0">
                  <a:solidFill>
                    <a:srgbClr val="FF0000"/>
                  </a:solidFill>
                </a:rPr>
                <a:t>ACL, EMNLP, COLING</a:t>
              </a:r>
            </a:p>
          </p:txBody>
        </p:sp>
      </p:grpSp>
      <p:grpSp>
        <p:nvGrpSpPr>
          <p:cNvPr id="13" name="Group 12"/>
          <p:cNvGrpSpPr/>
          <p:nvPr/>
        </p:nvGrpSpPr>
        <p:grpSpPr>
          <a:xfrm>
            <a:off x="3390786" y="3557189"/>
            <a:ext cx="2850454" cy="1112837"/>
            <a:chOff x="2363804" y="4292616"/>
            <a:chExt cx="2850454" cy="1112837"/>
          </a:xfrm>
        </p:grpSpPr>
        <p:sp>
          <p:nvSpPr>
            <p:cNvPr id="25" name="Oval 6"/>
            <p:cNvSpPr>
              <a:spLocks noChangeArrowheads="1"/>
            </p:cNvSpPr>
            <p:nvPr/>
          </p:nvSpPr>
          <p:spPr bwMode="auto">
            <a:xfrm>
              <a:off x="2363804" y="4292616"/>
              <a:ext cx="2590800" cy="11128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1"/>
            <p:cNvSpPr/>
            <p:nvPr/>
          </p:nvSpPr>
          <p:spPr>
            <a:xfrm>
              <a:off x="2987263" y="4574491"/>
              <a:ext cx="1356910" cy="369332"/>
            </a:xfrm>
            <a:prstGeom prst="rect">
              <a:avLst/>
            </a:prstGeom>
          </p:spPr>
          <p:txBody>
            <a:bodyPr wrap="none">
              <a:spAutoFit/>
            </a:bodyPr>
            <a:lstStyle/>
            <a:p>
              <a:r>
                <a:rPr lang="en-US" altLang="en-US" b="1" dirty="0"/>
                <a:t>Data Mining</a:t>
              </a:r>
            </a:p>
          </p:txBody>
        </p:sp>
        <p:sp>
          <p:nvSpPr>
            <p:cNvPr id="30" name="TextBox 29"/>
            <p:cNvSpPr txBox="1"/>
            <p:nvPr/>
          </p:nvSpPr>
          <p:spPr>
            <a:xfrm>
              <a:off x="2699658" y="4844922"/>
              <a:ext cx="2514600" cy="369332"/>
            </a:xfrm>
            <a:prstGeom prst="rect">
              <a:avLst/>
            </a:prstGeom>
            <a:noFill/>
          </p:spPr>
          <p:txBody>
            <a:bodyPr wrap="square" rtlCol="0">
              <a:spAutoFit/>
            </a:bodyPr>
            <a:lstStyle/>
            <a:p>
              <a:r>
                <a:rPr lang="en-US" b="1" dirty="0">
                  <a:solidFill>
                    <a:srgbClr val="FF0000"/>
                  </a:solidFill>
                </a:rPr>
                <a:t>KDD, ICDM, SDM</a:t>
              </a:r>
            </a:p>
          </p:txBody>
        </p:sp>
      </p:grpSp>
      <p:sp>
        <p:nvSpPr>
          <p:cNvPr id="39" name="Text Box 22"/>
          <p:cNvSpPr txBox="1">
            <a:spLocks noChangeArrowheads="1"/>
          </p:cNvSpPr>
          <p:nvPr/>
        </p:nvSpPr>
        <p:spPr bwMode="auto">
          <a:xfrm>
            <a:off x="1856503" y="1701779"/>
            <a:ext cx="1545103" cy="46166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dirty="0"/>
              <a:t>Algorithms</a:t>
            </a:r>
          </a:p>
        </p:txBody>
      </p:sp>
    </p:spTree>
    <p:extLst>
      <p:ext uri="{BB962C8B-B14F-4D97-AF65-F5344CB8AC3E}">
        <p14:creationId xmlns:p14="http://schemas.microsoft.com/office/powerpoint/2010/main" val="32321669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Why is Text Mining Hard?</a:t>
            </a:r>
            <a:endParaRPr lang="es-EC" dirty="0"/>
          </a:p>
        </p:txBody>
      </p:sp>
      <p:sp>
        <p:nvSpPr>
          <p:cNvPr id="3" name="Marcador de contenido 2"/>
          <p:cNvSpPr>
            <a:spLocks noGrp="1"/>
          </p:cNvSpPr>
          <p:nvPr>
            <p:ph idx="1"/>
          </p:nvPr>
        </p:nvSpPr>
        <p:spPr/>
        <p:txBody>
          <a:bodyPr>
            <a:normAutofit/>
          </a:bodyPr>
          <a:lstStyle/>
          <a:p>
            <a:r>
              <a:rPr lang="en-US" sz="3600" dirty="0" smtClean="0"/>
              <a:t>Language is ambiguous </a:t>
            </a:r>
          </a:p>
          <a:p>
            <a:pPr lvl="1"/>
            <a:r>
              <a:rPr lang="en-US" sz="3200" dirty="0" smtClean="0"/>
              <a:t>Context is needed to clarify </a:t>
            </a:r>
          </a:p>
          <a:p>
            <a:pPr lvl="1"/>
            <a:r>
              <a:rPr lang="en-US" sz="3200" dirty="0" smtClean="0"/>
              <a:t>The same words can mean different things (homographs) </a:t>
            </a:r>
          </a:p>
          <a:p>
            <a:pPr lvl="2"/>
            <a:r>
              <a:rPr lang="en-US" sz="2800" dirty="0" smtClean="0"/>
              <a:t>Bear (verb) - to support or carry </a:t>
            </a:r>
          </a:p>
          <a:p>
            <a:pPr lvl="2"/>
            <a:r>
              <a:rPr lang="en-US" sz="2800" dirty="0" smtClean="0"/>
              <a:t>Bear (noun) - a large animal </a:t>
            </a:r>
          </a:p>
          <a:p>
            <a:pPr lvl="1"/>
            <a:r>
              <a:rPr lang="en-US" sz="3200" dirty="0" smtClean="0"/>
              <a:t>Different words can mean the same thing (synonyms)</a:t>
            </a:r>
          </a:p>
          <a:p>
            <a:r>
              <a:rPr lang="es-EC" sz="3600" dirty="0" err="1" smtClean="0"/>
              <a:t>Language</a:t>
            </a:r>
            <a:r>
              <a:rPr lang="es-EC" sz="3600" dirty="0" smtClean="0"/>
              <a:t> </a:t>
            </a:r>
            <a:r>
              <a:rPr lang="es-EC" sz="3600" dirty="0" err="1" smtClean="0"/>
              <a:t>is</a:t>
            </a:r>
            <a:r>
              <a:rPr lang="es-EC" sz="3600" dirty="0" smtClean="0"/>
              <a:t> </a:t>
            </a:r>
            <a:r>
              <a:rPr lang="es-EC" sz="3600" dirty="0" err="1" smtClean="0"/>
              <a:t>subtle</a:t>
            </a:r>
            <a:endParaRPr lang="es-EC" sz="3600" dirty="0" smtClean="0"/>
          </a:p>
        </p:txBody>
      </p:sp>
    </p:spTree>
    <p:extLst>
      <p:ext uri="{BB962C8B-B14F-4D97-AF65-F5344CB8AC3E}">
        <p14:creationId xmlns:p14="http://schemas.microsoft.com/office/powerpoint/2010/main" val="1447452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Why is Text Mining Hard?</a:t>
            </a:r>
            <a:endParaRPr lang="es-EC" dirty="0"/>
          </a:p>
        </p:txBody>
      </p:sp>
      <p:sp>
        <p:nvSpPr>
          <p:cNvPr id="3" name="Marcador de contenido 2"/>
          <p:cNvSpPr>
            <a:spLocks noGrp="1"/>
          </p:cNvSpPr>
          <p:nvPr>
            <p:ph idx="1"/>
          </p:nvPr>
        </p:nvSpPr>
        <p:spPr/>
        <p:txBody>
          <a:bodyPr>
            <a:normAutofit/>
          </a:bodyPr>
          <a:lstStyle/>
          <a:p>
            <a:r>
              <a:rPr lang="es-EC" sz="3600" dirty="0" err="1" smtClean="0"/>
              <a:t>Multilingua</a:t>
            </a:r>
            <a:r>
              <a:rPr lang="es-EC" sz="3600" dirty="0" smtClean="0"/>
              <a:t> </a:t>
            </a:r>
            <a:r>
              <a:rPr lang="es-EC" sz="3600" dirty="0" err="1" smtClean="0"/>
              <a:t>Context</a:t>
            </a:r>
            <a:r>
              <a:rPr lang="es-EC" sz="3600" dirty="0" smtClean="0"/>
              <a:t> </a:t>
            </a:r>
            <a:r>
              <a:rPr lang="es-EC" sz="3600" dirty="0" err="1"/>
              <a:t>Sensitivity</a:t>
            </a:r>
            <a:endParaRPr lang="es-EC" sz="3600" dirty="0"/>
          </a:p>
          <a:p>
            <a:pPr lvl="1"/>
            <a:r>
              <a:rPr lang="es-EC" sz="3200" dirty="0" err="1" smtClean="0"/>
              <a:t>automobile</a:t>
            </a:r>
            <a:r>
              <a:rPr lang="es-EC" sz="3200" dirty="0" smtClean="0"/>
              <a:t> </a:t>
            </a:r>
            <a:r>
              <a:rPr lang="es-EC" sz="3200" dirty="0"/>
              <a:t>= car = </a:t>
            </a:r>
            <a:r>
              <a:rPr lang="es-EC" sz="3200" dirty="0" err="1"/>
              <a:t>vehicle</a:t>
            </a:r>
            <a:r>
              <a:rPr lang="es-EC" sz="3200" dirty="0"/>
              <a:t> = Toyota</a:t>
            </a:r>
            <a:endParaRPr lang="es-EC" sz="3200" dirty="0" smtClean="0"/>
          </a:p>
          <a:p>
            <a:r>
              <a:rPr lang="es-EC" sz="3600" dirty="0" err="1" smtClean="0"/>
              <a:t>Mispellings</a:t>
            </a:r>
            <a:r>
              <a:rPr lang="es-EC" sz="3600" dirty="0" smtClean="0"/>
              <a:t>, </a:t>
            </a:r>
            <a:r>
              <a:rPr lang="es-EC" sz="3600" dirty="0" err="1" smtClean="0"/>
              <a:t>abbreviations</a:t>
            </a:r>
            <a:r>
              <a:rPr lang="es-EC" sz="3600" dirty="0" smtClean="0"/>
              <a:t>, </a:t>
            </a:r>
            <a:r>
              <a:rPr lang="es-EC" sz="3600" dirty="0" err="1" smtClean="0"/>
              <a:t>spelling</a:t>
            </a:r>
            <a:r>
              <a:rPr lang="es-EC" sz="3600" dirty="0" smtClean="0"/>
              <a:t> </a:t>
            </a:r>
            <a:r>
              <a:rPr lang="es-EC" sz="3600" dirty="0" err="1" smtClean="0"/>
              <a:t>variants</a:t>
            </a:r>
            <a:r>
              <a:rPr lang="es-EC" sz="3600" dirty="0" smtClean="0"/>
              <a:t> </a:t>
            </a:r>
          </a:p>
          <a:p>
            <a:pPr lvl="1"/>
            <a:r>
              <a:rPr lang="es-EC" sz="3200" dirty="0" err="1" smtClean="0"/>
              <a:t>Renders</a:t>
            </a:r>
            <a:r>
              <a:rPr lang="es-EC" sz="3200" dirty="0" smtClean="0"/>
              <a:t> </a:t>
            </a:r>
            <a:r>
              <a:rPr lang="es-EC" sz="3200" dirty="0" err="1" smtClean="0"/>
              <a:t>search</a:t>
            </a:r>
            <a:r>
              <a:rPr lang="es-EC" sz="3200" dirty="0" smtClean="0"/>
              <a:t> </a:t>
            </a:r>
            <a:r>
              <a:rPr lang="es-EC" sz="3200" dirty="0" err="1" smtClean="0"/>
              <a:t>engines</a:t>
            </a:r>
            <a:r>
              <a:rPr lang="es-EC" sz="3200" dirty="0" smtClean="0"/>
              <a:t>, SQL </a:t>
            </a:r>
            <a:r>
              <a:rPr lang="es-EC" sz="3200" dirty="0" err="1" smtClean="0"/>
              <a:t>queries</a:t>
            </a:r>
            <a:r>
              <a:rPr lang="es-EC" sz="3200" dirty="0" smtClean="0"/>
              <a:t>, </a:t>
            </a:r>
            <a:r>
              <a:rPr lang="es-EC" sz="3200" dirty="0" err="1" smtClean="0"/>
              <a:t>Regex</a:t>
            </a:r>
            <a:r>
              <a:rPr lang="es-EC" sz="3200" dirty="0" smtClean="0"/>
              <a:t>, ... </a:t>
            </a:r>
            <a:r>
              <a:rPr lang="es-EC" sz="3200" dirty="0" err="1" smtClean="0"/>
              <a:t>Ineffective</a:t>
            </a:r>
            <a:endParaRPr lang="es-EC" sz="3200" dirty="0" smtClean="0"/>
          </a:p>
          <a:p>
            <a:r>
              <a:rPr lang="en-US" sz="3600" dirty="0" smtClean="0"/>
              <a:t>Complex and subtle relationship between concepts in text</a:t>
            </a:r>
          </a:p>
          <a:p>
            <a:pPr lvl="1"/>
            <a:r>
              <a:rPr lang="en-US" sz="3200" dirty="0" err="1" smtClean="0"/>
              <a:t>Eg</a:t>
            </a:r>
            <a:r>
              <a:rPr lang="en-US" sz="3200" dirty="0" smtClean="0"/>
              <a:t>: “AOL merges with Time-Warner” “Time-Warner is bought by AOL”</a:t>
            </a:r>
          </a:p>
          <a:p>
            <a:pPr lvl="1"/>
            <a:endParaRPr lang="es-EC" sz="3200" dirty="0"/>
          </a:p>
        </p:txBody>
      </p:sp>
    </p:spTree>
    <p:extLst>
      <p:ext uri="{BB962C8B-B14F-4D97-AF65-F5344CB8AC3E}">
        <p14:creationId xmlns:p14="http://schemas.microsoft.com/office/powerpoint/2010/main" val="14981970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err="1" smtClean="0"/>
              <a:t>Four</a:t>
            </a:r>
            <a:r>
              <a:rPr lang="es-EC" dirty="0" smtClean="0"/>
              <a:t> Text </a:t>
            </a:r>
            <a:r>
              <a:rPr lang="es-EC" dirty="0" err="1" smtClean="0"/>
              <a:t>Mining</a:t>
            </a:r>
            <a:r>
              <a:rPr lang="es-EC" dirty="0" smtClean="0"/>
              <a:t> </a:t>
            </a:r>
            <a:r>
              <a:rPr lang="es-EC" dirty="0" err="1" smtClean="0"/>
              <a:t>Ambiguities</a:t>
            </a:r>
            <a:endParaRPr lang="es-EC" dirty="0"/>
          </a:p>
        </p:txBody>
      </p:sp>
      <p:sp>
        <p:nvSpPr>
          <p:cNvPr id="4" name="Marcador de contenido 3"/>
          <p:cNvSpPr>
            <a:spLocks noGrp="1"/>
          </p:cNvSpPr>
          <p:nvPr>
            <p:ph sz="half" idx="1"/>
          </p:nvPr>
        </p:nvSpPr>
        <p:spPr/>
        <p:txBody>
          <a:bodyPr>
            <a:normAutofit fontScale="77500" lnSpcReduction="20000"/>
          </a:bodyPr>
          <a:lstStyle/>
          <a:p>
            <a:r>
              <a:rPr lang="en-US" dirty="0" err="1" smtClean="0"/>
              <a:t>Homonomy</a:t>
            </a:r>
            <a:r>
              <a:rPr lang="en-US" dirty="0" smtClean="0"/>
              <a:t>: same word, different meaning</a:t>
            </a:r>
          </a:p>
          <a:p>
            <a:pPr lvl="1"/>
            <a:r>
              <a:rPr lang="en-US" dirty="0" smtClean="0"/>
              <a:t>Bank </a:t>
            </a:r>
          </a:p>
          <a:p>
            <a:pPr lvl="1"/>
            <a:r>
              <a:rPr lang="en-US" dirty="0" smtClean="0"/>
              <a:t>a. Mary walked along the bank of the river. </a:t>
            </a:r>
          </a:p>
          <a:p>
            <a:pPr lvl="1"/>
            <a:r>
              <a:rPr lang="en-US" dirty="0" smtClean="0"/>
              <a:t>b. </a:t>
            </a:r>
            <a:r>
              <a:rPr lang="en-US" dirty="0" err="1" smtClean="0"/>
              <a:t>HarborBank</a:t>
            </a:r>
            <a:r>
              <a:rPr lang="en-US" dirty="0" smtClean="0"/>
              <a:t> is the richest bank in the city.</a:t>
            </a:r>
          </a:p>
          <a:p>
            <a:r>
              <a:rPr lang="en-US" dirty="0" smtClean="0"/>
              <a:t>Synonymy: synonyms, different words, similar or same meaning; can substitute one word for the other without changing the meaning of the sentence substantively</a:t>
            </a:r>
          </a:p>
          <a:p>
            <a:pPr lvl="1"/>
            <a:r>
              <a:rPr lang="en-US" dirty="0" smtClean="0"/>
              <a:t>Synonyms can have differing connotations... </a:t>
            </a:r>
          </a:p>
          <a:p>
            <a:pPr lvl="1"/>
            <a:r>
              <a:rPr lang="en-US" dirty="0" smtClean="0"/>
              <a:t>a. Miss Nelson became a kind of big sister to Benjamin. </a:t>
            </a:r>
          </a:p>
          <a:p>
            <a:pPr lvl="1"/>
            <a:r>
              <a:rPr lang="en-US" dirty="0" smtClean="0"/>
              <a:t>b. Miss Nelson became a kind of large sister to Benjamin.</a:t>
            </a:r>
            <a:endParaRPr lang="es-EC" dirty="0"/>
          </a:p>
        </p:txBody>
      </p:sp>
      <p:sp>
        <p:nvSpPr>
          <p:cNvPr id="5" name="Marcador de contenido 4"/>
          <p:cNvSpPr>
            <a:spLocks noGrp="1"/>
          </p:cNvSpPr>
          <p:nvPr>
            <p:ph sz="half" idx="2"/>
          </p:nvPr>
        </p:nvSpPr>
        <p:spPr/>
        <p:txBody>
          <a:bodyPr>
            <a:normAutofit fontScale="77500" lnSpcReduction="20000"/>
          </a:bodyPr>
          <a:lstStyle/>
          <a:p>
            <a:r>
              <a:rPr lang="en-US" dirty="0" smtClean="0"/>
              <a:t>Polysemy: same word or form, but different, albeit related meaning – Bank</a:t>
            </a:r>
          </a:p>
          <a:p>
            <a:pPr lvl="1"/>
            <a:r>
              <a:rPr lang="en-US" dirty="0" smtClean="0"/>
              <a:t>a. The bank raised its interest rates yesterday. </a:t>
            </a:r>
          </a:p>
          <a:p>
            <a:pPr lvl="1"/>
            <a:r>
              <a:rPr lang="en-US" dirty="0" smtClean="0"/>
              <a:t>b. The store is next to the newly constructed bank. </a:t>
            </a:r>
          </a:p>
          <a:p>
            <a:pPr lvl="1"/>
            <a:r>
              <a:rPr lang="en-US" dirty="0" smtClean="0"/>
              <a:t>c. The bank appeared first in Italy in the Renaissance.</a:t>
            </a:r>
          </a:p>
          <a:p>
            <a:pPr lvl="1"/>
            <a:endParaRPr lang="en-US" dirty="0"/>
          </a:p>
          <a:p>
            <a:r>
              <a:rPr lang="es-EC" dirty="0" err="1" smtClean="0"/>
              <a:t>Hyponymy</a:t>
            </a:r>
            <a:r>
              <a:rPr lang="es-EC" dirty="0" smtClean="0"/>
              <a:t>: concept </a:t>
            </a:r>
            <a:r>
              <a:rPr lang="es-EC" dirty="0" err="1" smtClean="0"/>
              <a:t>hierarchy</a:t>
            </a:r>
            <a:r>
              <a:rPr lang="es-EC" dirty="0" smtClean="0"/>
              <a:t> </a:t>
            </a:r>
            <a:r>
              <a:rPr lang="es-EC" dirty="0" err="1" smtClean="0"/>
              <a:t>or</a:t>
            </a:r>
            <a:r>
              <a:rPr lang="es-EC" dirty="0" smtClean="0"/>
              <a:t> </a:t>
            </a:r>
            <a:r>
              <a:rPr lang="es-EC" dirty="0" err="1" smtClean="0"/>
              <a:t>subclass</a:t>
            </a:r>
            <a:r>
              <a:rPr lang="es-EC" dirty="0" smtClean="0"/>
              <a:t> (</a:t>
            </a:r>
            <a:r>
              <a:rPr lang="es-EC" dirty="0" err="1" smtClean="0"/>
              <a:t>subordinates</a:t>
            </a:r>
            <a:r>
              <a:rPr lang="es-EC" dirty="0" smtClean="0"/>
              <a:t>) </a:t>
            </a:r>
          </a:p>
          <a:p>
            <a:pPr marL="457200" lvl="1" indent="0">
              <a:buNone/>
            </a:pPr>
            <a:r>
              <a:rPr lang="es-EC" dirty="0" smtClean="0"/>
              <a:t>– Animal (</a:t>
            </a:r>
            <a:r>
              <a:rPr lang="es-EC" dirty="0" err="1" smtClean="0"/>
              <a:t>noun</a:t>
            </a:r>
            <a:r>
              <a:rPr lang="es-EC" dirty="0" smtClean="0"/>
              <a:t>) </a:t>
            </a:r>
          </a:p>
          <a:p>
            <a:pPr lvl="1"/>
            <a:r>
              <a:rPr lang="es-EC" dirty="0" smtClean="0"/>
              <a:t>a. </a:t>
            </a:r>
            <a:r>
              <a:rPr lang="es-EC" dirty="0" err="1" smtClean="0"/>
              <a:t>dog</a:t>
            </a:r>
            <a:r>
              <a:rPr lang="es-EC" dirty="0" smtClean="0"/>
              <a:t> </a:t>
            </a:r>
          </a:p>
          <a:p>
            <a:pPr lvl="1"/>
            <a:r>
              <a:rPr lang="es-EC" dirty="0" smtClean="0"/>
              <a:t>b. </a:t>
            </a:r>
            <a:r>
              <a:rPr lang="es-EC" dirty="0" err="1" smtClean="0"/>
              <a:t>cat</a:t>
            </a:r>
            <a:endParaRPr lang="es-EC" dirty="0" smtClean="0"/>
          </a:p>
        </p:txBody>
      </p:sp>
    </p:spTree>
    <p:extLst>
      <p:ext uri="{BB962C8B-B14F-4D97-AF65-F5344CB8AC3E}">
        <p14:creationId xmlns:p14="http://schemas.microsoft.com/office/powerpoint/2010/main" val="331628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2" end="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5" end="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6" end="6"/>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1" end="1"/>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
                                            <p:txEl>
                                              <p:pRg st="2" end="2"/>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xEl>
                                              <p:pRg st="6" end="6"/>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
                                            <p:txEl>
                                              <p:pRg st="7" end="7"/>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Text </a:t>
            </a:r>
            <a:r>
              <a:rPr lang="es-EC" dirty="0" err="1"/>
              <a:t>Mining</a:t>
            </a:r>
            <a:r>
              <a:rPr lang="es-EC" dirty="0"/>
              <a:t> </a:t>
            </a:r>
            <a:r>
              <a:rPr lang="es-EC" dirty="0" err="1"/>
              <a:t>Process</a:t>
            </a:r>
            <a:endParaRPr lang="es-EC" dirty="0"/>
          </a:p>
        </p:txBody>
      </p:sp>
      <p:sp>
        <p:nvSpPr>
          <p:cNvPr id="3" name="Marcador de contenido 2"/>
          <p:cNvSpPr>
            <a:spLocks noGrp="1"/>
          </p:cNvSpPr>
          <p:nvPr>
            <p:ph idx="1"/>
          </p:nvPr>
        </p:nvSpPr>
        <p:spPr/>
        <p:txBody>
          <a:bodyPr/>
          <a:lstStyle/>
          <a:p>
            <a:r>
              <a:rPr lang="es-EC" dirty="0" err="1" smtClean="0"/>
              <a:t>Extract</a:t>
            </a:r>
            <a:r>
              <a:rPr lang="es-EC" dirty="0" smtClean="0"/>
              <a:t> </a:t>
            </a:r>
            <a:r>
              <a:rPr lang="es-EC" dirty="0" err="1"/>
              <a:t>Documents</a:t>
            </a:r>
            <a:endParaRPr lang="es-EC" dirty="0"/>
          </a:p>
          <a:p>
            <a:r>
              <a:rPr lang="es-EC" dirty="0" smtClean="0"/>
              <a:t>Text </a:t>
            </a:r>
            <a:r>
              <a:rPr lang="es-EC" dirty="0" err="1"/>
              <a:t>Transformation</a:t>
            </a:r>
            <a:endParaRPr lang="es-EC" dirty="0"/>
          </a:p>
          <a:p>
            <a:r>
              <a:rPr lang="es-EC" dirty="0" err="1" smtClean="0"/>
              <a:t>Feature</a:t>
            </a:r>
            <a:r>
              <a:rPr lang="es-EC" dirty="0" smtClean="0"/>
              <a:t> </a:t>
            </a:r>
            <a:r>
              <a:rPr lang="es-EC" dirty="0" err="1"/>
              <a:t>Extraction</a:t>
            </a:r>
            <a:endParaRPr lang="es-EC" dirty="0"/>
          </a:p>
          <a:p>
            <a:r>
              <a:rPr lang="es-EC" dirty="0" smtClean="0"/>
              <a:t>Reduce </a:t>
            </a:r>
            <a:r>
              <a:rPr lang="es-EC" dirty="0" err="1"/>
              <a:t>Dimensions</a:t>
            </a:r>
            <a:endParaRPr lang="es-EC" dirty="0"/>
          </a:p>
          <a:p>
            <a:r>
              <a:rPr lang="es-EC" dirty="0" err="1" smtClean="0"/>
              <a:t>Apply</a:t>
            </a:r>
            <a:r>
              <a:rPr lang="es-EC" dirty="0" smtClean="0"/>
              <a:t> </a:t>
            </a:r>
            <a:r>
              <a:rPr lang="es-EC" dirty="0"/>
              <a:t>standard Data </a:t>
            </a:r>
            <a:r>
              <a:rPr lang="es-EC" dirty="0" err="1"/>
              <a:t>Mining</a:t>
            </a:r>
            <a:endParaRPr lang="es-EC" dirty="0"/>
          </a:p>
          <a:p>
            <a:r>
              <a:rPr lang="es-EC" dirty="0" err="1" smtClean="0"/>
              <a:t>Interpretation</a:t>
            </a:r>
            <a:r>
              <a:rPr lang="es-EC" dirty="0" smtClean="0"/>
              <a:t>/</a:t>
            </a:r>
            <a:r>
              <a:rPr lang="es-EC" dirty="0" err="1" smtClean="0"/>
              <a:t>Evaluation</a:t>
            </a:r>
            <a:endParaRPr lang="es-EC" dirty="0" smtClean="0"/>
          </a:p>
          <a:p>
            <a:endParaRPr lang="es-EC" dirty="0"/>
          </a:p>
          <a:p>
            <a:pPr marL="0" indent="0" algn="r">
              <a:buNone/>
            </a:pPr>
            <a:r>
              <a:rPr lang="en-US" dirty="0"/>
              <a:t>Common Text Mining Workflow by Ricky Ho</a:t>
            </a:r>
            <a:endParaRPr lang="es-EC" dirty="0"/>
          </a:p>
        </p:txBody>
      </p:sp>
    </p:spTree>
    <p:extLst>
      <p:ext uri="{BB962C8B-B14F-4D97-AF65-F5344CB8AC3E}">
        <p14:creationId xmlns:p14="http://schemas.microsoft.com/office/powerpoint/2010/main" val="170863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EC"/>
          </a:p>
        </p:txBody>
      </p:sp>
      <p:pic>
        <p:nvPicPr>
          <p:cNvPr id="7" name="Marcador de contenido 6"/>
          <p:cNvPicPr>
            <a:picLocks noGrp="1" noChangeAspect="1"/>
          </p:cNvPicPr>
          <p:nvPr>
            <p:ph sz="half" idx="1"/>
          </p:nvPr>
        </p:nvPicPr>
        <p:blipFill>
          <a:blip r:embed="rId2"/>
          <a:stretch>
            <a:fillRect/>
          </a:stretch>
        </p:blipFill>
        <p:spPr>
          <a:xfrm>
            <a:off x="1590675" y="2615406"/>
            <a:ext cx="3676650" cy="2771775"/>
          </a:xfrm>
          <a:prstGeom prst="rect">
            <a:avLst/>
          </a:prstGeom>
        </p:spPr>
      </p:pic>
      <p:sp>
        <p:nvSpPr>
          <p:cNvPr id="6" name="Marcador de contenido 5"/>
          <p:cNvSpPr>
            <a:spLocks noGrp="1"/>
          </p:cNvSpPr>
          <p:nvPr>
            <p:ph sz="half" idx="2"/>
          </p:nvPr>
        </p:nvSpPr>
        <p:spPr/>
        <p:txBody>
          <a:bodyPr>
            <a:noAutofit/>
          </a:bodyPr>
          <a:lstStyle/>
          <a:p>
            <a:pPr marL="0" indent="0">
              <a:buNone/>
            </a:pPr>
            <a:r>
              <a:rPr lang="es-EC" sz="4000" dirty="0" err="1"/>
              <a:t>Is</a:t>
            </a:r>
            <a:r>
              <a:rPr lang="es-EC" sz="4000" dirty="0"/>
              <a:t> </a:t>
            </a:r>
            <a:r>
              <a:rPr lang="es-EC" sz="4000" dirty="0" err="1"/>
              <a:t>there</a:t>
            </a:r>
            <a:endParaRPr lang="es-EC" sz="4000" dirty="0"/>
          </a:p>
          <a:p>
            <a:pPr marL="0" indent="0">
              <a:buNone/>
            </a:pPr>
            <a:r>
              <a:rPr lang="es-EC" sz="4000" dirty="0" err="1"/>
              <a:t>valuable</a:t>
            </a:r>
            <a:endParaRPr lang="es-EC" sz="4000" dirty="0"/>
          </a:p>
          <a:p>
            <a:pPr marL="0" indent="0">
              <a:buNone/>
            </a:pPr>
            <a:r>
              <a:rPr lang="es-EC" sz="4000" dirty="0" err="1"/>
              <a:t>information</a:t>
            </a:r>
            <a:endParaRPr lang="es-EC" sz="4000" dirty="0"/>
          </a:p>
          <a:p>
            <a:pPr marL="0" indent="0">
              <a:buNone/>
            </a:pPr>
            <a:r>
              <a:rPr lang="es-EC" sz="4000" dirty="0"/>
              <a:t>“</a:t>
            </a:r>
            <a:r>
              <a:rPr lang="es-EC" sz="4000" dirty="0" err="1"/>
              <a:t>locked</a:t>
            </a:r>
            <a:r>
              <a:rPr lang="es-EC" sz="4000" dirty="0"/>
              <a:t> </a:t>
            </a:r>
            <a:r>
              <a:rPr lang="es-EC" sz="4000" dirty="0" err="1"/>
              <a:t>away</a:t>
            </a:r>
            <a:r>
              <a:rPr lang="es-EC" sz="4000" dirty="0"/>
              <a:t>”</a:t>
            </a:r>
          </a:p>
          <a:p>
            <a:pPr marL="0" indent="0">
              <a:buNone/>
            </a:pPr>
            <a:r>
              <a:rPr lang="es-EC" sz="4000" dirty="0"/>
              <a:t>in </a:t>
            </a:r>
            <a:r>
              <a:rPr lang="es-EC" sz="4000" dirty="0" err="1"/>
              <a:t>your</a:t>
            </a:r>
            <a:endParaRPr lang="es-EC" sz="4000" dirty="0"/>
          </a:p>
          <a:p>
            <a:pPr marL="0" indent="0">
              <a:buNone/>
            </a:pPr>
            <a:r>
              <a:rPr lang="es-EC" sz="4000" dirty="0" err="1"/>
              <a:t>unstructured</a:t>
            </a:r>
            <a:endParaRPr lang="es-EC" sz="4000" dirty="0"/>
          </a:p>
          <a:p>
            <a:pPr marL="0" indent="0">
              <a:buNone/>
            </a:pPr>
            <a:r>
              <a:rPr lang="es-EC" sz="4000" dirty="0"/>
              <a:t>data?</a:t>
            </a:r>
          </a:p>
        </p:txBody>
      </p:sp>
    </p:spTree>
    <p:extLst>
      <p:ext uri="{BB962C8B-B14F-4D97-AF65-F5344CB8AC3E}">
        <p14:creationId xmlns:p14="http://schemas.microsoft.com/office/powerpoint/2010/main" val="3741418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Text </a:t>
            </a:r>
            <a:r>
              <a:rPr lang="es-EC" dirty="0" err="1"/>
              <a:t>Mining</a:t>
            </a:r>
            <a:r>
              <a:rPr lang="es-EC" dirty="0"/>
              <a:t> </a:t>
            </a:r>
            <a:r>
              <a:rPr lang="es-EC" dirty="0" err="1"/>
              <a:t>Process</a:t>
            </a:r>
            <a:endParaRPr lang="es-EC" dirty="0"/>
          </a:p>
        </p:txBody>
      </p:sp>
      <p:pic>
        <p:nvPicPr>
          <p:cNvPr id="4" name="Marcador de contenido 3"/>
          <p:cNvPicPr>
            <a:picLocks noGrp="1" noChangeAspect="1"/>
          </p:cNvPicPr>
          <p:nvPr>
            <p:ph idx="1"/>
          </p:nvPr>
        </p:nvPicPr>
        <p:blipFill>
          <a:blip r:embed="rId2"/>
          <a:stretch>
            <a:fillRect/>
          </a:stretch>
        </p:blipFill>
        <p:spPr>
          <a:xfrm>
            <a:off x="2622176" y="1825625"/>
            <a:ext cx="6496820" cy="4675802"/>
          </a:xfrm>
          <a:prstGeom prst="rect">
            <a:avLst/>
          </a:prstGeom>
        </p:spPr>
      </p:pic>
    </p:spTree>
    <p:extLst>
      <p:ext uri="{BB962C8B-B14F-4D97-AF65-F5344CB8AC3E}">
        <p14:creationId xmlns:p14="http://schemas.microsoft.com/office/powerpoint/2010/main" val="16985987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1. </a:t>
            </a:r>
            <a:r>
              <a:rPr lang="es-EC" dirty="0" err="1" smtClean="0"/>
              <a:t>Extract</a:t>
            </a:r>
            <a:r>
              <a:rPr lang="es-EC" dirty="0" smtClean="0"/>
              <a:t> </a:t>
            </a:r>
            <a:r>
              <a:rPr lang="es-EC" dirty="0" err="1"/>
              <a:t>Documents</a:t>
            </a:r>
            <a:endParaRPr lang="es-EC" dirty="0"/>
          </a:p>
        </p:txBody>
      </p:sp>
      <p:sp>
        <p:nvSpPr>
          <p:cNvPr id="3" name="Marcador de contenido 2"/>
          <p:cNvSpPr>
            <a:spLocks noGrp="1"/>
          </p:cNvSpPr>
          <p:nvPr>
            <p:ph idx="1"/>
          </p:nvPr>
        </p:nvSpPr>
        <p:spPr/>
        <p:txBody>
          <a:bodyPr/>
          <a:lstStyle/>
          <a:p>
            <a:r>
              <a:rPr lang="en-US" dirty="0"/>
              <a:t>In this phase, we are extracting text document from various types </a:t>
            </a:r>
            <a:r>
              <a:rPr lang="en-US" dirty="0" smtClean="0"/>
              <a:t>of external </a:t>
            </a:r>
            <a:r>
              <a:rPr lang="en-US" dirty="0"/>
              <a:t>sources into a text index (for subsequent search) as well as </a:t>
            </a:r>
            <a:r>
              <a:rPr lang="en-US" dirty="0" smtClean="0"/>
              <a:t>a text </a:t>
            </a:r>
            <a:r>
              <a:rPr lang="en-US" dirty="0"/>
              <a:t>corpus (for text mining</a:t>
            </a:r>
            <a:r>
              <a:rPr lang="en-US" dirty="0" smtClean="0"/>
              <a:t>).</a:t>
            </a:r>
          </a:p>
          <a:p>
            <a:endParaRPr lang="en-US" dirty="0"/>
          </a:p>
          <a:p>
            <a:r>
              <a:rPr lang="es-EC" dirty="0" err="1" smtClean="0"/>
              <a:t>Document</a:t>
            </a:r>
            <a:r>
              <a:rPr lang="es-EC" dirty="0" smtClean="0"/>
              <a:t> </a:t>
            </a:r>
            <a:r>
              <a:rPr lang="es-EC" dirty="0" err="1"/>
              <a:t>source</a:t>
            </a:r>
            <a:r>
              <a:rPr lang="es-EC" dirty="0"/>
              <a:t> can be a </a:t>
            </a:r>
            <a:r>
              <a:rPr lang="es-EC" dirty="0" err="1"/>
              <a:t>public</a:t>
            </a:r>
            <a:r>
              <a:rPr lang="es-EC" dirty="0"/>
              <a:t> web </a:t>
            </a:r>
            <a:r>
              <a:rPr lang="es-EC" dirty="0" err="1"/>
              <a:t>site</a:t>
            </a:r>
            <a:r>
              <a:rPr lang="es-EC" dirty="0"/>
              <a:t>, </a:t>
            </a:r>
            <a:r>
              <a:rPr lang="es-EC" dirty="0" err="1"/>
              <a:t>an</a:t>
            </a:r>
            <a:r>
              <a:rPr lang="es-EC" dirty="0"/>
              <a:t> </a:t>
            </a:r>
            <a:r>
              <a:rPr lang="es-EC" dirty="0" err="1"/>
              <a:t>internal</a:t>
            </a:r>
            <a:r>
              <a:rPr lang="es-EC" dirty="0"/>
              <a:t> file </a:t>
            </a:r>
            <a:r>
              <a:rPr lang="es-EC" dirty="0" err="1"/>
              <a:t>system</a:t>
            </a:r>
            <a:r>
              <a:rPr lang="es-EC" dirty="0"/>
              <a:t>, etc</a:t>
            </a:r>
            <a:r>
              <a:rPr lang="es-EC" dirty="0" smtClean="0"/>
              <a:t>.</a:t>
            </a:r>
          </a:p>
          <a:p>
            <a:pPr marL="0" indent="0">
              <a:buNone/>
            </a:pPr>
            <a:endParaRPr lang="es-EC" dirty="0"/>
          </a:p>
        </p:txBody>
      </p:sp>
    </p:spTree>
    <p:extLst>
      <p:ext uri="{BB962C8B-B14F-4D97-AF65-F5344CB8AC3E}">
        <p14:creationId xmlns:p14="http://schemas.microsoft.com/office/powerpoint/2010/main" val="4285202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1. </a:t>
            </a:r>
            <a:r>
              <a:rPr lang="es-EC" dirty="0" err="1" smtClean="0"/>
              <a:t>Extract</a:t>
            </a:r>
            <a:r>
              <a:rPr lang="es-EC" dirty="0" smtClean="0"/>
              <a:t> </a:t>
            </a:r>
            <a:r>
              <a:rPr lang="es-EC" dirty="0" err="1" smtClean="0"/>
              <a:t>Documents</a:t>
            </a:r>
            <a:r>
              <a:rPr lang="es-EC" dirty="0" smtClean="0"/>
              <a:t>: </a:t>
            </a:r>
            <a:r>
              <a:rPr lang="es-EC" dirty="0" err="1" smtClean="0"/>
              <a:t>How</a:t>
            </a:r>
            <a:r>
              <a:rPr lang="es-EC" dirty="0" smtClean="0"/>
              <a:t> To?</a:t>
            </a:r>
            <a:endParaRPr lang="es-EC" dirty="0"/>
          </a:p>
        </p:txBody>
      </p:sp>
      <p:sp>
        <p:nvSpPr>
          <p:cNvPr id="3" name="Marcador de contenido 2"/>
          <p:cNvSpPr>
            <a:spLocks noGrp="1"/>
          </p:cNvSpPr>
          <p:nvPr>
            <p:ph idx="1"/>
          </p:nvPr>
        </p:nvSpPr>
        <p:spPr/>
        <p:txBody>
          <a:bodyPr>
            <a:normAutofit fontScale="92500" lnSpcReduction="10000"/>
          </a:bodyPr>
          <a:lstStyle/>
          <a:p>
            <a:r>
              <a:rPr lang="en-US" dirty="0"/>
              <a:t>Perform a google search or crawl a predefined list of web sites, then download the web page from the list of URL, parse the DOM to extract text data from its sub-elements, and eventually creating one or multiple documents, store them into the text index as well as text Corpus.</a:t>
            </a:r>
          </a:p>
          <a:p>
            <a:endParaRPr lang="en-US" dirty="0" smtClean="0"/>
          </a:p>
          <a:p>
            <a:r>
              <a:rPr lang="en-US" dirty="0" smtClean="0"/>
              <a:t>Invoke </a:t>
            </a:r>
            <a:r>
              <a:rPr lang="en-US" dirty="0"/>
              <a:t>the Twitter API to search for tweets (or monitor a particular topic stream of tweets), store them into the text index and text Corpus.</a:t>
            </a:r>
          </a:p>
          <a:p>
            <a:endParaRPr lang="en-US" dirty="0"/>
          </a:p>
          <a:p>
            <a:r>
              <a:rPr lang="en-US" dirty="0"/>
              <a:t>If the text is in a different language, we may also invoke some machine translation service (e.g. Google translate) to convert the language to English.</a:t>
            </a:r>
          </a:p>
        </p:txBody>
      </p:sp>
    </p:spTree>
    <p:extLst>
      <p:ext uri="{BB962C8B-B14F-4D97-AF65-F5344CB8AC3E}">
        <p14:creationId xmlns:p14="http://schemas.microsoft.com/office/powerpoint/2010/main" val="19582589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1. </a:t>
            </a:r>
            <a:r>
              <a:rPr lang="es-EC" dirty="0" err="1" smtClean="0"/>
              <a:t>Extract</a:t>
            </a:r>
            <a:r>
              <a:rPr lang="es-EC" dirty="0" smtClean="0"/>
              <a:t> </a:t>
            </a:r>
            <a:r>
              <a:rPr lang="es-EC" dirty="0" err="1" smtClean="0"/>
              <a:t>Documents</a:t>
            </a:r>
            <a:endParaRPr lang="es-EC" dirty="0"/>
          </a:p>
        </p:txBody>
      </p:sp>
      <p:sp>
        <p:nvSpPr>
          <p:cNvPr id="3" name="Marcador de contenido 2"/>
          <p:cNvSpPr>
            <a:spLocks noGrp="1"/>
          </p:cNvSpPr>
          <p:nvPr>
            <p:ph idx="1"/>
          </p:nvPr>
        </p:nvSpPr>
        <p:spPr/>
        <p:txBody>
          <a:bodyPr/>
          <a:lstStyle/>
          <a:p>
            <a:r>
              <a:rPr lang="en-US" dirty="0"/>
              <a:t>Once the document is stored in the text index (e.g. Lucene index), it is available for search.  Also, once the document is stored in the text corpus, further text processing will be involved. </a:t>
            </a:r>
            <a:endParaRPr lang="es-EC" dirty="0"/>
          </a:p>
        </p:txBody>
      </p:sp>
      <p:pic>
        <p:nvPicPr>
          <p:cNvPr id="4" name="Marcador de contenido 3"/>
          <p:cNvPicPr>
            <a:picLocks noChangeAspect="1"/>
          </p:cNvPicPr>
          <p:nvPr/>
        </p:nvPicPr>
        <p:blipFill>
          <a:blip r:embed="rId2"/>
          <a:stretch>
            <a:fillRect/>
          </a:stretch>
        </p:blipFill>
        <p:spPr>
          <a:xfrm>
            <a:off x="3667212" y="3223279"/>
            <a:ext cx="4857575" cy="3496027"/>
          </a:xfrm>
          <a:prstGeom prst="rect">
            <a:avLst/>
          </a:prstGeom>
        </p:spPr>
      </p:pic>
    </p:spTree>
    <p:extLst>
      <p:ext uri="{BB962C8B-B14F-4D97-AF65-F5344CB8AC3E}">
        <p14:creationId xmlns:p14="http://schemas.microsoft.com/office/powerpoint/2010/main" val="8256819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2. Text </a:t>
            </a:r>
            <a:r>
              <a:rPr lang="es-EC" dirty="0" err="1"/>
              <a:t>Preprocessing</a:t>
            </a:r>
            <a:r>
              <a:rPr lang="es-EC" dirty="0"/>
              <a:t> and </a:t>
            </a:r>
            <a:r>
              <a:rPr lang="es-EC" dirty="0" err="1"/>
              <a:t>Transformation</a:t>
            </a:r>
            <a:endParaRPr lang="es-EC" dirty="0"/>
          </a:p>
        </p:txBody>
      </p:sp>
      <p:sp>
        <p:nvSpPr>
          <p:cNvPr id="3" name="Marcador de contenido 2"/>
          <p:cNvSpPr>
            <a:spLocks noGrp="1"/>
          </p:cNvSpPr>
          <p:nvPr>
            <p:ph idx="1"/>
          </p:nvPr>
        </p:nvSpPr>
        <p:spPr/>
        <p:txBody>
          <a:bodyPr>
            <a:normAutofit/>
          </a:bodyPr>
          <a:lstStyle/>
          <a:p>
            <a:r>
              <a:rPr lang="en-US" sz="3600" dirty="0"/>
              <a:t>Tokenization: Text documents contain a collection of statements. </a:t>
            </a:r>
            <a:endParaRPr lang="en-US" sz="3600" dirty="0" smtClean="0"/>
          </a:p>
          <a:p>
            <a:pPr lvl="1"/>
            <a:r>
              <a:rPr lang="en-US" sz="3200" dirty="0" smtClean="0"/>
              <a:t>This step </a:t>
            </a:r>
            <a:r>
              <a:rPr lang="en-US" sz="3200" dirty="0"/>
              <a:t>segments the whole text into words by removing blank spaces</a:t>
            </a:r>
            <a:r>
              <a:rPr lang="en-US" sz="3200" dirty="0" smtClean="0"/>
              <a:t>, </a:t>
            </a:r>
            <a:r>
              <a:rPr lang="es-EC" sz="3200" dirty="0" err="1" smtClean="0"/>
              <a:t>commas</a:t>
            </a:r>
            <a:r>
              <a:rPr lang="es-EC" sz="3200" dirty="0" smtClean="0"/>
              <a:t>, </a:t>
            </a:r>
            <a:r>
              <a:rPr lang="es-EC" sz="3200" dirty="0"/>
              <a:t>etc.</a:t>
            </a:r>
          </a:p>
          <a:p>
            <a:r>
              <a:rPr lang="en-US" sz="3600" dirty="0" smtClean="0"/>
              <a:t>Stop </a:t>
            </a:r>
            <a:r>
              <a:rPr lang="en-US" sz="3600" dirty="0"/>
              <a:t>word Removal: This step involves removing of HTML, XML </a:t>
            </a:r>
            <a:r>
              <a:rPr lang="en-US" sz="3600" dirty="0" smtClean="0"/>
              <a:t>tags from </a:t>
            </a:r>
            <a:r>
              <a:rPr lang="en-US" sz="3600" dirty="0"/>
              <a:t>web pages. </a:t>
            </a:r>
            <a:endParaRPr lang="en-US" sz="3600" dirty="0" smtClean="0"/>
          </a:p>
          <a:p>
            <a:pPr lvl="1"/>
            <a:r>
              <a:rPr lang="en-US" sz="3200" dirty="0" smtClean="0"/>
              <a:t>Then </a:t>
            </a:r>
            <a:r>
              <a:rPr lang="en-US" sz="3200" dirty="0"/>
              <a:t>the process of removal of stop words such </a:t>
            </a:r>
            <a:r>
              <a:rPr lang="en-US" sz="3200" dirty="0" smtClean="0"/>
              <a:t>as </a:t>
            </a:r>
            <a:r>
              <a:rPr lang="es-EC" sz="3200" dirty="0" smtClean="0"/>
              <a:t>‘</a:t>
            </a:r>
            <a:r>
              <a:rPr lang="es-EC" sz="3200" dirty="0"/>
              <a:t>a’, ‘</a:t>
            </a:r>
            <a:r>
              <a:rPr lang="es-EC" sz="3200" dirty="0" err="1"/>
              <a:t>is</a:t>
            </a:r>
            <a:r>
              <a:rPr lang="es-EC" sz="3200" dirty="0"/>
              <a:t>’, ‘of’, </a:t>
            </a:r>
            <a:r>
              <a:rPr lang="es-EC" sz="3200" dirty="0" err="1"/>
              <a:t>etc</a:t>
            </a:r>
            <a:r>
              <a:rPr lang="es-EC" sz="3200" dirty="0"/>
              <a:t> </a:t>
            </a:r>
            <a:r>
              <a:rPr lang="es-EC" sz="3200" dirty="0" err="1"/>
              <a:t>is</a:t>
            </a:r>
            <a:r>
              <a:rPr lang="es-EC" sz="3200" dirty="0"/>
              <a:t> </a:t>
            </a:r>
            <a:r>
              <a:rPr lang="es-EC" sz="3200" dirty="0" err="1"/>
              <a:t>performed</a:t>
            </a:r>
            <a:r>
              <a:rPr lang="es-EC" sz="3200" dirty="0"/>
              <a:t>.</a:t>
            </a:r>
          </a:p>
        </p:txBody>
      </p:sp>
    </p:spTree>
    <p:extLst>
      <p:ext uri="{BB962C8B-B14F-4D97-AF65-F5344CB8AC3E}">
        <p14:creationId xmlns:p14="http://schemas.microsoft.com/office/powerpoint/2010/main" val="23209665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2. Text </a:t>
            </a:r>
            <a:r>
              <a:rPr lang="es-EC" dirty="0" err="1"/>
              <a:t>Preprocessing</a:t>
            </a:r>
            <a:r>
              <a:rPr lang="es-EC" dirty="0"/>
              <a:t> and </a:t>
            </a:r>
            <a:r>
              <a:rPr lang="es-EC" dirty="0" err="1"/>
              <a:t>Transformation</a:t>
            </a:r>
            <a:endParaRPr lang="es-EC" dirty="0"/>
          </a:p>
        </p:txBody>
      </p:sp>
      <p:sp>
        <p:nvSpPr>
          <p:cNvPr id="3" name="Marcador de contenido 2"/>
          <p:cNvSpPr>
            <a:spLocks noGrp="1"/>
          </p:cNvSpPr>
          <p:nvPr>
            <p:ph idx="1"/>
          </p:nvPr>
        </p:nvSpPr>
        <p:spPr/>
        <p:txBody>
          <a:bodyPr>
            <a:normAutofit/>
          </a:bodyPr>
          <a:lstStyle/>
          <a:p>
            <a:r>
              <a:rPr lang="en-US" sz="3600" dirty="0"/>
              <a:t>Stemming: Stemming refers to the process of identifying the </a:t>
            </a:r>
            <a:r>
              <a:rPr lang="en-US" sz="3600" dirty="0" smtClean="0"/>
              <a:t>root </a:t>
            </a:r>
            <a:r>
              <a:rPr lang="es-EC" sz="3600" dirty="0" smtClean="0"/>
              <a:t>of </a:t>
            </a:r>
            <a:r>
              <a:rPr lang="es-EC" sz="3600" dirty="0"/>
              <a:t>a </a:t>
            </a:r>
            <a:r>
              <a:rPr lang="es-EC" sz="3600" dirty="0" err="1"/>
              <a:t>certain</a:t>
            </a:r>
            <a:r>
              <a:rPr lang="es-EC" sz="3600" dirty="0"/>
              <a:t> </a:t>
            </a:r>
            <a:r>
              <a:rPr lang="es-EC" sz="3600" dirty="0" err="1"/>
              <a:t>word</a:t>
            </a:r>
            <a:r>
              <a:rPr lang="es-EC" sz="3600" dirty="0"/>
              <a:t>.</a:t>
            </a:r>
            <a:endParaRPr lang="es-EC" sz="3200" dirty="0"/>
          </a:p>
        </p:txBody>
      </p:sp>
      <p:pic>
        <p:nvPicPr>
          <p:cNvPr id="4" name="Imagen 3"/>
          <p:cNvPicPr>
            <a:picLocks noChangeAspect="1"/>
          </p:cNvPicPr>
          <p:nvPr/>
        </p:nvPicPr>
        <p:blipFill>
          <a:blip r:embed="rId2"/>
          <a:stretch>
            <a:fillRect/>
          </a:stretch>
        </p:blipFill>
        <p:spPr>
          <a:xfrm>
            <a:off x="3301915" y="3000093"/>
            <a:ext cx="5588170" cy="3857907"/>
          </a:xfrm>
          <a:prstGeom prst="rect">
            <a:avLst/>
          </a:prstGeom>
        </p:spPr>
      </p:pic>
    </p:spTree>
    <p:extLst>
      <p:ext uri="{BB962C8B-B14F-4D97-AF65-F5344CB8AC3E}">
        <p14:creationId xmlns:p14="http://schemas.microsoft.com/office/powerpoint/2010/main" val="20800330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2. Text </a:t>
            </a:r>
            <a:r>
              <a:rPr lang="es-EC" dirty="0" err="1"/>
              <a:t>Preprocessing</a:t>
            </a:r>
            <a:r>
              <a:rPr lang="es-EC" dirty="0"/>
              <a:t> and </a:t>
            </a:r>
            <a:r>
              <a:rPr lang="es-EC" dirty="0" err="1"/>
              <a:t>Transformation</a:t>
            </a:r>
            <a:endParaRPr lang="es-EC" dirty="0"/>
          </a:p>
        </p:txBody>
      </p:sp>
      <p:sp>
        <p:nvSpPr>
          <p:cNvPr id="3" name="Marcador de contenido 2"/>
          <p:cNvSpPr>
            <a:spLocks noGrp="1"/>
          </p:cNvSpPr>
          <p:nvPr>
            <p:ph idx="1"/>
          </p:nvPr>
        </p:nvSpPr>
        <p:spPr/>
        <p:txBody>
          <a:bodyPr>
            <a:normAutofit fontScale="77500" lnSpcReduction="20000"/>
          </a:bodyPr>
          <a:lstStyle/>
          <a:p>
            <a:r>
              <a:rPr lang="en-US" sz="3600" dirty="0"/>
              <a:t>To extract information about some entities mentioned in </a:t>
            </a:r>
            <a:r>
              <a:rPr lang="en-US" sz="3600" dirty="0" smtClean="0"/>
              <a:t>the document</a:t>
            </a:r>
            <a:r>
              <a:rPr lang="en-US" sz="3600" dirty="0"/>
              <a:t>, we need to conduct </a:t>
            </a:r>
            <a:endParaRPr lang="en-US" sz="3600" dirty="0" smtClean="0"/>
          </a:p>
          <a:p>
            <a:pPr lvl="1"/>
            <a:r>
              <a:rPr lang="en-US" sz="3200" dirty="0" smtClean="0"/>
              <a:t>sentence </a:t>
            </a:r>
            <a:r>
              <a:rPr lang="en-US" sz="3200" dirty="0"/>
              <a:t>segmentation, </a:t>
            </a:r>
            <a:r>
              <a:rPr lang="en-US" sz="3200" dirty="0" smtClean="0"/>
              <a:t>paragraph segmentation </a:t>
            </a:r>
            <a:r>
              <a:rPr lang="en-US" sz="3200" dirty="0"/>
              <a:t>in order to provide some local context from </a:t>
            </a:r>
            <a:r>
              <a:rPr lang="en-US" sz="3200" dirty="0" smtClean="0"/>
              <a:t>which we </a:t>
            </a:r>
            <a:r>
              <a:rPr lang="en-US" sz="3200" dirty="0"/>
              <a:t>can analyze the entity with respect to its relationship with </a:t>
            </a:r>
            <a:r>
              <a:rPr lang="en-US" sz="3200" dirty="0" smtClean="0"/>
              <a:t>other </a:t>
            </a:r>
            <a:r>
              <a:rPr lang="es-EC" sz="3200" dirty="0" err="1" smtClean="0"/>
              <a:t>entities</a:t>
            </a:r>
            <a:r>
              <a:rPr lang="es-EC" sz="3200" dirty="0"/>
              <a:t>.</a:t>
            </a:r>
          </a:p>
          <a:p>
            <a:r>
              <a:rPr lang="en-US" sz="3600" dirty="0" smtClean="0"/>
              <a:t>Attach </a:t>
            </a:r>
            <a:r>
              <a:rPr lang="en-US" sz="3600" dirty="0"/>
              <a:t>Part-Of-Speech tagging, or Entity tagging (person, place</a:t>
            </a:r>
            <a:r>
              <a:rPr lang="en-US" sz="3600" dirty="0" smtClean="0"/>
              <a:t>, </a:t>
            </a:r>
            <a:r>
              <a:rPr lang="es-EC" sz="3600" dirty="0" err="1" smtClean="0"/>
              <a:t>company</a:t>
            </a:r>
            <a:r>
              <a:rPr lang="es-EC" sz="3600" dirty="0"/>
              <a:t>) to </a:t>
            </a:r>
            <a:r>
              <a:rPr lang="es-EC" sz="3600" dirty="0" err="1"/>
              <a:t>each</a:t>
            </a:r>
            <a:r>
              <a:rPr lang="es-EC" sz="3600" dirty="0"/>
              <a:t> </a:t>
            </a:r>
            <a:r>
              <a:rPr lang="es-EC" sz="3600" dirty="0" err="1"/>
              <a:t>word</a:t>
            </a:r>
            <a:r>
              <a:rPr lang="es-EC" sz="3600" dirty="0"/>
              <a:t>.</a:t>
            </a:r>
          </a:p>
          <a:p>
            <a:r>
              <a:rPr lang="en-US" sz="3600" dirty="0" smtClean="0"/>
              <a:t>Apply </a:t>
            </a:r>
            <a:r>
              <a:rPr lang="en-US" sz="3600" dirty="0"/>
              <a:t>standard text processing such as lower case, </a:t>
            </a:r>
            <a:r>
              <a:rPr lang="en-US" sz="3600" dirty="0" smtClean="0"/>
              <a:t>removing punctuation</a:t>
            </a:r>
            <a:r>
              <a:rPr lang="en-US" sz="3600" dirty="0"/>
              <a:t>, removing numbers, removing stop word, stemming.</a:t>
            </a:r>
          </a:p>
          <a:p>
            <a:r>
              <a:rPr lang="en-US" sz="3600" dirty="0" smtClean="0"/>
              <a:t>Optionally</a:t>
            </a:r>
            <a:r>
              <a:rPr lang="en-US" sz="3600" dirty="0"/>
              <a:t>, normalize the words to its synonyms using </a:t>
            </a:r>
            <a:r>
              <a:rPr lang="en-US" sz="3600" dirty="0" err="1"/>
              <a:t>Wordnet</a:t>
            </a:r>
            <a:r>
              <a:rPr lang="en-US" sz="3600" dirty="0"/>
              <a:t> </a:t>
            </a:r>
            <a:r>
              <a:rPr lang="en-US" sz="3600" dirty="0" smtClean="0"/>
              <a:t>or </a:t>
            </a:r>
            <a:r>
              <a:rPr lang="es-EC" sz="3600" dirty="0" err="1" smtClean="0"/>
              <a:t>domain</a:t>
            </a:r>
            <a:r>
              <a:rPr lang="es-EC" sz="3600" dirty="0" smtClean="0"/>
              <a:t> </a:t>
            </a:r>
            <a:r>
              <a:rPr lang="es-EC" sz="3600" dirty="0" err="1"/>
              <a:t>specific</a:t>
            </a:r>
            <a:r>
              <a:rPr lang="es-EC" sz="3600" dirty="0"/>
              <a:t> </a:t>
            </a:r>
            <a:r>
              <a:rPr lang="es-EC" sz="3600" dirty="0" err="1"/>
              <a:t>dictionary</a:t>
            </a:r>
            <a:r>
              <a:rPr lang="es-EC" sz="3600" dirty="0"/>
              <a:t>.</a:t>
            </a:r>
            <a:endParaRPr lang="es-EC" sz="3200" dirty="0"/>
          </a:p>
        </p:txBody>
      </p:sp>
    </p:spTree>
    <p:extLst>
      <p:ext uri="{BB962C8B-B14F-4D97-AF65-F5344CB8AC3E}">
        <p14:creationId xmlns:p14="http://schemas.microsoft.com/office/powerpoint/2010/main" val="24840400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3. </a:t>
            </a:r>
            <a:r>
              <a:rPr lang="es-EC" dirty="0" err="1" smtClean="0"/>
              <a:t>Feature</a:t>
            </a:r>
            <a:r>
              <a:rPr lang="es-EC" dirty="0" smtClean="0"/>
              <a:t> </a:t>
            </a:r>
            <a:r>
              <a:rPr lang="es-EC" dirty="0" err="1"/>
              <a:t>Selection</a:t>
            </a:r>
            <a:endParaRPr lang="es-EC" dirty="0"/>
          </a:p>
        </p:txBody>
      </p:sp>
      <p:sp>
        <p:nvSpPr>
          <p:cNvPr id="3" name="Marcador de contenido 2"/>
          <p:cNvSpPr>
            <a:spLocks noGrp="1"/>
          </p:cNvSpPr>
          <p:nvPr>
            <p:ph idx="1"/>
          </p:nvPr>
        </p:nvSpPr>
        <p:spPr/>
        <p:txBody>
          <a:bodyPr>
            <a:normAutofit/>
          </a:bodyPr>
          <a:lstStyle/>
          <a:p>
            <a:r>
              <a:rPr lang="en-US" dirty="0"/>
              <a:t>It is also known as variable selection.</a:t>
            </a:r>
          </a:p>
          <a:p>
            <a:r>
              <a:rPr lang="en-US" dirty="0" smtClean="0"/>
              <a:t>It </a:t>
            </a:r>
            <a:r>
              <a:rPr lang="en-US" dirty="0"/>
              <a:t>is the process of selecting a subset of important features for use </a:t>
            </a:r>
            <a:r>
              <a:rPr lang="en-US" dirty="0" smtClean="0"/>
              <a:t>in </a:t>
            </a:r>
            <a:r>
              <a:rPr lang="es-EC" dirty="0" err="1" smtClean="0"/>
              <a:t>model</a:t>
            </a:r>
            <a:r>
              <a:rPr lang="es-EC" dirty="0" smtClean="0"/>
              <a:t> </a:t>
            </a:r>
            <a:r>
              <a:rPr lang="es-EC" dirty="0" err="1"/>
              <a:t>creation</a:t>
            </a:r>
            <a:r>
              <a:rPr lang="es-EC" dirty="0"/>
              <a:t>.</a:t>
            </a:r>
          </a:p>
          <a:p>
            <a:r>
              <a:rPr lang="en-US" dirty="0" smtClean="0"/>
              <a:t>This </a:t>
            </a:r>
            <a:r>
              <a:rPr lang="en-US" dirty="0"/>
              <a:t>phase mainly performs removing features which are redundant </a:t>
            </a:r>
            <a:r>
              <a:rPr lang="en-US" dirty="0" smtClean="0"/>
              <a:t>or </a:t>
            </a:r>
            <a:r>
              <a:rPr lang="es-EC" dirty="0" err="1" smtClean="0"/>
              <a:t>irrelevant</a:t>
            </a:r>
            <a:r>
              <a:rPr lang="es-EC" dirty="0"/>
              <a:t>.</a:t>
            </a:r>
          </a:p>
          <a:p>
            <a:r>
              <a:rPr lang="en-US" dirty="0" smtClean="0"/>
              <a:t>For </a:t>
            </a:r>
            <a:r>
              <a:rPr lang="en-US" dirty="0"/>
              <a:t>text mining, the "bag-of-words model" is commonly used as </a:t>
            </a:r>
            <a:r>
              <a:rPr lang="en-US" dirty="0" smtClean="0"/>
              <a:t>the </a:t>
            </a:r>
            <a:r>
              <a:rPr lang="es-EC" dirty="0" err="1" smtClean="0"/>
              <a:t>feature</a:t>
            </a:r>
            <a:r>
              <a:rPr lang="es-EC" dirty="0" smtClean="0"/>
              <a:t> </a:t>
            </a:r>
            <a:r>
              <a:rPr lang="es-EC" dirty="0"/>
              <a:t>set.</a:t>
            </a:r>
          </a:p>
          <a:p>
            <a:r>
              <a:rPr lang="en-US" dirty="0" smtClean="0"/>
              <a:t>After </a:t>
            </a:r>
            <a:r>
              <a:rPr lang="en-US" dirty="0"/>
              <a:t>this phase, the Corpus will turn into a large and sparse </a:t>
            </a:r>
            <a:r>
              <a:rPr lang="en-US" dirty="0" smtClean="0"/>
              <a:t>document </a:t>
            </a:r>
            <a:r>
              <a:rPr lang="es-EC" dirty="0" err="1" smtClean="0"/>
              <a:t>term</a:t>
            </a:r>
            <a:r>
              <a:rPr lang="es-EC" dirty="0" smtClean="0"/>
              <a:t> </a:t>
            </a:r>
            <a:r>
              <a:rPr lang="es-EC" dirty="0" err="1"/>
              <a:t>matrix</a:t>
            </a:r>
            <a:r>
              <a:rPr lang="es-EC" dirty="0"/>
              <a:t>.</a:t>
            </a:r>
          </a:p>
        </p:txBody>
      </p:sp>
    </p:spTree>
    <p:extLst>
      <p:ext uri="{BB962C8B-B14F-4D97-AF65-F5344CB8AC3E}">
        <p14:creationId xmlns:p14="http://schemas.microsoft.com/office/powerpoint/2010/main" val="21403324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3. </a:t>
            </a:r>
            <a:r>
              <a:rPr lang="es-EC" dirty="0" err="1" smtClean="0"/>
              <a:t>Feature</a:t>
            </a:r>
            <a:r>
              <a:rPr lang="es-EC" dirty="0" smtClean="0"/>
              <a:t> </a:t>
            </a:r>
            <a:r>
              <a:rPr lang="es-EC" dirty="0" err="1"/>
              <a:t>Selection</a:t>
            </a:r>
            <a:endParaRPr lang="es-EC" dirty="0"/>
          </a:p>
        </p:txBody>
      </p:sp>
      <p:sp>
        <p:nvSpPr>
          <p:cNvPr id="3" name="Marcador de contenido 2"/>
          <p:cNvSpPr>
            <a:spLocks noGrp="1"/>
          </p:cNvSpPr>
          <p:nvPr>
            <p:ph idx="1"/>
          </p:nvPr>
        </p:nvSpPr>
        <p:spPr/>
        <p:txBody>
          <a:bodyPr>
            <a:normAutofit lnSpcReduction="10000"/>
          </a:bodyPr>
          <a:lstStyle/>
          <a:p>
            <a:r>
              <a:rPr lang="en-US" dirty="0" smtClean="0"/>
              <a:t>In bag-of-words </a:t>
            </a:r>
            <a:r>
              <a:rPr lang="en-US" dirty="0"/>
              <a:t>model</a:t>
            </a:r>
            <a:r>
              <a:rPr lang="en-US" dirty="0" smtClean="0"/>
              <a:t>", </a:t>
            </a:r>
            <a:r>
              <a:rPr lang="en-US" dirty="0"/>
              <a:t>each document is represented as a word vector (a high dimensional vector with magnitude represents the importance of that word in the document</a:t>
            </a:r>
            <a:r>
              <a:rPr lang="en-US" dirty="0" smtClean="0"/>
              <a:t>).</a:t>
            </a:r>
          </a:p>
          <a:p>
            <a:endParaRPr lang="en-US" dirty="0" smtClean="0"/>
          </a:p>
          <a:p>
            <a:r>
              <a:rPr lang="en-US" dirty="0" smtClean="0"/>
              <a:t>Hence </a:t>
            </a:r>
            <a:r>
              <a:rPr lang="en-US" dirty="0"/>
              <a:t>all documents within the corpus is represented as a giant document/term matrix. </a:t>
            </a:r>
            <a:endParaRPr lang="en-US" dirty="0" smtClean="0"/>
          </a:p>
          <a:p>
            <a:endParaRPr lang="en-US" dirty="0" smtClean="0"/>
          </a:p>
          <a:p>
            <a:r>
              <a:rPr lang="en-US" dirty="0" smtClean="0"/>
              <a:t>The </a:t>
            </a:r>
            <a:r>
              <a:rPr lang="en-US" dirty="0"/>
              <a:t>"term" can be generalized as </a:t>
            </a:r>
            <a:r>
              <a:rPr lang="en-US" dirty="0" err="1"/>
              <a:t>uni</a:t>
            </a:r>
            <a:r>
              <a:rPr lang="en-US" dirty="0"/>
              <a:t>-gram, bi-gram, tri-gram or n-gram, while the cell value in the matrix represents the frequency of the term appears in the document. </a:t>
            </a:r>
            <a:endParaRPr lang="es-EC" dirty="0"/>
          </a:p>
        </p:txBody>
      </p:sp>
    </p:spTree>
    <p:extLst>
      <p:ext uri="{BB962C8B-B14F-4D97-AF65-F5344CB8AC3E}">
        <p14:creationId xmlns:p14="http://schemas.microsoft.com/office/powerpoint/2010/main" val="26071996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4. Reduce </a:t>
            </a:r>
            <a:r>
              <a:rPr lang="es-EC" dirty="0" err="1"/>
              <a:t>Dimensions</a:t>
            </a:r>
            <a:endParaRPr lang="es-EC" dirty="0"/>
          </a:p>
        </p:txBody>
      </p:sp>
      <p:sp>
        <p:nvSpPr>
          <p:cNvPr id="3" name="Marcador de contenido 2"/>
          <p:cNvSpPr>
            <a:spLocks noGrp="1"/>
          </p:cNvSpPr>
          <p:nvPr>
            <p:ph idx="1"/>
          </p:nvPr>
        </p:nvSpPr>
        <p:spPr/>
        <p:txBody>
          <a:bodyPr>
            <a:normAutofit/>
          </a:bodyPr>
          <a:lstStyle/>
          <a:p>
            <a:pPr marL="0" indent="0">
              <a:buNone/>
            </a:pPr>
            <a:r>
              <a:rPr lang="es-EC" b="1" dirty="0" err="1"/>
              <a:t>Why</a:t>
            </a:r>
            <a:r>
              <a:rPr lang="es-EC" b="1" dirty="0"/>
              <a:t>?</a:t>
            </a:r>
          </a:p>
          <a:p>
            <a:r>
              <a:rPr lang="en-US" dirty="0" smtClean="0"/>
              <a:t>For </a:t>
            </a:r>
            <a:r>
              <a:rPr lang="en-US" dirty="0"/>
              <a:t>efficiency reason, we want to reduce the memory </a:t>
            </a:r>
            <a:r>
              <a:rPr lang="en-US" dirty="0" smtClean="0"/>
              <a:t>for storing </a:t>
            </a:r>
            <a:r>
              <a:rPr lang="es-EC" dirty="0" err="1" smtClean="0"/>
              <a:t>the</a:t>
            </a:r>
            <a:r>
              <a:rPr lang="es-EC" dirty="0" smtClean="0"/>
              <a:t> </a:t>
            </a:r>
            <a:r>
              <a:rPr lang="es-EC" dirty="0"/>
              <a:t>corpus</a:t>
            </a:r>
          </a:p>
          <a:p>
            <a:endParaRPr lang="en-US" dirty="0" smtClean="0"/>
          </a:p>
          <a:p>
            <a:r>
              <a:rPr lang="en-US" dirty="0" smtClean="0"/>
              <a:t>We </a:t>
            </a:r>
            <a:r>
              <a:rPr lang="en-US" dirty="0"/>
              <a:t>want to transform the vector from the "term" space to a "topic" space</a:t>
            </a:r>
            <a:r>
              <a:rPr lang="en-US" dirty="0" smtClean="0"/>
              <a:t>, </a:t>
            </a:r>
          </a:p>
          <a:p>
            <a:pPr lvl="1"/>
            <a:r>
              <a:rPr lang="en-US" dirty="0" smtClean="0"/>
              <a:t>which </a:t>
            </a:r>
            <a:r>
              <a:rPr lang="en-US" dirty="0"/>
              <a:t>allows document of similar topics to situate close by each </a:t>
            </a:r>
            <a:r>
              <a:rPr lang="en-US" dirty="0" smtClean="0"/>
              <a:t>other even </a:t>
            </a:r>
            <a:r>
              <a:rPr lang="en-US" dirty="0"/>
              <a:t>they use different terms. (e.g. document using the word "pet" </a:t>
            </a:r>
            <a:r>
              <a:rPr lang="en-US" dirty="0" smtClean="0"/>
              <a:t>and "</a:t>
            </a:r>
            <a:r>
              <a:rPr lang="en-US" dirty="0"/>
              <a:t>cat" are map to the same topic based on their co-occurrence)</a:t>
            </a:r>
            <a:endParaRPr lang="es-EC" dirty="0"/>
          </a:p>
        </p:txBody>
      </p:sp>
    </p:spTree>
    <p:extLst>
      <p:ext uri="{BB962C8B-B14F-4D97-AF65-F5344CB8AC3E}">
        <p14:creationId xmlns:p14="http://schemas.microsoft.com/office/powerpoint/2010/main" val="96626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err="1" smtClean="0"/>
              <a:t>What</a:t>
            </a:r>
            <a:r>
              <a:rPr lang="es-EC" dirty="0" smtClean="0"/>
              <a:t> </a:t>
            </a:r>
            <a:r>
              <a:rPr lang="es-EC" dirty="0" err="1" smtClean="0"/>
              <a:t>if</a:t>
            </a:r>
            <a:r>
              <a:rPr lang="es-EC" dirty="0" smtClean="0"/>
              <a:t> </a:t>
            </a:r>
            <a:r>
              <a:rPr lang="es-EC" dirty="0" err="1" smtClean="0"/>
              <a:t>you</a:t>
            </a:r>
            <a:r>
              <a:rPr lang="es-EC" dirty="0" smtClean="0"/>
              <a:t> </a:t>
            </a:r>
            <a:r>
              <a:rPr lang="es-EC" dirty="0" err="1" smtClean="0"/>
              <a:t>could</a:t>
            </a:r>
            <a:r>
              <a:rPr lang="es-EC" dirty="0" smtClean="0"/>
              <a:t>?</a:t>
            </a:r>
            <a:endParaRPr lang="es-EC" dirty="0"/>
          </a:p>
        </p:txBody>
      </p:sp>
      <p:pic>
        <p:nvPicPr>
          <p:cNvPr id="3" name="Imagen 2"/>
          <p:cNvPicPr>
            <a:picLocks noChangeAspect="1"/>
          </p:cNvPicPr>
          <p:nvPr/>
        </p:nvPicPr>
        <p:blipFill rotWithShape="1">
          <a:blip r:embed="rId2"/>
          <a:srcRect l="31380"/>
          <a:stretch/>
        </p:blipFill>
        <p:spPr>
          <a:xfrm>
            <a:off x="1479176" y="1341064"/>
            <a:ext cx="7584141" cy="5651450"/>
          </a:xfrm>
          <a:prstGeom prst="rect">
            <a:avLst/>
          </a:prstGeom>
        </p:spPr>
      </p:pic>
    </p:spTree>
    <p:extLst>
      <p:ext uri="{BB962C8B-B14F-4D97-AF65-F5344CB8AC3E}">
        <p14:creationId xmlns:p14="http://schemas.microsoft.com/office/powerpoint/2010/main" val="23815574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4. Reduce </a:t>
            </a:r>
            <a:r>
              <a:rPr lang="es-EC" dirty="0" err="1" smtClean="0"/>
              <a:t>Dimensions</a:t>
            </a:r>
            <a:r>
              <a:rPr lang="es-EC" dirty="0" smtClean="0"/>
              <a:t>: </a:t>
            </a:r>
            <a:r>
              <a:rPr lang="es-EC" dirty="0" err="1" smtClean="0"/>
              <a:t>How</a:t>
            </a:r>
            <a:r>
              <a:rPr lang="es-EC" dirty="0" smtClean="0"/>
              <a:t>?</a:t>
            </a:r>
            <a:endParaRPr lang="es-EC" dirty="0"/>
          </a:p>
        </p:txBody>
      </p:sp>
      <p:sp>
        <p:nvSpPr>
          <p:cNvPr id="3" name="Marcador de contenido 2"/>
          <p:cNvSpPr>
            <a:spLocks noGrp="1"/>
          </p:cNvSpPr>
          <p:nvPr>
            <p:ph idx="1"/>
          </p:nvPr>
        </p:nvSpPr>
        <p:spPr/>
        <p:txBody>
          <a:bodyPr>
            <a:normAutofit/>
          </a:bodyPr>
          <a:lstStyle/>
          <a:p>
            <a:r>
              <a:rPr lang="en-US" dirty="0"/>
              <a:t>SVD (Singular Value Decomposition) is a common matrix </a:t>
            </a:r>
            <a:r>
              <a:rPr lang="en-US" dirty="0" smtClean="0"/>
              <a:t>factorization technique </a:t>
            </a:r>
            <a:r>
              <a:rPr lang="en-US" dirty="0"/>
              <a:t>to convert a "term" vector into a "concept" vector. </a:t>
            </a:r>
            <a:endParaRPr lang="en-US" dirty="0" smtClean="0"/>
          </a:p>
          <a:p>
            <a:pPr marL="457200" lvl="1" indent="0">
              <a:buNone/>
            </a:pPr>
            <a:endParaRPr lang="es-EC" dirty="0"/>
          </a:p>
          <a:p>
            <a:endParaRPr lang="en-US" dirty="0"/>
          </a:p>
          <a:p>
            <a:r>
              <a:rPr lang="en-US" dirty="0" smtClean="0"/>
              <a:t>Another </a:t>
            </a:r>
            <a:r>
              <a:rPr lang="en-US" dirty="0"/>
              <a:t>popular technique called topic modeling is also commonly </a:t>
            </a:r>
            <a:r>
              <a:rPr lang="en-US" dirty="0" smtClean="0"/>
              <a:t>used to </a:t>
            </a:r>
            <a:r>
              <a:rPr lang="en-US" dirty="0"/>
              <a:t>transform the document into a smaller set of topic dimensions.</a:t>
            </a:r>
            <a:endParaRPr lang="es-EC" dirty="0"/>
          </a:p>
        </p:txBody>
      </p:sp>
    </p:spTree>
    <p:extLst>
      <p:ext uri="{BB962C8B-B14F-4D97-AF65-F5344CB8AC3E}">
        <p14:creationId xmlns:p14="http://schemas.microsoft.com/office/powerpoint/2010/main" val="17806427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5. Text </a:t>
            </a:r>
            <a:r>
              <a:rPr lang="es-EC" dirty="0" err="1"/>
              <a:t>Mining</a:t>
            </a:r>
            <a:r>
              <a:rPr lang="es-EC" dirty="0"/>
              <a:t> </a:t>
            </a:r>
            <a:r>
              <a:rPr lang="es-EC" dirty="0" err="1"/>
              <a:t>Techniques</a:t>
            </a:r>
            <a:endParaRPr lang="es-EC" dirty="0"/>
          </a:p>
        </p:txBody>
      </p:sp>
      <p:sp>
        <p:nvSpPr>
          <p:cNvPr id="3" name="Marcador de contenido 2"/>
          <p:cNvSpPr>
            <a:spLocks noGrp="1"/>
          </p:cNvSpPr>
          <p:nvPr>
            <p:ph idx="1"/>
          </p:nvPr>
        </p:nvSpPr>
        <p:spPr/>
        <p:txBody>
          <a:bodyPr/>
          <a:lstStyle/>
          <a:p>
            <a:r>
              <a:rPr lang="es-EC" dirty="0" err="1"/>
              <a:t>Document</a:t>
            </a:r>
            <a:r>
              <a:rPr lang="es-EC" dirty="0"/>
              <a:t> </a:t>
            </a:r>
            <a:r>
              <a:rPr lang="es-EC" dirty="0" err="1"/>
              <a:t>Clustering</a:t>
            </a:r>
            <a:endParaRPr lang="es-EC" dirty="0"/>
          </a:p>
          <a:p>
            <a:r>
              <a:rPr lang="es-EC" dirty="0" smtClean="0"/>
              <a:t>Text </a:t>
            </a:r>
            <a:r>
              <a:rPr lang="es-EC" dirty="0" err="1"/>
              <a:t>Categorization</a:t>
            </a:r>
            <a:endParaRPr lang="es-EC" dirty="0"/>
          </a:p>
          <a:p>
            <a:r>
              <a:rPr lang="es-EC" dirty="0" smtClean="0"/>
              <a:t>Text </a:t>
            </a:r>
            <a:r>
              <a:rPr lang="es-EC" dirty="0" err="1"/>
              <a:t>Clustering</a:t>
            </a:r>
            <a:endParaRPr lang="es-EC" dirty="0"/>
          </a:p>
          <a:p>
            <a:r>
              <a:rPr lang="es-EC" dirty="0" err="1" smtClean="0"/>
              <a:t>Sentiment</a:t>
            </a:r>
            <a:r>
              <a:rPr lang="es-EC" dirty="0" smtClean="0"/>
              <a:t> </a:t>
            </a:r>
            <a:r>
              <a:rPr lang="es-EC" dirty="0" err="1"/>
              <a:t>Analysis</a:t>
            </a:r>
            <a:endParaRPr lang="es-EC" dirty="0"/>
          </a:p>
        </p:txBody>
      </p:sp>
    </p:spTree>
    <p:extLst>
      <p:ext uri="{BB962C8B-B14F-4D97-AF65-F5344CB8AC3E}">
        <p14:creationId xmlns:p14="http://schemas.microsoft.com/office/powerpoint/2010/main" val="28462353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6. </a:t>
            </a:r>
            <a:r>
              <a:rPr lang="es-EC" dirty="0" err="1" smtClean="0"/>
              <a:t>Interpretation</a:t>
            </a:r>
            <a:r>
              <a:rPr lang="es-EC" dirty="0"/>
              <a:t>/ </a:t>
            </a:r>
            <a:r>
              <a:rPr lang="es-EC" dirty="0" err="1"/>
              <a:t>Evaluation</a:t>
            </a:r>
            <a:endParaRPr lang="es-EC" dirty="0"/>
          </a:p>
        </p:txBody>
      </p:sp>
      <p:sp>
        <p:nvSpPr>
          <p:cNvPr id="3" name="Marcador de contenido 2"/>
          <p:cNvSpPr>
            <a:spLocks noGrp="1"/>
          </p:cNvSpPr>
          <p:nvPr>
            <p:ph idx="1"/>
          </p:nvPr>
        </p:nvSpPr>
        <p:spPr/>
        <p:txBody>
          <a:bodyPr/>
          <a:lstStyle/>
          <a:p>
            <a:r>
              <a:rPr lang="es-EC" dirty="0" err="1"/>
              <a:t>Analyzing</a:t>
            </a:r>
            <a:r>
              <a:rPr lang="es-EC" dirty="0"/>
              <a:t> </a:t>
            </a:r>
            <a:r>
              <a:rPr lang="es-EC" dirty="0" err="1"/>
              <a:t>the</a:t>
            </a:r>
            <a:r>
              <a:rPr lang="es-EC" dirty="0"/>
              <a:t> </a:t>
            </a:r>
            <a:r>
              <a:rPr lang="es-EC" dirty="0" err="1"/>
              <a:t>results</a:t>
            </a:r>
            <a:endParaRPr lang="es-EC" dirty="0"/>
          </a:p>
          <a:p>
            <a:r>
              <a:rPr lang="es-EC" dirty="0" err="1" smtClean="0"/>
              <a:t>Check</a:t>
            </a:r>
            <a:r>
              <a:rPr lang="es-EC" dirty="0" smtClean="0"/>
              <a:t> </a:t>
            </a:r>
            <a:r>
              <a:rPr lang="es-EC" dirty="0" err="1"/>
              <a:t>accuracy</a:t>
            </a:r>
            <a:endParaRPr lang="es-EC" dirty="0"/>
          </a:p>
          <a:p>
            <a:r>
              <a:rPr lang="en-US" dirty="0" smtClean="0"/>
              <a:t>Repeat </a:t>
            </a:r>
            <a:r>
              <a:rPr lang="en-US" dirty="0"/>
              <a:t>the algorithm with refined </a:t>
            </a:r>
            <a:r>
              <a:rPr lang="en-US" dirty="0" smtClean="0"/>
              <a:t>data</a:t>
            </a:r>
            <a:endParaRPr lang="en-US" dirty="0"/>
          </a:p>
        </p:txBody>
      </p:sp>
    </p:spTree>
    <p:extLst>
      <p:ext uri="{BB962C8B-B14F-4D97-AF65-F5344CB8AC3E}">
        <p14:creationId xmlns:p14="http://schemas.microsoft.com/office/powerpoint/2010/main" val="19386057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209800" y="0"/>
            <a:ext cx="7772400" cy="685800"/>
          </a:xfrm>
        </p:spPr>
        <p:txBody>
          <a:bodyPr/>
          <a:lstStyle/>
          <a:p>
            <a:r>
              <a:rPr lang="en-US" altLang="es-EC" sz="3200" dirty="0" smtClean="0"/>
              <a:t>TM </a:t>
            </a:r>
            <a:r>
              <a:rPr lang="en-US" altLang="es-EC" sz="3200" dirty="0"/>
              <a:t>vs DM</a:t>
            </a:r>
          </a:p>
        </p:txBody>
      </p:sp>
      <p:sp>
        <p:nvSpPr>
          <p:cNvPr id="16387" name="Line 3"/>
          <p:cNvSpPr>
            <a:spLocks noChangeShapeType="1"/>
          </p:cNvSpPr>
          <p:nvPr/>
        </p:nvSpPr>
        <p:spPr bwMode="auto">
          <a:xfrm>
            <a:off x="1524000" y="685800"/>
            <a:ext cx="9144000" cy="0"/>
          </a:xfrm>
          <a:prstGeom prst="line">
            <a:avLst/>
          </a:prstGeom>
          <a:noFill/>
          <a:ln w="38100">
            <a:solidFill>
              <a:srgbClr val="99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grpSp>
        <p:nvGrpSpPr>
          <p:cNvPr id="16388" name="Group 20"/>
          <p:cNvGrpSpPr>
            <a:grpSpLocks/>
          </p:cNvGrpSpPr>
          <p:nvPr/>
        </p:nvGrpSpPr>
        <p:grpSpPr bwMode="auto">
          <a:xfrm>
            <a:off x="1676400" y="914400"/>
            <a:ext cx="8763000" cy="5638800"/>
            <a:chOff x="144" y="576"/>
            <a:chExt cx="5520" cy="3552"/>
          </a:xfrm>
        </p:grpSpPr>
        <p:sp>
          <p:nvSpPr>
            <p:cNvPr id="16390" name="Rectangle 6"/>
            <p:cNvSpPr>
              <a:spLocks noChangeArrowheads="1"/>
            </p:cNvSpPr>
            <p:nvPr/>
          </p:nvSpPr>
          <p:spPr bwMode="auto">
            <a:xfrm>
              <a:off x="144" y="576"/>
              <a:ext cx="5520" cy="355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s-EC" altLang="es-EC"/>
            </a:p>
          </p:txBody>
        </p:sp>
        <p:sp>
          <p:nvSpPr>
            <p:cNvPr id="16391" name="Rectangle 4"/>
            <p:cNvSpPr>
              <a:spLocks noChangeArrowheads="1"/>
            </p:cNvSpPr>
            <p:nvPr/>
          </p:nvSpPr>
          <p:spPr bwMode="auto">
            <a:xfrm>
              <a:off x="1440" y="576"/>
              <a:ext cx="184"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20000"/>
                </a:lnSpc>
                <a:buFontTx/>
                <a:buChar char="•"/>
              </a:pPr>
              <a:endParaRPr lang="en-US" altLang="es-EC"/>
            </a:p>
          </p:txBody>
        </p:sp>
        <p:sp>
          <p:nvSpPr>
            <p:cNvPr id="16392" name="Text Box 5"/>
            <p:cNvSpPr txBox="1">
              <a:spLocks noChangeArrowheads="1"/>
            </p:cNvSpPr>
            <p:nvPr/>
          </p:nvSpPr>
          <p:spPr bwMode="auto">
            <a:xfrm>
              <a:off x="192" y="618"/>
              <a:ext cx="5376" cy="3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40000"/>
                </a:lnSpc>
                <a:spcBef>
                  <a:spcPct val="50000"/>
                </a:spcBef>
              </a:pPr>
              <a:r>
                <a:rPr lang="en-US" altLang="es-EC" sz="1800" dirty="0"/>
                <a:t>                                              </a:t>
              </a:r>
              <a:r>
                <a:rPr lang="en-US" altLang="es-EC" sz="1800" b="1" dirty="0"/>
                <a:t>Data Mining</a:t>
              </a:r>
              <a:r>
                <a:rPr lang="en-US" altLang="es-EC" sz="1800" dirty="0"/>
                <a:t>                                      </a:t>
              </a:r>
              <a:r>
                <a:rPr lang="en-US" altLang="es-EC" sz="1800" b="1" dirty="0"/>
                <a:t>Text Mining</a:t>
              </a:r>
              <a:endParaRPr lang="en-US" altLang="es-EC" sz="1800" dirty="0"/>
            </a:p>
            <a:p>
              <a:pPr>
                <a:lnSpc>
                  <a:spcPct val="140000"/>
                </a:lnSpc>
                <a:spcBef>
                  <a:spcPct val="50000"/>
                </a:spcBef>
              </a:pPr>
              <a:r>
                <a:rPr lang="en-US" altLang="es-EC" sz="1800" dirty="0"/>
                <a:t>Data Object                  Numerical &amp; categorical data         Textual data</a:t>
              </a:r>
            </a:p>
            <a:p>
              <a:pPr>
                <a:lnSpc>
                  <a:spcPct val="140000"/>
                </a:lnSpc>
                <a:spcBef>
                  <a:spcPct val="50000"/>
                </a:spcBef>
              </a:pPr>
              <a:r>
                <a:rPr lang="en-US" altLang="es-EC" sz="1800" dirty="0"/>
                <a:t>Data structure              </a:t>
              </a:r>
              <a:r>
                <a:rPr lang="en-US" altLang="es-EC" sz="1800" dirty="0" err="1"/>
                <a:t>Structure</a:t>
              </a:r>
              <a:r>
                <a:rPr lang="en-US" altLang="es-EC" sz="1800" dirty="0"/>
                <a:t>                                          </a:t>
              </a:r>
              <a:r>
                <a:rPr lang="en-US" altLang="es-EC" sz="1800" dirty="0" err="1"/>
                <a:t>Unstructure&amp;semi-structure</a:t>
              </a:r>
              <a:endParaRPr lang="en-US" altLang="es-EC" sz="1800" dirty="0"/>
            </a:p>
            <a:p>
              <a:pPr>
                <a:lnSpc>
                  <a:spcPct val="140000"/>
                </a:lnSpc>
                <a:spcBef>
                  <a:spcPct val="50000"/>
                </a:spcBef>
              </a:pPr>
              <a:r>
                <a:rPr lang="en-US" altLang="es-EC" sz="1800" dirty="0"/>
                <a:t>Data representation     Straightforward                               Complex</a:t>
              </a:r>
            </a:p>
            <a:p>
              <a:pPr>
                <a:lnSpc>
                  <a:spcPct val="140000"/>
                </a:lnSpc>
                <a:spcBef>
                  <a:spcPct val="50000"/>
                </a:spcBef>
              </a:pPr>
              <a:r>
                <a:rPr lang="en-US" altLang="es-EC" sz="1800" dirty="0"/>
                <a:t>Space dimension          &lt;tens of thousands                           &gt; tens of thousands</a:t>
              </a:r>
            </a:p>
            <a:p>
              <a:pPr>
                <a:spcBef>
                  <a:spcPct val="50000"/>
                </a:spcBef>
              </a:pPr>
              <a:r>
                <a:rPr lang="en-US" altLang="es-EC" sz="1800" dirty="0"/>
                <a:t>Methods                      Data analysis, machine learning      Data mining, information                      </a:t>
              </a:r>
            </a:p>
            <a:p>
              <a:pPr>
                <a:spcBef>
                  <a:spcPct val="50000"/>
                </a:spcBef>
              </a:pPr>
              <a:r>
                <a:rPr lang="en-US" altLang="es-EC" sz="1800" dirty="0"/>
                <a:t>                                    statistic, neural networks                 retrieval, NLP,...</a:t>
              </a:r>
            </a:p>
            <a:p>
              <a:pPr>
                <a:spcBef>
                  <a:spcPct val="50000"/>
                </a:spcBef>
              </a:pPr>
              <a:r>
                <a:rPr lang="en-US" altLang="es-EC" sz="1800" dirty="0"/>
                <a:t>Maturity                      Broad implementation since1994    Broad implementation </a:t>
              </a:r>
            </a:p>
            <a:p>
              <a:pPr>
                <a:spcBef>
                  <a:spcPct val="50000"/>
                </a:spcBef>
              </a:pPr>
              <a:r>
                <a:rPr lang="en-US" altLang="es-EC" sz="1800" dirty="0"/>
                <a:t>                                                                                             starting 2000</a:t>
              </a:r>
            </a:p>
            <a:p>
              <a:pPr>
                <a:spcBef>
                  <a:spcPct val="50000"/>
                </a:spcBef>
              </a:pPr>
              <a:r>
                <a:rPr lang="en-US" altLang="es-EC" sz="1800" dirty="0"/>
                <a:t>Market                         10</a:t>
              </a:r>
              <a:r>
                <a:rPr lang="en-US" altLang="es-EC" sz="1800" baseline="30000" dirty="0"/>
                <a:t>5 </a:t>
              </a:r>
              <a:r>
                <a:rPr lang="en-US" altLang="es-EC" sz="1800" dirty="0"/>
                <a:t>analysts at large and mid           10</a:t>
              </a:r>
              <a:r>
                <a:rPr lang="en-US" altLang="es-EC" sz="1800" baseline="30000" dirty="0"/>
                <a:t>8 </a:t>
              </a:r>
              <a:r>
                <a:rPr lang="en-US" altLang="es-EC" sz="1800" dirty="0"/>
                <a:t>analysts corporate workers  </a:t>
              </a:r>
            </a:p>
            <a:p>
              <a:pPr>
                <a:spcBef>
                  <a:spcPct val="50000"/>
                </a:spcBef>
              </a:pPr>
              <a:r>
                <a:rPr lang="en-US" altLang="es-EC" sz="1800" dirty="0"/>
                <a:t>                                     size companies                                 and individual  users   </a:t>
              </a:r>
            </a:p>
          </p:txBody>
        </p:sp>
        <p:sp>
          <p:nvSpPr>
            <p:cNvPr id="16393" name="Line 7"/>
            <p:cNvSpPr>
              <a:spLocks noChangeShapeType="1"/>
            </p:cNvSpPr>
            <p:nvPr/>
          </p:nvSpPr>
          <p:spPr bwMode="auto">
            <a:xfrm>
              <a:off x="3552" y="576"/>
              <a:ext cx="0" cy="35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16394" name="Line 8"/>
            <p:cNvSpPr>
              <a:spLocks noChangeShapeType="1"/>
            </p:cNvSpPr>
            <p:nvPr/>
          </p:nvSpPr>
          <p:spPr bwMode="auto">
            <a:xfrm>
              <a:off x="1488" y="576"/>
              <a:ext cx="0" cy="35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16395" name="Line 11"/>
            <p:cNvSpPr>
              <a:spLocks noChangeShapeType="1"/>
            </p:cNvSpPr>
            <p:nvPr/>
          </p:nvSpPr>
          <p:spPr bwMode="auto">
            <a:xfrm>
              <a:off x="144" y="912"/>
              <a:ext cx="55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16396" name="Line 12"/>
            <p:cNvSpPr>
              <a:spLocks noChangeShapeType="1"/>
            </p:cNvSpPr>
            <p:nvPr/>
          </p:nvSpPr>
          <p:spPr bwMode="auto">
            <a:xfrm>
              <a:off x="144" y="1248"/>
              <a:ext cx="55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16397" name="Line 13"/>
            <p:cNvSpPr>
              <a:spLocks noChangeShapeType="1"/>
            </p:cNvSpPr>
            <p:nvPr/>
          </p:nvSpPr>
          <p:spPr bwMode="auto">
            <a:xfrm>
              <a:off x="144" y="1584"/>
              <a:ext cx="55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16398" name="Line 14"/>
            <p:cNvSpPr>
              <a:spLocks noChangeShapeType="1"/>
            </p:cNvSpPr>
            <p:nvPr/>
          </p:nvSpPr>
          <p:spPr bwMode="auto">
            <a:xfrm>
              <a:off x="144" y="1920"/>
              <a:ext cx="55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16399" name="Line 15"/>
            <p:cNvSpPr>
              <a:spLocks noChangeShapeType="1"/>
            </p:cNvSpPr>
            <p:nvPr/>
          </p:nvSpPr>
          <p:spPr bwMode="auto">
            <a:xfrm>
              <a:off x="144" y="2208"/>
              <a:ext cx="55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16400" name="Line 16"/>
            <p:cNvSpPr>
              <a:spLocks noChangeShapeType="1"/>
            </p:cNvSpPr>
            <p:nvPr/>
          </p:nvSpPr>
          <p:spPr bwMode="auto">
            <a:xfrm>
              <a:off x="144" y="2736"/>
              <a:ext cx="55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sp>
          <p:nvSpPr>
            <p:cNvPr id="16401" name="Line 19"/>
            <p:cNvSpPr>
              <a:spLocks noChangeShapeType="1"/>
            </p:cNvSpPr>
            <p:nvPr/>
          </p:nvSpPr>
          <p:spPr bwMode="auto">
            <a:xfrm>
              <a:off x="144" y="3312"/>
              <a:ext cx="55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C"/>
            </a:p>
          </p:txBody>
        </p:sp>
      </p:grpSp>
    </p:spTree>
    <p:extLst>
      <p:ext uri="{BB962C8B-B14F-4D97-AF65-F5344CB8AC3E}">
        <p14:creationId xmlns:p14="http://schemas.microsoft.com/office/powerpoint/2010/main" val="34620915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C" dirty="0" err="1" smtClean="0"/>
              <a:t>Example</a:t>
            </a:r>
            <a:r>
              <a:rPr lang="es-EC" dirty="0" smtClean="0"/>
              <a:t> 1: </a:t>
            </a:r>
            <a:r>
              <a:rPr lang="en-US" altLang="es-EC" dirty="0"/>
              <a:t>Decision Support using Bank Call Center </a:t>
            </a:r>
            <a:r>
              <a:rPr lang="en-US" altLang="es-EC" dirty="0" smtClean="0"/>
              <a:t>Data</a:t>
            </a:r>
            <a:endParaRPr lang="es-EC" dirty="0"/>
          </a:p>
        </p:txBody>
      </p:sp>
      <p:sp>
        <p:nvSpPr>
          <p:cNvPr id="3" name="Marcador de contenido 2"/>
          <p:cNvSpPr>
            <a:spLocks noGrp="1"/>
          </p:cNvSpPr>
          <p:nvPr>
            <p:ph idx="1"/>
          </p:nvPr>
        </p:nvSpPr>
        <p:spPr/>
        <p:txBody>
          <a:bodyPr>
            <a:normAutofit/>
          </a:bodyPr>
          <a:lstStyle/>
          <a:p>
            <a:r>
              <a:rPr lang="en-US" altLang="es-EC" sz="3200" dirty="0" smtClean="0"/>
              <a:t>The </a:t>
            </a:r>
            <a:r>
              <a:rPr lang="en-US" altLang="es-EC" sz="3200" dirty="0"/>
              <a:t>Needs:</a:t>
            </a:r>
          </a:p>
          <a:p>
            <a:pPr lvl="1"/>
            <a:r>
              <a:rPr lang="en-US" altLang="es-EC" sz="2800" dirty="0"/>
              <a:t>Analysis of call records as input into decision-making process of Bank’s </a:t>
            </a:r>
            <a:r>
              <a:rPr lang="en-US" altLang="es-EC" sz="2800" dirty="0" smtClean="0"/>
              <a:t>management</a:t>
            </a:r>
          </a:p>
          <a:p>
            <a:pPr lvl="1"/>
            <a:endParaRPr lang="en-US" altLang="es-EC" sz="2800" dirty="0"/>
          </a:p>
          <a:p>
            <a:pPr lvl="1"/>
            <a:r>
              <a:rPr lang="en-US" altLang="es-EC" sz="2800" dirty="0"/>
              <a:t>Quick answers to important questions</a:t>
            </a:r>
          </a:p>
          <a:p>
            <a:pPr lvl="2"/>
            <a:r>
              <a:rPr lang="en-US" altLang="es-EC" dirty="0"/>
              <a:t>Which offices receive the most angry calls?</a:t>
            </a:r>
          </a:p>
          <a:p>
            <a:pPr lvl="2"/>
            <a:r>
              <a:rPr lang="en-US" altLang="es-EC" dirty="0"/>
              <a:t>What products have the fewest satisfied customers?</a:t>
            </a:r>
          </a:p>
          <a:p>
            <a:pPr lvl="2"/>
            <a:r>
              <a:rPr lang="en-US" altLang="es-EC" dirty="0"/>
              <a:t>(“Angry” and “Satisfied” are recognizable sentiments)</a:t>
            </a:r>
          </a:p>
          <a:p>
            <a:pPr lvl="1"/>
            <a:endParaRPr lang="en-US" altLang="es-EC" sz="2800" dirty="0" smtClean="0"/>
          </a:p>
          <a:p>
            <a:pPr lvl="1"/>
            <a:r>
              <a:rPr lang="en-US" altLang="es-EC" sz="2800" dirty="0" smtClean="0"/>
              <a:t>User </a:t>
            </a:r>
            <a:r>
              <a:rPr lang="en-US" altLang="es-EC" sz="2800" dirty="0"/>
              <a:t>friendly interface and visualization tools</a:t>
            </a:r>
          </a:p>
          <a:p>
            <a:endParaRPr lang="en-CA" altLang="es-EC" dirty="0"/>
          </a:p>
          <a:p>
            <a:endParaRPr lang="en-CA" dirty="0"/>
          </a:p>
          <a:p>
            <a:endParaRPr lang="en-CA" dirty="0"/>
          </a:p>
          <a:p>
            <a:endParaRPr lang="es-EC" dirty="0"/>
          </a:p>
        </p:txBody>
      </p:sp>
    </p:spTree>
    <p:extLst>
      <p:ext uri="{BB962C8B-B14F-4D97-AF65-F5344CB8AC3E}">
        <p14:creationId xmlns:p14="http://schemas.microsoft.com/office/powerpoint/2010/main" val="42395203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C" dirty="0" err="1" smtClean="0"/>
              <a:t>Example</a:t>
            </a:r>
            <a:r>
              <a:rPr lang="es-EC" dirty="0" smtClean="0"/>
              <a:t> 1: </a:t>
            </a:r>
            <a:r>
              <a:rPr lang="en-US" altLang="es-EC" dirty="0"/>
              <a:t>Decision Support using Bank Call Center </a:t>
            </a:r>
            <a:r>
              <a:rPr lang="en-US" altLang="es-EC" dirty="0" smtClean="0"/>
              <a:t>Data</a:t>
            </a:r>
            <a:endParaRPr lang="es-EC" dirty="0"/>
          </a:p>
        </p:txBody>
      </p:sp>
      <p:sp>
        <p:nvSpPr>
          <p:cNvPr id="3" name="Marcador de contenido 2"/>
          <p:cNvSpPr>
            <a:spLocks noGrp="1"/>
          </p:cNvSpPr>
          <p:nvPr>
            <p:ph idx="1"/>
          </p:nvPr>
        </p:nvSpPr>
        <p:spPr/>
        <p:txBody>
          <a:bodyPr>
            <a:normAutofit/>
          </a:bodyPr>
          <a:lstStyle/>
          <a:p>
            <a:r>
              <a:rPr lang="en-US" altLang="es-EC" dirty="0"/>
              <a:t>The Information Source:</a:t>
            </a:r>
          </a:p>
          <a:p>
            <a:pPr lvl="1"/>
            <a:r>
              <a:rPr lang="en-US" altLang="es-EC" dirty="0"/>
              <a:t>Call center records</a:t>
            </a:r>
          </a:p>
          <a:p>
            <a:pPr lvl="1"/>
            <a:r>
              <a:rPr lang="en-US" altLang="es-EC" dirty="0"/>
              <a:t>Example:</a:t>
            </a:r>
          </a:p>
          <a:p>
            <a:endParaRPr lang="en-CA" altLang="es-EC" dirty="0"/>
          </a:p>
          <a:p>
            <a:endParaRPr lang="en-CA" dirty="0"/>
          </a:p>
          <a:p>
            <a:endParaRPr lang="en-CA" dirty="0"/>
          </a:p>
          <a:p>
            <a:endParaRPr lang="es-EC" dirty="0"/>
          </a:p>
        </p:txBody>
      </p:sp>
      <p:sp>
        <p:nvSpPr>
          <p:cNvPr id="4" name="Rectangle 4"/>
          <p:cNvSpPr>
            <a:spLocks noChangeArrowheads="1"/>
          </p:cNvSpPr>
          <p:nvPr/>
        </p:nvSpPr>
        <p:spPr bwMode="auto">
          <a:xfrm>
            <a:off x="1524000" y="3352800"/>
            <a:ext cx="5715000" cy="2660650"/>
          </a:xfrm>
          <a:prstGeom prst="rect">
            <a:avLst/>
          </a:prstGeom>
          <a:noFill/>
          <a:ln w="12700">
            <a:solidFill>
              <a:schemeClr val="tx1"/>
            </a:solidFill>
            <a:miter lim="800000"/>
            <a:headEnd type="none" w="sm" len="sm"/>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s-EC" dirty="0"/>
              <a:t>AC2G31, 01, 0101, PCC, 021, 0053352, </a:t>
            </a:r>
          </a:p>
          <a:p>
            <a:pPr eaLnBrk="1" hangingPunct="1"/>
            <a:r>
              <a:rPr lang="en-US" altLang="es-EC" b="1" dirty="0">
                <a:solidFill>
                  <a:srgbClr val="66FF66"/>
                </a:solidFill>
              </a:rPr>
              <a:t>NEW YORK, NY</a:t>
            </a:r>
            <a:r>
              <a:rPr lang="en-US" altLang="es-EC" dirty="0"/>
              <a:t>, H-SUPRVR8, </a:t>
            </a:r>
            <a:r>
              <a:rPr lang="en-US" altLang="es-EC" b="1" dirty="0">
                <a:solidFill>
                  <a:srgbClr val="0068D0"/>
                </a:solidFill>
              </a:rPr>
              <a:t>STMT</a:t>
            </a:r>
            <a:r>
              <a:rPr lang="en-US" altLang="es-EC" dirty="0"/>
              <a:t>, </a:t>
            </a:r>
          </a:p>
          <a:p>
            <a:pPr eaLnBrk="1" hangingPunct="1"/>
            <a:r>
              <a:rPr lang="en-US" altLang="es-EC" dirty="0"/>
              <a:t>“</a:t>
            </a:r>
            <a:r>
              <a:rPr lang="en-US" altLang="es-EC" dirty="0" err="1"/>
              <a:t>mr</a:t>
            </a:r>
            <a:r>
              <a:rPr lang="en-US" altLang="es-EC" dirty="0"/>
              <a:t> stark has been with the company for</a:t>
            </a:r>
          </a:p>
          <a:p>
            <a:pPr eaLnBrk="1" hangingPunct="1"/>
            <a:r>
              <a:rPr lang="en-US" altLang="es-EC" dirty="0"/>
              <a:t>about 20 yrs. He </a:t>
            </a:r>
            <a:r>
              <a:rPr lang="en-US" altLang="es-EC" b="1" dirty="0">
                <a:solidFill>
                  <a:srgbClr val="FF3300"/>
                </a:solidFill>
              </a:rPr>
              <a:t>hates</a:t>
            </a:r>
            <a:r>
              <a:rPr lang="en-US" altLang="es-EC" dirty="0"/>
              <a:t> his </a:t>
            </a:r>
            <a:r>
              <a:rPr lang="en-US" altLang="es-EC" b="1" dirty="0" err="1">
                <a:solidFill>
                  <a:srgbClr val="0068D0"/>
                </a:solidFill>
              </a:rPr>
              <a:t>stmt</a:t>
            </a:r>
            <a:r>
              <a:rPr lang="en-US" altLang="es-EC" b="1" dirty="0">
                <a:solidFill>
                  <a:srgbClr val="0068D0"/>
                </a:solidFill>
              </a:rPr>
              <a:t> </a:t>
            </a:r>
            <a:r>
              <a:rPr lang="en-US" altLang="es-EC" dirty="0"/>
              <a:t>format and</a:t>
            </a:r>
          </a:p>
          <a:p>
            <a:pPr eaLnBrk="1" hangingPunct="1"/>
            <a:r>
              <a:rPr lang="en-US" altLang="es-EC" dirty="0"/>
              <a:t>wishes that we would show a daily balance</a:t>
            </a:r>
          </a:p>
          <a:p>
            <a:pPr eaLnBrk="1" hangingPunct="1"/>
            <a:r>
              <a:rPr lang="en-US" altLang="es-EC" dirty="0"/>
              <a:t>to help him know when he falls below the</a:t>
            </a:r>
          </a:p>
          <a:p>
            <a:pPr eaLnBrk="1" hangingPunct="1"/>
            <a:r>
              <a:rPr lang="en-US" altLang="es-EC" dirty="0"/>
              <a:t>required balance on the account.”</a:t>
            </a:r>
          </a:p>
        </p:txBody>
      </p:sp>
    </p:spTree>
    <p:extLst>
      <p:ext uri="{BB962C8B-B14F-4D97-AF65-F5344CB8AC3E}">
        <p14:creationId xmlns:p14="http://schemas.microsoft.com/office/powerpoint/2010/main" val="12653582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ltLang="es-EC" dirty="0" smtClean="0"/>
              <a:t>Example 2</a:t>
            </a:r>
            <a:endParaRPr lang="es-EC" dirty="0"/>
          </a:p>
        </p:txBody>
      </p:sp>
      <p:sp>
        <p:nvSpPr>
          <p:cNvPr id="3" name="Marcador de contenido 2"/>
          <p:cNvSpPr>
            <a:spLocks noGrp="1"/>
          </p:cNvSpPr>
          <p:nvPr>
            <p:ph idx="1"/>
          </p:nvPr>
        </p:nvSpPr>
        <p:spPr/>
        <p:txBody>
          <a:bodyPr/>
          <a:lstStyle/>
          <a:p>
            <a:endParaRPr lang="en-US" altLang="es-EC" sz="2400" b="1" dirty="0" smtClean="0"/>
          </a:p>
          <a:p>
            <a:endParaRPr lang="en-US" altLang="es-EC" sz="2400" b="1" dirty="0"/>
          </a:p>
          <a:p>
            <a:endParaRPr lang="en-US" altLang="es-EC" sz="2400" b="1" dirty="0" smtClean="0"/>
          </a:p>
          <a:p>
            <a:r>
              <a:rPr lang="en-US" altLang="es-EC" sz="2400" b="1" dirty="0" smtClean="0"/>
              <a:t>Research </a:t>
            </a:r>
            <a:r>
              <a:rPr lang="en-US" altLang="es-EC" sz="2400" b="1" dirty="0"/>
              <a:t>objective: </a:t>
            </a:r>
          </a:p>
          <a:p>
            <a:pPr lvl="1"/>
            <a:r>
              <a:rPr lang="en-US" altLang="es-EC" sz="2000" dirty="0"/>
              <a:t>Follow chains of causal implication to discover a relationship between </a:t>
            </a:r>
            <a:r>
              <a:rPr lang="en-US" altLang="es-EC" sz="2000" u="sng" dirty="0"/>
              <a:t>migraines</a:t>
            </a:r>
            <a:r>
              <a:rPr lang="en-US" altLang="es-EC" sz="2000" dirty="0"/>
              <a:t> and biochemical levels.</a:t>
            </a:r>
            <a:endParaRPr lang="en-US" altLang="es-EC" sz="1800" dirty="0"/>
          </a:p>
          <a:p>
            <a:r>
              <a:rPr lang="en-US" altLang="es-EC" sz="2400" b="1" dirty="0"/>
              <a:t>Data: </a:t>
            </a:r>
          </a:p>
          <a:p>
            <a:pPr lvl="1"/>
            <a:r>
              <a:rPr lang="en-US" altLang="es-EC" sz="2000" dirty="0"/>
              <a:t>medical research papers, medical news (</a:t>
            </a:r>
            <a:r>
              <a:rPr lang="en-US" altLang="es-EC" sz="2000" b="1" dirty="0"/>
              <a:t>unstructured text information)</a:t>
            </a:r>
            <a:endParaRPr lang="en-US" altLang="es-EC" sz="2000" dirty="0"/>
          </a:p>
          <a:p>
            <a:r>
              <a:rPr lang="en-US" altLang="es-EC" sz="2400" b="1" dirty="0"/>
              <a:t>Key concept types: </a:t>
            </a:r>
          </a:p>
          <a:p>
            <a:pPr lvl="1"/>
            <a:r>
              <a:rPr lang="en-US" altLang="es-EC" sz="2000" dirty="0"/>
              <a:t>symptoms, drugs, diseases, chemicals…</a:t>
            </a:r>
          </a:p>
          <a:p>
            <a:endParaRPr lang="es-EC" dirty="0"/>
          </a:p>
        </p:txBody>
      </p:sp>
      <p:graphicFrame>
        <p:nvGraphicFramePr>
          <p:cNvPr id="4" name="Object 4"/>
          <p:cNvGraphicFramePr>
            <a:graphicFrameLocks noChangeAspect="1"/>
          </p:cNvGraphicFramePr>
          <p:nvPr/>
        </p:nvGraphicFramePr>
        <p:xfrm>
          <a:off x="3657600" y="1828800"/>
          <a:ext cx="1981200" cy="1270000"/>
        </p:xfrm>
        <a:graphic>
          <a:graphicData uri="http://schemas.openxmlformats.org/presentationml/2006/ole">
            <mc:AlternateContent xmlns:mc="http://schemas.openxmlformats.org/markup-compatibility/2006">
              <mc:Choice xmlns:v="urn:schemas-microsoft-com:vml" Requires="v">
                <p:oleObj spid="_x0000_s1046" name="Clip" r:id="rId3" imgW="1897380" imgH="1519733" progId="MS_ClipArt_Gallery.2">
                  <p:embed/>
                </p:oleObj>
              </mc:Choice>
              <mc:Fallback>
                <p:oleObj name="Clip" r:id="rId3" imgW="1897380" imgH="1519733"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1828800"/>
                        <a:ext cx="1981200" cy="127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3197089147"/>
              </p:ext>
            </p:extLst>
          </p:nvPr>
        </p:nvGraphicFramePr>
        <p:xfrm>
          <a:off x="9553482" y="2463800"/>
          <a:ext cx="1674812" cy="1189038"/>
        </p:xfrm>
        <a:graphic>
          <a:graphicData uri="http://schemas.openxmlformats.org/presentationml/2006/ole">
            <mc:AlternateContent xmlns:mc="http://schemas.openxmlformats.org/markup-compatibility/2006">
              <mc:Choice xmlns:v="urn:schemas-microsoft-com:vml" Requires="v">
                <p:oleObj spid="_x0000_s1047" name="Clip" r:id="rId5" imgW="2331267" imgH="1963093" progId="MS_ClipArt_Gallery.2">
                  <p:embed/>
                </p:oleObj>
              </mc:Choice>
              <mc:Fallback>
                <p:oleObj name="Clip" r:id="rId5" imgW="2331267" imgH="1963093"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53482" y="2463800"/>
                        <a:ext cx="1674812" cy="1189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376227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ltLang="es-EC" dirty="0"/>
              <a:t>Example </a:t>
            </a:r>
            <a:r>
              <a:rPr lang="en-US" altLang="es-EC" dirty="0" smtClean="0"/>
              <a:t>2: </a:t>
            </a:r>
            <a:r>
              <a:rPr lang="en-US" altLang="es-EC" dirty="0"/>
              <a:t>Medical Research</a:t>
            </a:r>
            <a:endParaRPr lang="es-EC" dirty="0"/>
          </a:p>
        </p:txBody>
      </p:sp>
      <p:sp>
        <p:nvSpPr>
          <p:cNvPr id="3" name="Marcador de contenido 2"/>
          <p:cNvSpPr>
            <a:spLocks noGrp="1"/>
          </p:cNvSpPr>
          <p:nvPr>
            <p:ph idx="1"/>
          </p:nvPr>
        </p:nvSpPr>
        <p:spPr/>
        <p:txBody>
          <a:bodyPr/>
          <a:lstStyle/>
          <a:p>
            <a:r>
              <a:rPr lang="en-US" altLang="es-EC" sz="2200" u="sng" dirty="0"/>
              <a:t>stress</a:t>
            </a:r>
            <a:r>
              <a:rPr lang="en-US" altLang="es-EC" sz="2200" dirty="0"/>
              <a:t> is associated with </a:t>
            </a:r>
            <a:r>
              <a:rPr lang="en-US" altLang="es-EC" sz="2200" b="1" u="sng" dirty="0">
                <a:solidFill>
                  <a:srgbClr val="0068D0"/>
                </a:solidFill>
              </a:rPr>
              <a:t>migraines</a:t>
            </a:r>
            <a:r>
              <a:rPr lang="en-US" altLang="es-EC" sz="2200" dirty="0"/>
              <a:t> </a:t>
            </a:r>
          </a:p>
          <a:p>
            <a:r>
              <a:rPr lang="en-US" altLang="es-EC" sz="2200" u="sng" dirty="0"/>
              <a:t>stress</a:t>
            </a:r>
            <a:r>
              <a:rPr lang="en-US" altLang="es-EC" sz="2200" dirty="0"/>
              <a:t> can lead to loss of </a:t>
            </a:r>
            <a:r>
              <a:rPr lang="en-US" altLang="es-EC" sz="2200" b="1" u="sng" dirty="0">
                <a:solidFill>
                  <a:srgbClr val="FF3300"/>
                </a:solidFill>
              </a:rPr>
              <a:t>magnesium</a:t>
            </a:r>
            <a:r>
              <a:rPr lang="en-US" altLang="es-EC" sz="2200" dirty="0"/>
              <a:t> </a:t>
            </a:r>
          </a:p>
          <a:p>
            <a:r>
              <a:rPr lang="en-US" altLang="es-EC" sz="2200" u="sng" dirty="0"/>
              <a:t>calcium channel blockers</a:t>
            </a:r>
            <a:r>
              <a:rPr lang="en-US" altLang="es-EC" sz="2200" dirty="0"/>
              <a:t> prevent some </a:t>
            </a:r>
            <a:r>
              <a:rPr lang="en-US" altLang="es-EC" sz="2200" b="1" u="sng" dirty="0">
                <a:solidFill>
                  <a:srgbClr val="0068D0"/>
                </a:solidFill>
              </a:rPr>
              <a:t>migraines</a:t>
            </a:r>
            <a:r>
              <a:rPr lang="en-US" altLang="es-EC" sz="2200" dirty="0"/>
              <a:t> </a:t>
            </a:r>
          </a:p>
          <a:p>
            <a:r>
              <a:rPr lang="en-US" altLang="es-EC" sz="2200" b="1" u="sng" dirty="0">
                <a:solidFill>
                  <a:srgbClr val="FF3300"/>
                </a:solidFill>
              </a:rPr>
              <a:t>magnesium</a:t>
            </a:r>
            <a:r>
              <a:rPr lang="en-US" altLang="es-EC" sz="2200" dirty="0"/>
              <a:t> is a natural </a:t>
            </a:r>
            <a:r>
              <a:rPr lang="en-US" altLang="es-EC" sz="2200" u="sng" dirty="0"/>
              <a:t>calcium channel blocker</a:t>
            </a:r>
            <a:r>
              <a:rPr lang="en-US" altLang="es-EC" sz="2200" dirty="0"/>
              <a:t> </a:t>
            </a:r>
          </a:p>
          <a:p>
            <a:r>
              <a:rPr lang="en-US" altLang="es-EC" sz="2200" dirty="0"/>
              <a:t>spreading cortical depression (</a:t>
            </a:r>
            <a:r>
              <a:rPr lang="en-US" altLang="es-EC" sz="2200" u="sng" dirty="0"/>
              <a:t>SCD</a:t>
            </a:r>
            <a:r>
              <a:rPr lang="en-US" altLang="es-EC" sz="2200" dirty="0"/>
              <a:t>) is implicated in some </a:t>
            </a:r>
            <a:r>
              <a:rPr lang="en-US" altLang="es-EC" sz="2200" b="1" u="sng" dirty="0">
                <a:solidFill>
                  <a:srgbClr val="0068D0"/>
                </a:solidFill>
              </a:rPr>
              <a:t>migraines</a:t>
            </a:r>
            <a:r>
              <a:rPr lang="en-US" altLang="es-EC" sz="2200" dirty="0"/>
              <a:t> </a:t>
            </a:r>
          </a:p>
          <a:p>
            <a:r>
              <a:rPr lang="en-US" altLang="es-EC" sz="2200" dirty="0"/>
              <a:t>high levels of </a:t>
            </a:r>
            <a:r>
              <a:rPr lang="en-US" altLang="es-EC" sz="2200" b="1" u="sng" dirty="0">
                <a:solidFill>
                  <a:srgbClr val="FF3300"/>
                </a:solidFill>
              </a:rPr>
              <a:t>magnesium</a:t>
            </a:r>
            <a:r>
              <a:rPr lang="en-US" altLang="es-EC" sz="2200" dirty="0"/>
              <a:t> inhibit </a:t>
            </a:r>
            <a:r>
              <a:rPr lang="en-US" altLang="es-EC" sz="2200" u="sng" dirty="0"/>
              <a:t>SCD</a:t>
            </a:r>
            <a:r>
              <a:rPr lang="en-US" altLang="es-EC" sz="2200" dirty="0"/>
              <a:t> </a:t>
            </a:r>
          </a:p>
          <a:p>
            <a:r>
              <a:rPr lang="en-US" altLang="es-EC" sz="2200" b="1" u="sng" dirty="0">
                <a:solidFill>
                  <a:srgbClr val="0068D0"/>
                </a:solidFill>
              </a:rPr>
              <a:t>migraine</a:t>
            </a:r>
            <a:r>
              <a:rPr lang="en-US" altLang="es-EC" sz="2200" dirty="0"/>
              <a:t> patients have high </a:t>
            </a:r>
            <a:r>
              <a:rPr lang="en-US" altLang="es-EC" sz="2200" u="sng" dirty="0"/>
              <a:t>platelet </a:t>
            </a:r>
            <a:r>
              <a:rPr lang="en-US" altLang="es-EC" sz="2200" u="sng" dirty="0" err="1"/>
              <a:t>aggregability</a:t>
            </a:r>
            <a:r>
              <a:rPr lang="en-US" altLang="es-EC" sz="2200" dirty="0"/>
              <a:t> </a:t>
            </a:r>
          </a:p>
          <a:p>
            <a:r>
              <a:rPr lang="en-US" altLang="es-EC" sz="2200" b="1" u="sng" dirty="0">
                <a:solidFill>
                  <a:srgbClr val="FF3300"/>
                </a:solidFill>
              </a:rPr>
              <a:t>magnesium</a:t>
            </a:r>
            <a:r>
              <a:rPr lang="en-US" altLang="es-EC" sz="2200" dirty="0"/>
              <a:t> can suppress </a:t>
            </a:r>
            <a:r>
              <a:rPr lang="en-US" altLang="es-EC" sz="2200" u="sng" dirty="0"/>
              <a:t>platelet </a:t>
            </a:r>
            <a:r>
              <a:rPr lang="en-US" altLang="es-EC" sz="2200" u="sng" dirty="0" err="1"/>
              <a:t>aggregability</a:t>
            </a:r>
            <a:r>
              <a:rPr lang="en-US" altLang="es-EC" sz="2400" dirty="0"/>
              <a:t> </a:t>
            </a:r>
          </a:p>
          <a:p>
            <a:pPr>
              <a:buNone/>
            </a:pPr>
            <a:endParaRPr lang="en-US" altLang="es-EC" sz="2400" dirty="0"/>
          </a:p>
          <a:p>
            <a:pPr lvl="1">
              <a:buNone/>
            </a:pPr>
            <a:r>
              <a:rPr lang="en-US" altLang="es-EC" sz="1400" dirty="0"/>
              <a:t>(source: Swanson and </a:t>
            </a:r>
            <a:r>
              <a:rPr lang="en-US" altLang="es-EC" sz="1400" dirty="0" err="1"/>
              <a:t>Smalheiser</a:t>
            </a:r>
            <a:r>
              <a:rPr lang="en-US" altLang="es-EC" sz="1400" dirty="0"/>
              <a:t>, 1994)</a:t>
            </a:r>
            <a:endParaRPr lang="en-US" altLang="es-EC" sz="2800" dirty="0"/>
          </a:p>
          <a:p>
            <a:endParaRPr lang="es-EC" dirty="0"/>
          </a:p>
        </p:txBody>
      </p:sp>
    </p:spTree>
    <p:extLst>
      <p:ext uri="{BB962C8B-B14F-4D97-AF65-F5344CB8AC3E}">
        <p14:creationId xmlns:p14="http://schemas.microsoft.com/office/powerpoint/2010/main" val="9682106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ltLang="es-EC" dirty="0"/>
              <a:t>Example 3</a:t>
            </a:r>
            <a:r>
              <a:rPr lang="en-US" altLang="es-EC" dirty="0" smtClean="0"/>
              <a:t>: KM </a:t>
            </a:r>
            <a:r>
              <a:rPr lang="en-US" altLang="es-EC" dirty="0"/>
              <a:t>People Finder</a:t>
            </a:r>
            <a:endParaRPr lang="es-EC" dirty="0"/>
          </a:p>
        </p:txBody>
      </p:sp>
      <p:sp>
        <p:nvSpPr>
          <p:cNvPr id="3" name="Marcador de contenido 2"/>
          <p:cNvSpPr>
            <a:spLocks noGrp="1"/>
          </p:cNvSpPr>
          <p:nvPr>
            <p:ph idx="1"/>
          </p:nvPr>
        </p:nvSpPr>
        <p:spPr/>
        <p:txBody>
          <a:bodyPr/>
          <a:lstStyle/>
          <a:p>
            <a:r>
              <a:rPr lang="en-US" altLang="es-EC" sz="3200" dirty="0"/>
              <a:t>The Needs:</a:t>
            </a:r>
          </a:p>
          <a:p>
            <a:pPr lvl="1">
              <a:buFontTx/>
              <a:buChar char="-"/>
            </a:pPr>
            <a:r>
              <a:rPr lang="en-US" altLang="es-EC" sz="2800" dirty="0"/>
              <a:t>Find people as well as documents that can address my information need.</a:t>
            </a:r>
          </a:p>
          <a:p>
            <a:pPr lvl="1">
              <a:buFontTx/>
              <a:buChar char="-"/>
            </a:pPr>
            <a:r>
              <a:rPr lang="en-US" altLang="es-EC" sz="2800" dirty="0"/>
              <a:t>Promote collaboration and knowledge sharing</a:t>
            </a:r>
          </a:p>
          <a:p>
            <a:pPr lvl="1">
              <a:buFontTx/>
              <a:buChar char="-"/>
            </a:pPr>
            <a:r>
              <a:rPr lang="en-US" altLang="es-EC" sz="2800" dirty="0"/>
              <a:t>Leverage existing information access system</a:t>
            </a:r>
          </a:p>
          <a:p>
            <a:pPr>
              <a:buFontTx/>
              <a:buChar char="-"/>
            </a:pPr>
            <a:r>
              <a:rPr lang="en-US" altLang="es-EC" sz="3200" dirty="0"/>
              <a:t>The Information Sources:</a:t>
            </a:r>
          </a:p>
          <a:p>
            <a:pPr lvl="1">
              <a:buFontTx/>
              <a:buChar char="-"/>
            </a:pPr>
            <a:r>
              <a:rPr lang="en-US" altLang="es-EC" sz="2800" dirty="0"/>
              <a:t>Email, groupware, online reports, …</a:t>
            </a:r>
          </a:p>
          <a:p>
            <a:endParaRPr lang="es-EC" dirty="0"/>
          </a:p>
        </p:txBody>
      </p:sp>
    </p:spTree>
    <p:extLst>
      <p:ext uri="{BB962C8B-B14F-4D97-AF65-F5344CB8AC3E}">
        <p14:creationId xmlns:p14="http://schemas.microsoft.com/office/powerpoint/2010/main" val="9414033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78572"/>
            <a:ext cx="10515600" cy="1325563"/>
          </a:xfrm>
        </p:spPr>
        <p:txBody>
          <a:bodyPr/>
          <a:lstStyle/>
          <a:p>
            <a:r>
              <a:rPr lang="en-US" altLang="es-EC" dirty="0"/>
              <a:t>Example 3</a:t>
            </a:r>
            <a:r>
              <a:rPr lang="en-US" altLang="es-EC" dirty="0" smtClean="0"/>
              <a:t>: KM </a:t>
            </a:r>
            <a:r>
              <a:rPr lang="en-US" altLang="es-EC" dirty="0"/>
              <a:t>People Finder</a:t>
            </a:r>
            <a:endParaRPr lang="es-EC" dirty="0"/>
          </a:p>
        </p:txBody>
      </p:sp>
      <p:sp>
        <p:nvSpPr>
          <p:cNvPr id="3" name="Marcador de contenido 2"/>
          <p:cNvSpPr>
            <a:spLocks noGrp="1"/>
          </p:cNvSpPr>
          <p:nvPr>
            <p:ph idx="1"/>
          </p:nvPr>
        </p:nvSpPr>
        <p:spPr/>
        <p:txBody>
          <a:bodyPr/>
          <a:lstStyle/>
          <a:p>
            <a:endParaRPr lang="es-EC" dirty="0"/>
          </a:p>
        </p:txBody>
      </p:sp>
      <p:sp>
        <p:nvSpPr>
          <p:cNvPr id="4" name="AutoShape 10"/>
          <p:cNvSpPr>
            <a:spLocks noChangeArrowheads="1"/>
          </p:cNvSpPr>
          <p:nvPr/>
        </p:nvSpPr>
        <p:spPr bwMode="auto">
          <a:xfrm>
            <a:off x="5181600" y="5105400"/>
            <a:ext cx="1676400" cy="1143000"/>
          </a:xfrm>
          <a:prstGeom prst="flowChartMultidocumen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s-EC"/>
              <a:t>Relevant</a:t>
            </a:r>
          </a:p>
          <a:p>
            <a:pPr algn="ctr" eaLnBrk="1" hangingPunct="1"/>
            <a:r>
              <a:rPr lang="en-US" altLang="es-EC"/>
              <a:t>Docs</a:t>
            </a:r>
          </a:p>
        </p:txBody>
      </p:sp>
      <p:sp>
        <p:nvSpPr>
          <p:cNvPr id="5" name="Rectangle 11"/>
          <p:cNvSpPr>
            <a:spLocks noChangeArrowheads="1"/>
          </p:cNvSpPr>
          <p:nvPr/>
        </p:nvSpPr>
        <p:spPr bwMode="auto">
          <a:xfrm>
            <a:off x="2286000" y="5105400"/>
            <a:ext cx="1905000" cy="1295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s-EC" dirty="0"/>
              <a:t>Search or </a:t>
            </a:r>
          </a:p>
          <a:p>
            <a:pPr algn="ctr" eaLnBrk="1" hangingPunct="1"/>
            <a:r>
              <a:rPr lang="en-US" altLang="es-EC" dirty="0"/>
              <a:t>Navigation </a:t>
            </a:r>
          </a:p>
          <a:p>
            <a:pPr algn="ctr" eaLnBrk="1" hangingPunct="1"/>
            <a:r>
              <a:rPr lang="en-US" altLang="es-EC" dirty="0"/>
              <a:t>System</a:t>
            </a:r>
          </a:p>
        </p:txBody>
      </p:sp>
      <p:sp>
        <p:nvSpPr>
          <p:cNvPr id="6" name="Rectangle 12"/>
          <p:cNvSpPr>
            <a:spLocks noChangeArrowheads="1"/>
          </p:cNvSpPr>
          <p:nvPr/>
        </p:nvSpPr>
        <p:spPr bwMode="auto">
          <a:xfrm>
            <a:off x="5257800" y="3657600"/>
            <a:ext cx="1524000" cy="990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s-EC"/>
              <a:t>Name</a:t>
            </a:r>
          </a:p>
          <a:p>
            <a:pPr algn="ctr" eaLnBrk="1" hangingPunct="1"/>
            <a:r>
              <a:rPr lang="en-US" altLang="es-EC"/>
              <a:t>Extractor</a:t>
            </a:r>
          </a:p>
        </p:txBody>
      </p:sp>
      <p:sp>
        <p:nvSpPr>
          <p:cNvPr id="7" name="AutoShape 13"/>
          <p:cNvSpPr>
            <a:spLocks noChangeArrowheads="1"/>
          </p:cNvSpPr>
          <p:nvPr/>
        </p:nvSpPr>
        <p:spPr bwMode="auto">
          <a:xfrm>
            <a:off x="7162800" y="3733800"/>
            <a:ext cx="1295400" cy="1143000"/>
          </a:xfrm>
          <a:prstGeom prst="flowChartMagneticDisk">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s-EC" sz="2000"/>
              <a:t>Authority</a:t>
            </a:r>
          </a:p>
          <a:p>
            <a:pPr algn="ctr" eaLnBrk="1" hangingPunct="1"/>
            <a:r>
              <a:rPr lang="en-US" altLang="es-EC" sz="2000"/>
              <a:t>List</a:t>
            </a:r>
          </a:p>
        </p:txBody>
      </p:sp>
      <p:sp>
        <p:nvSpPr>
          <p:cNvPr id="8" name="computr2"/>
          <p:cNvSpPr>
            <a:spLocks noEditPoints="1" noChangeArrowheads="1"/>
          </p:cNvSpPr>
          <p:nvPr/>
        </p:nvSpPr>
        <p:spPr bwMode="auto">
          <a:xfrm>
            <a:off x="2590800" y="2057400"/>
            <a:ext cx="1285875" cy="1133475"/>
          </a:xfrm>
          <a:custGeom>
            <a:avLst/>
            <a:gdLst>
              <a:gd name="T0" fmla="*/ 642938 w 21600"/>
              <a:gd name="T1" fmla="*/ 0 h 21600"/>
              <a:gd name="T2" fmla="*/ 642938 w 21600"/>
              <a:gd name="T3" fmla="*/ 1133475 h 21600"/>
              <a:gd name="T4" fmla="*/ 1031438 w 21600"/>
              <a:gd name="T5" fmla="*/ 0 h 21600"/>
              <a:gd name="T6" fmla="*/ 254437 w 21600"/>
              <a:gd name="T7" fmla="*/ 0 h 21600"/>
              <a:gd name="T8" fmla="*/ 254437 w 21600"/>
              <a:gd name="T9" fmla="*/ 610345 h 21600"/>
              <a:gd name="T10" fmla="*/ 1031438 w 21600"/>
              <a:gd name="T11" fmla="*/ 610345 h 21600"/>
              <a:gd name="T12" fmla="*/ 254437 w 21600"/>
              <a:gd name="T13" fmla="*/ 305199 h 21600"/>
              <a:gd name="T14" fmla="*/ 1031438 w 21600"/>
              <a:gd name="T15" fmla="*/ 305199 h 21600"/>
              <a:gd name="T16" fmla="*/ 1120854 w 21600"/>
              <a:gd name="T17" fmla="*/ 828329 h 21600"/>
              <a:gd name="T18" fmla="*/ 165021 w 21600"/>
              <a:gd name="T19" fmla="*/ 828329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94 w 21600"/>
              <a:gd name="T31" fmla="*/ 1913 h 21600"/>
              <a:gd name="T32" fmla="*/ 15565 w 21600"/>
              <a:gd name="T33" fmla="*/ 97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noFill/>
          <a:ln w="9525">
            <a:solidFill>
              <a:srgbClr val="000000"/>
            </a:solidFill>
            <a:miter lim="800000"/>
            <a:headEnd/>
            <a:tailEnd/>
          </a:ln>
          <a:extLst>
            <a:ext uri="{909E8E84-426E-40DD-AFC4-6F175D3DCCD1}">
              <a14:hiddenFill xmlns:a14="http://schemas.microsoft.com/office/drawing/2010/main">
                <a:solidFill>
                  <a:srgbClr val="FFFFCC"/>
                </a:solidFill>
              </a14:hiddenFill>
            </a:ext>
          </a:extLst>
        </p:spPr>
        <p:txBody>
          <a:bodyPr/>
          <a:lstStyle/>
          <a:p>
            <a:endParaRPr lang="es-EC"/>
          </a:p>
        </p:txBody>
      </p:sp>
      <p:sp>
        <p:nvSpPr>
          <p:cNvPr id="9" name="Line 15"/>
          <p:cNvSpPr>
            <a:spLocks noChangeShapeType="1"/>
          </p:cNvSpPr>
          <p:nvPr/>
        </p:nvSpPr>
        <p:spPr bwMode="auto">
          <a:xfrm flipH="1">
            <a:off x="2895600" y="3429000"/>
            <a:ext cx="0" cy="1447800"/>
          </a:xfrm>
          <a:prstGeom prst="line">
            <a:avLst/>
          </a:prstGeom>
          <a:noFill/>
          <a:ln w="825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0" name="Line 19"/>
          <p:cNvSpPr>
            <a:spLocks noChangeShapeType="1"/>
          </p:cNvSpPr>
          <p:nvPr/>
        </p:nvSpPr>
        <p:spPr bwMode="auto">
          <a:xfrm flipV="1">
            <a:off x="4191000" y="5715000"/>
            <a:ext cx="838200" cy="76200"/>
          </a:xfrm>
          <a:prstGeom prst="line">
            <a:avLst/>
          </a:prstGeom>
          <a:noFill/>
          <a:ln w="825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1" name="Line 20"/>
          <p:cNvSpPr>
            <a:spLocks noChangeShapeType="1"/>
          </p:cNvSpPr>
          <p:nvPr/>
        </p:nvSpPr>
        <p:spPr bwMode="auto">
          <a:xfrm flipH="1" flipV="1">
            <a:off x="5943600" y="4648200"/>
            <a:ext cx="0" cy="457200"/>
          </a:xfrm>
          <a:prstGeom prst="line">
            <a:avLst/>
          </a:prstGeom>
          <a:noFill/>
          <a:ln w="825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2" name="Line 21"/>
          <p:cNvSpPr>
            <a:spLocks noChangeShapeType="1"/>
          </p:cNvSpPr>
          <p:nvPr/>
        </p:nvSpPr>
        <p:spPr bwMode="auto">
          <a:xfrm flipH="1" flipV="1">
            <a:off x="4114800" y="3124200"/>
            <a:ext cx="1905000" cy="457200"/>
          </a:xfrm>
          <a:prstGeom prst="line">
            <a:avLst/>
          </a:prstGeom>
          <a:noFill/>
          <a:ln w="825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EC"/>
          </a:p>
        </p:txBody>
      </p:sp>
      <p:sp>
        <p:nvSpPr>
          <p:cNvPr id="13" name="Text Box 22"/>
          <p:cNvSpPr txBox="1">
            <a:spLocks noChangeArrowheads="1"/>
          </p:cNvSpPr>
          <p:nvPr/>
        </p:nvSpPr>
        <p:spPr bwMode="auto">
          <a:xfrm>
            <a:off x="1752600" y="3886200"/>
            <a:ext cx="946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s-EC"/>
              <a:t>Query</a:t>
            </a:r>
          </a:p>
        </p:txBody>
      </p:sp>
      <p:sp>
        <p:nvSpPr>
          <p:cNvPr id="14" name="Text Box 23"/>
          <p:cNvSpPr txBox="1">
            <a:spLocks noChangeArrowheads="1"/>
          </p:cNvSpPr>
          <p:nvPr/>
        </p:nvSpPr>
        <p:spPr bwMode="auto">
          <a:xfrm>
            <a:off x="4800600" y="2895600"/>
            <a:ext cx="2941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s-EC"/>
              <a:t>Ranked People Names</a:t>
            </a:r>
          </a:p>
        </p:txBody>
      </p:sp>
    </p:spTree>
    <p:extLst>
      <p:ext uri="{BB962C8B-B14F-4D97-AF65-F5344CB8AC3E}">
        <p14:creationId xmlns:p14="http://schemas.microsoft.com/office/powerpoint/2010/main" val="16149776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Definición</a:t>
            </a:r>
            <a:endParaRPr lang="es-EC" dirty="0"/>
          </a:p>
        </p:txBody>
      </p:sp>
      <p:sp>
        <p:nvSpPr>
          <p:cNvPr id="3" name="Marcador de contenido 2"/>
          <p:cNvSpPr>
            <a:spLocks noGrp="1"/>
          </p:cNvSpPr>
          <p:nvPr>
            <p:ph idx="1"/>
          </p:nvPr>
        </p:nvSpPr>
        <p:spPr/>
        <p:txBody>
          <a:bodyPr>
            <a:normAutofit/>
          </a:bodyPr>
          <a:lstStyle/>
          <a:p>
            <a:pPr algn="just"/>
            <a:r>
              <a:rPr lang="es-EC" sz="4000" b="1" dirty="0" smtClean="0"/>
              <a:t>Un </a:t>
            </a:r>
            <a:r>
              <a:rPr lang="es-EC" sz="4000" b="1" dirty="0"/>
              <a:t>proceso de conocimiento intensivo en el que un usuario interactúa con una colección de documentos a lo largo del tiempo mediante el uso de un conjunto de herramientas de análisis</a:t>
            </a:r>
            <a:r>
              <a:rPr lang="es-EC" sz="4000" b="1" dirty="0" smtClean="0"/>
              <a:t>.</a:t>
            </a:r>
          </a:p>
          <a:p>
            <a:pPr marL="457200" lvl="1" indent="0" algn="r">
              <a:buNone/>
            </a:pPr>
            <a:r>
              <a:rPr lang="en-US" dirty="0" smtClean="0"/>
              <a:t>Feldman and Sanger</a:t>
            </a:r>
          </a:p>
          <a:p>
            <a:pPr lvl="1"/>
            <a:endParaRPr lang="en-US" dirty="0"/>
          </a:p>
        </p:txBody>
      </p:sp>
    </p:spTree>
    <p:extLst>
      <p:ext uri="{BB962C8B-B14F-4D97-AF65-F5344CB8AC3E}">
        <p14:creationId xmlns:p14="http://schemas.microsoft.com/office/powerpoint/2010/main" val="28334719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ltLang="es-EC" dirty="0"/>
              <a:t>Example </a:t>
            </a:r>
            <a:r>
              <a:rPr lang="en-US" altLang="es-EC" dirty="0" smtClean="0"/>
              <a:t>4: Personalized </a:t>
            </a:r>
            <a:r>
              <a:rPr lang="en-US" altLang="es-EC" dirty="0"/>
              <a:t>Movie “Matcher”</a:t>
            </a:r>
            <a:endParaRPr lang="es-EC" dirty="0"/>
          </a:p>
        </p:txBody>
      </p:sp>
      <p:sp>
        <p:nvSpPr>
          <p:cNvPr id="3" name="Marcador de contenido 2"/>
          <p:cNvSpPr>
            <a:spLocks noGrp="1"/>
          </p:cNvSpPr>
          <p:nvPr>
            <p:ph idx="1"/>
          </p:nvPr>
        </p:nvSpPr>
        <p:spPr/>
        <p:txBody>
          <a:bodyPr/>
          <a:lstStyle/>
          <a:p>
            <a:r>
              <a:rPr lang="en-US" altLang="es-EC" dirty="0"/>
              <a:t>The Need:</a:t>
            </a:r>
          </a:p>
          <a:p>
            <a:pPr lvl="1"/>
            <a:r>
              <a:rPr lang="en-US" altLang="es-EC" dirty="0"/>
              <a:t>Match movies to individuals based on preference profile</a:t>
            </a:r>
          </a:p>
          <a:p>
            <a:r>
              <a:rPr lang="en-US" altLang="es-EC" dirty="0"/>
              <a:t>The Information:</a:t>
            </a:r>
          </a:p>
          <a:p>
            <a:pPr lvl="1"/>
            <a:r>
              <a:rPr lang="en-US" altLang="es-EC" dirty="0"/>
              <a:t>Written reviews of movies</a:t>
            </a:r>
          </a:p>
          <a:p>
            <a:pPr lvl="1"/>
            <a:r>
              <a:rPr lang="en-US" altLang="es-EC" dirty="0"/>
              <a:t>Users’ lists of favorite movies.</a:t>
            </a:r>
          </a:p>
          <a:p>
            <a:endParaRPr lang="es-EC" dirty="0"/>
          </a:p>
        </p:txBody>
      </p:sp>
      <p:sp>
        <p:nvSpPr>
          <p:cNvPr id="4" name="AutoShape 4"/>
          <p:cNvSpPr>
            <a:spLocks noChangeArrowheads="1"/>
          </p:cNvSpPr>
          <p:nvPr/>
        </p:nvSpPr>
        <p:spPr bwMode="auto">
          <a:xfrm>
            <a:off x="2183280" y="4467693"/>
            <a:ext cx="1398588" cy="1474787"/>
          </a:xfrm>
          <a:prstGeom prst="flowChartPunchedCard">
            <a:avLst/>
          </a:prstGeom>
          <a:solidFill>
            <a:srgbClr val="CCFFFF"/>
          </a:solidFill>
          <a:ln w="12700">
            <a:solidFill>
              <a:schemeClr val="tx1"/>
            </a:solidFill>
            <a:miter lim="800000"/>
            <a:headEnd type="none" w="sm" len="sm"/>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s-EC" dirty="0"/>
              <a:t>Movie</a:t>
            </a:r>
          </a:p>
          <a:p>
            <a:pPr algn="ctr" eaLnBrk="1" hangingPunct="1"/>
            <a:r>
              <a:rPr lang="en-US" altLang="es-EC" dirty="0"/>
              <a:t>Reviews</a:t>
            </a:r>
          </a:p>
          <a:p>
            <a:pPr algn="ctr" eaLnBrk="1" hangingPunct="1"/>
            <a:endParaRPr lang="en-US" altLang="es-EC" dirty="0"/>
          </a:p>
        </p:txBody>
      </p:sp>
      <p:sp>
        <p:nvSpPr>
          <p:cNvPr id="5" name="Rectangle 5"/>
          <p:cNvSpPr>
            <a:spLocks noChangeArrowheads="1"/>
          </p:cNvSpPr>
          <p:nvPr/>
        </p:nvSpPr>
        <p:spPr bwMode="auto">
          <a:xfrm>
            <a:off x="4970930" y="4437530"/>
            <a:ext cx="1430338" cy="1565275"/>
          </a:xfrm>
          <a:prstGeom prst="rect">
            <a:avLst/>
          </a:prstGeom>
          <a:noFill/>
          <a:ln w="12700">
            <a:solidFill>
              <a:schemeClr val="tx1"/>
            </a:solidFill>
            <a:miter lim="800000"/>
            <a:headEnd type="none" w="sm" len="sm"/>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s-EC"/>
          </a:p>
          <a:p>
            <a:pPr algn="ctr" eaLnBrk="1" hangingPunct="1"/>
            <a:r>
              <a:rPr lang="en-US" altLang="es-EC"/>
              <a:t>Sentiment</a:t>
            </a:r>
          </a:p>
          <a:p>
            <a:pPr algn="ctr" eaLnBrk="1" hangingPunct="1"/>
            <a:r>
              <a:rPr lang="en-US" altLang="es-EC"/>
              <a:t>Analysis</a:t>
            </a:r>
          </a:p>
          <a:p>
            <a:pPr algn="ctr" eaLnBrk="1" hangingPunct="1"/>
            <a:endParaRPr lang="en-US" altLang="es-EC"/>
          </a:p>
        </p:txBody>
      </p:sp>
      <p:sp>
        <p:nvSpPr>
          <p:cNvPr id="6" name="AutoShape 6"/>
          <p:cNvSpPr>
            <a:spLocks noChangeArrowheads="1"/>
          </p:cNvSpPr>
          <p:nvPr/>
        </p:nvSpPr>
        <p:spPr bwMode="auto">
          <a:xfrm>
            <a:off x="7669680" y="4467693"/>
            <a:ext cx="1566863" cy="1474787"/>
          </a:xfrm>
          <a:prstGeom prst="flowChartPunchedCard">
            <a:avLst/>
          </a:prstGeom>
          <a:solidFill>
            <a:srgbClr val="CCFFFF"/>
          </a:solidFill>
          <a:ln w="12700">
            <a:solidFill>
              <a:schemeClr val="tx1"/>
            </a:solidFill>
            <a:miter lim="800000"/>
            <a:headEnd type="none" w="sm" len="sm"/>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s-EC"/>
              <a:t>Typed and </a:t>
            </a:r>
          </a:p>
          <a:p>
            <a:pPr algn="ctr" eaLnBrk="1" hangingPunct="1"/>
            <a:r>
              <a:rPr lang="en-US" altLang="es-EC"/>
              <a:t>Tagged</a:t>
            </a:r>
          </a:p>
          <a:p>
            <a:pPr algn="ctr" eaLnBrk="1" hangingPunct="1"/>
            <a:r>
              <a:rPr lang="en-US" altLang="es-EC"/>
              <a:t>Reviews</a:t>
            </a:r>
          </a:p>
        </p:txBody>
      </p:sp>
      <p:sp>
        <p:nvSpPr>
          <p:cNvPr id="7" name="Line 7"/>
          <p:cNvSpPr>
            <a:spLocks noChangeShapeType="1"/>
          </p:cNvSpPr>
          <p:nvPr/>
        </p:nvSpPr>
        <p:spPr bwMode="auto">
          <a:xfrm>
            <a:off x="3707280" y="5229693"/>
            <a:ext cx="685800" cy="0"/>
          </a:xfrm>
          <a:prstGeom prst="line">
            <a:avLst/>
          </a:prstGeom>
          <a:noFill/>
          <a:ln w="41275">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C"/>
          </a:p>
        </p:txBody>
      </p:sp>
      <p:sp>
        <p:nvSpPr>
          <p:cNvPr id="8" name="Line 8"/>
          <p:cNvSpPr>
            <a:spLocks noChangeShapeType="1"/>
          </p:cNvSpPr>
          <p:nvPr/>
        </p:nvSpPr>
        <p:spPr bwMode="auto">
          <a:xfrm>
            <a:off x="6831480" y="5229693"/>
            <a:ext cx="685800" cy="0"/>
          </a:xfrm>
          <a:prstGeom prst="line">
            <a:avLst/>
          </a:prstGeom>
          <a:noFill/>
          <a:ln w="41275">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C"/>
          </a:p>
        </p:txBody>
      </p:sp>
    </p:spTree>
    <p:extLst>
      <p:ext uri="{BB962C8B-B14F-4D97-AF65-F5344CB8AC3E}">
        <p14:creationId xmlns:p14="http://schemas.microsoft.com/office/powerpoint/2010/main" val="23522532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err="1" smtClean="0"/>
              <a:t>Example</a:t>
            </a:r>
            <a:r>
              <a:rPr lang="es-EC" dirty="0" smtClean="0"/>
              <a:t> 4: </a:t>
            </a:r>
            <a:r>
              <a:rPr lang="en-US" altLang="es-EC" dirty="0"/>
              <a:t>Sentiment Analysis of </a:t>
            </a:r>
            <a:r>
              <a:rPr lang="en-US" altLang="es-EC" dirty="0" smtClean="0"/>
              <a:t>Movies </a:t>
            </a:r>
            <a:r>
              <a:rPr lang="en-US" altLang="es-EC" dirty="0"/>
              <a:t>Visualization </a:t>
            </a:r>
            <a:endParaRPr lang="es-EC" dirty="0"/>
          </a:p>
        </p:txBody>
      </p:sp>
      <p:sp>
        <p:nvSpPr>
          <p:cNvPr id="4" name="Line 10"/>
          <p:cNvSpPr>
            <a:spLocks noChangeShapeType="1"/>
          </p:cNvSpPr>
          <p:nvPr/>
        </p:nvSpPr>
        <p:spPr bwMode="auto">
          <a:xfrm>
            <a:off x="3962400" y="2490788"/>
            <a:ext cx="0" cy="3581400"/>
          </a:xfrm>
          <a:prstGeom prst="line">
            <a:avLst/>
          </a:prstGeom>
          <a:noFill/>
          <a:ln w="12700">
            <a:solidFill>
              <a:schemeClr val="tx1"/>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C"/>
          </a:p>
        </p:txBody>
      </p:sp>
      <p:sp>
        <p:nvSpPr>
          <p:cNvPr id="5" name="Line 11"/>
          <p:cNvSpPr>
            <a:spLocks noChangeShapeType="1"/>
          </p:cNvSpPr>
          <p:nvPr/>
        </p:nvSpPr>
        <p:spPr bwMode="auto">
          <a:xfrm>
            <a:off x="1905000" y="4167188"/>
            <a:ext cx="3962400" cy="0"/>
          </a:xfrm>
          <a:prstGeom prst="line">
            <a:avLst/>
          </a:prstGeom>
          <a:noFill/>
          <a:ln w="12700">
            <a:solidFill>
              <a:schemeClr val="tx1"/>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C"/>
          </a:p>
        </p:txBody>
      </p:sp>
      <p:sp>
        <p:nvSpPr>
          <p:cNvPr id="6" name="Line 12"/>
          <p:cNvSpPr>
            <a:spLocks noChangeShapeType="1"/>
          </p:cNvSpPr>
          <p:nvPr/>
        </p:nvSpPr>
        <p:spPr bwMode="auto">
          <a:xfrm>
            <a:off x="2971800" y="2795588"/>
            <a:ext cx="2057400" cy="2895600"/>
          </a:xfrm>
          <a:prstGeom prst="line">
            <a:avLst/>
          </a:prstGeom>
          <a:noFill/>
          <a:ln w="12700">
            <a:solidFill>
              <a:schemeClr val="tx1"/>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C"/>
          </a:p>
        </p:txBody>
      </p:sp>
      <p:sp>
        <p:nvSpPr>
          <p:cNvPr id="7" name="Line 13"/>
          <p:cNvSpPr>
            <a:spLocks noChangeShapeType="1"/>
          </p:cNvSpPr>
          <p:nvPr/>
        </p:nvSpPr>
        <p:spPr bwMode="auto">
          <a:xfrm>
            <a:off x="2286000" y="3481388"/>
            <a:ext cx="3352800" cy="1447800"/>
          </a:xfrm>
          <a:prstGeom prst="line">
            <a:avLst/>
          </a:prstGeom>
          <a:noFill/>
          <a:ln w="12700">
            <a:solidFill>
              <a:schemeClr val="tx1"/>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C"/>
          </a:p>
        </p:txBody>
      </p:sp>
      <p:sp>
        <p:nvSpPr>
          <p:cNvPr id="8" name="Line 14"/>
          <p:cNvSpPr>
            <a:spLocks noChangeShapeType="1"/>
          </p:cNvSpPr>
          <p:nvPr/>
        </p:nvSpPr>
        <p:spPr bwMode="auto">
          <a:xfrm flipH="1">
            <a:off x="2971800" y="2795588"/>
            <a:ext cx="1828800" cy="2971800"/>
          </a:xfrm>
          <a:prstGeom prst="line">
            <a:avLst/>
          </a:prstGeom>
          <a:noFill/>
          <a:ln w="12700">
            <a:solidFill>
              <a:schemeClr val="tx1"/>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C"/>
          </a:p>
        </p:txBody>
      </p:sp>
      <p:sp>
        <p:nvSpPr>
          <p:cNvPr id="9" name="Line 15"/>
          <p:cNvSpPr>
            <a:spLocks noChangeShapeType="1"/>
          </p:cNvSpPr>
          <p:nvPr/>
        </p:nvSpPr>
        <p:spPr bwMode="auto">
          <a:xfrm flipH="1">
            <a:off x="2286000" y="3405188"/>
            <a:ext cx="3200400" cy="1600200"/>
          </a:xfrm>
          <a:prstGeom prst="line">
            <a:avLst/>
          </a:prstGeom>
          <a:noFill/>
          <a:ln w="12700">
            <a:solidFill>
              <a:schemeClr val="tx1"/>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C"/>
          </a:p>
        </p:txBody>
      </p:sp>
      <p:sp>
        <p:nvSpPr>
          <p:cNvPr id="10" name="Text Box 16"/>
          <p:cNvSpPr txBox="1">
            <a:spLocks noChangeArrowheads="1"/>
          </p:cNvSpPr>
          <p:nvPr/>
        </p:nvSpPr>
        <p:spPr bwMode="auto">
          <a:xfrm>
            <a:off x="3429000" y="2109788"/>
            <a:ext cx="1123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s-EC" sz="1800" b="1"/>
              <a:t>absurdity</a:t>
            </a:r>
          </a:p>
        </p:txBody>
      </p:sp>
      <p:sp>
        <p:nvSpPr>
          <p:cNvPr id="11" name="Text Box 17"/>
          <p:cNvSpPr txBox="1">
            <a:spLocks noChangeArrowheads="1"/>
          </p:cNvSpPr>
          <p:nvPr/>
        </p:nvSpPr>
        <p:spPr bwMode="auto">
          <a:xfrm>
            <a:off x="4876800" y="5819775"/>
            <a:ext cx="1289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s-EC" sz="1800" b="1"/>
              <a:t>destruction</a:t>
            </a:r>
          </a:p>
        </p:txBody>
      </p:sp>
      <p:sp>
        <p:nvSpPr>
          <p:cNvPr id="12" name="Text Box 18"/>
          <p:cNvSpPr txBox="1">
            <a:spLocks noChangeArrowheads="1"/>
          </p:cNvSpPr>
          <p:nvPr/>
        </p:nvSpPr>
        <p:spPr bwMode="auto">
          <a:xfrm>
            <a:off x="3733800" y="6048375"/>
            <a:ext cx="577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s-EC" sz="1800" b="1"/>
              <a:t>fear</a:t>
            </a:r>
          </a:p>
        </p:txBody>
      </p:sp>
      <p:sp>
        <p:nvSpPr>
          <p:cNvPr id="13" name="Text Box 19"/>
          <p:cNvSpPr txBox="1">
            <a:spLocks noChangeArrowheads="1"/>
          </p:cNvSpPr>
          <p:nvPr/>
        </p:nvSpPr>
        <p:spPr bwMode="auto">
          <a:xfrm>
            <a:off x="2286000" y="5743575"/>
            <a:ext cx="84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s-EC" sz="1800" b="1"/>
              <a:t>horror</a:t>
            </a:r>
          </a:p>
        </p:txBody>
      </p:sp>
      <p:sp>
        <p:nvSpPr>
          <p:cNvPr id="14" name="Text Box 20"/>
          <p:cNvSpPr txBox="1">
            <a:spLocks noChangeArrowheads="1"/>
          </p:cNvSpPr>
          <p:nvPr/>
        </p:nvSpPr>
        <p:spPr bwMode="auto">
          <a:xfrm>
            <a:off x="1219200" y="4981575"/>
            <a:ext cx="1276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s-EC" sz="1800" b="1"/>
              <a:t>immorality</a:t>
            </a:r>
          </a:p>
        </p:txBody>
      </p:sp>
      <p:sp>
        <p:nvSpPr>
          <p:cNvPr id="15" name="Text Box 22"/>
          <p:cNvSpPr txBox="1">
            <a:spLocks noChangeArrowheads="1"/>
          </p:cNvSpPr>
          <p:nvPr/>
        </p:nvSpPr>
        <p:spPr bwMode="auto">
          <a:xfrm>
            <a:off x="1371600" y="3152775"/>
            <a:ext cx="1009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s-EC" sz="1800" b="1"/>
              <a:t>injustice</a:t>
            </a:r>
          </a:p>
        </p:txBody>
      </p:sp>
      <p:sp>
        <p:nvSpPr>
          <p:cNvPr id="16" name="Text Box 23"/>
          <p:cNvSpPr txBox="1">
            <a:spLocks noChangeArrowheads="1"/>
          </p:cNvSpPr>
          <p:nvPr/>
        </p:nvSpPr>
        <p:spPr bwMode="auto">
          <a:xfrm>
            <a:off x="2362200" y="2466975"/>
            <a:ext cx="1149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s-EC" sz="1800" b="1"/>
              <a:t>insecurity</a:t>
            </a:r>
          </a:p>
        </p:txBody>
      </p:sp>
      <p:sp>
        <p:nvSpPr>
          <p:cNvPr id="17" name="Text Box 24"/>
          <p:cNvSpPr txBox="1">
            <a:spLocks noChangeArrowheads="1"/>
          </p:cNvSpPr>
          <p:nvPr/>
        </p:nvSpPr>
        <p:spPr bwMode="auto">
          <a:xfrm>
            <a:off x="5715000" y="4752975"/>
            <a:ext cx="1123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s-EC" sz="1800" b="1"/>
              <a:t>deception</a:t>
            </a:r>
          </a:p>
        </p:txBody>
      </p:sp>
      <p:sp>
        <p:nvSpPr>
          <p:cNvPr id="18" name="Text Box 25"/>
          <p:cNvSpPr txBox="1">
            <a:spLocks noChangeArrowheads="1"/>
          </p:cNvSpPr>
          <p:nvPr/>
        </p:nvSpPr>
        <p:spPr bwMode="auto">
          <a:xfrm>
            <a:off x="5943600" y="3990975"/>
            <a:ext cx="730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s-EC" sz="1800" b="1"/>
              <a:t>death</a:t>
            </a:r>
          </a:p>
        </p:txBody>
      </p:sp>
      <p:sp>
        <p:nvSpPr>
          <p:cNvPr id="19" name="Text Box 26"/>
          <p:cNvSpPr txBox="1">
            <a:spLocks noChangeArrowheads="1"/>
          </p:cNvSpPr>
          <p:nvPr/>
        </p:nvSpPr>
        <p:spPr bwMode="auto">
          <a:xfrm>
            <a:off x="5562600" y="3076575"/>
            <a:ext cx="74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s-EC" sz="1800" b="1"/>
              <a:t>crime</a:t>
            </a:r>
          </a:p>
        </p:txBody>
      </p:sp>
      <p:sp>
        <p:nvSpPr>
          <p:cNvPr id="20" name="Text Box 27"/>
          <p:cNvSpPr txBox="1">
            <a:spLocks noChangeArrowheads="1"/>
          </p:cNvSpPr>
          <p:nvPr/>
        </p:nvSpPr>
        <p:spPr bwMode="auto">
          <a:xfrm>
            <a:off x="4724400" y="2390775"/>
            <a:ext cx="908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s-EC" sz="1800" b="1"/>
              <a:t>conflict</a:t>
            </a:r>
          </a:p>
        </p:txBody>
      </p:sp>
      <p:sp>
        <p:nvSpPr>
          <p:cNvPr id="21" name="Text Box 28"/>
          <p:cNvSpPr txBox="1">
            <a:spLocks noChangeArrowheads="1"/>
          </p:cNvSpPr>
          <p:nvPr/>
        </p:nvSpPr>
        <p:spPr bwMode="auto">
          <a:xfrm>
            <a:off x="3733800" y="38385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dash"/>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s-EC" sz="1800" b="1"/>
              <a:t>0</a:t>
            </a:r>
          </a:p>
        </p:txBody>
      </p:sp>
      <p:sp>
        <p:nvSpPr>
          <p:cNvPr id="22" name="Text Box 30"/>
          <p:cNvSpPr txBox="1">
            <a:spLocks noChangeArrowheads="1"/>
          </p:cNvSpPr>
          <p:nvPr/>
        </p:nvSpPr>
        <p:spPr bwMode="auto">
          <a:xfrm>
            <a:off x="3657600" y="24669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s-EC" sz="1800" b="1"/>
              <a:t>1</a:t>
            </a:r>
          </a:p>
        </p:txBody>
      </p:sp>
      <p:sp>
        <p:nvSpPr>
          <p:cNvPr id="23" name="Line 32"/>
          <p:cNvSpPr>
            <a:spLocks noChangeShapeType="1"/>
          </p:cNvSpPr>
          <p:nvPr/>
        </p:nvSpPr>
        <p:spPr bwMode="auto">
          <a:xfrm>
            <a:off x="2590800" y="4167188"/>
            <a:ext cx="76200" cy="685800"/>
          </a:xfrm>
          <a:prstGeom prst="line">
            <a:avLst/>
          </a:prstGeom>
          <a:noFill/>
          <a:ln w="12700">
            <a:solidFill>
              <a:schemeClr val="tx1"/>
            </a:solidFill>
            <a:prstDash val="dash"/>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C"/>
          </a:p>
        </p:txBody>
      </p:sp>
      <p:sp>
        <p:nvSpPr>
          <p:cNvPr id="24" name="Line 33"/>
          <p:cNvSpPr>
            <a:spLocks noChangeShapeType="1"/>
          </p:cNvSpPr>
          <p:nvPr/>
        </p:nvSpPr>
        <p:spPr bwMode="auto">
          <a:xfrm flipV="1">
            <a:off x="2667000" y="4471988"/>
            <a:ext cx="1143000" cy="381000"/>
          </a:xfrm>
          <a:prstGeom prst="line">
            <a:avLst/>
          </a:prstGeom>
          <a:noFill/>
          <a:ln w="12700">
            <a:solidFill>
              <a:schemeClr val="tx1"/>
            </a:solidFill>
            <a:prstDash val="dash"/>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C"/>
          </a:p>
        </p:txBody>
      </p:sp>
      <p:sp>
        <p:nvSpPr>
          <p:cNvPr id="25" name="Line 34"/>
          <p:cNvSpPr>
            <a:spLocks noChangeShapeType="1"/>
          </p:cNvSpPr>
          <p:nvPr/>
        </p:nvSpPr>
        <p:spPr bwMode="auto">
          <a:xfrm>
            <a:off x="3810000" y="4471988"/>
            <a:ext cx="152400" cy="76200"/>
          </a:xfrm>
          <a:prstGeom prst="line">
            <a:avLst/>
          </a:prstGeom>
          <a:noFill/>
          <a:ln w="12700">
            <a:solidFill>
              <a:schemeClr val="tx1"/>
            </a:solidFill>
            <a:prstDash val="dash"/>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C"/>
          </a:p>
        </p:txBody>
      </p:sp>
      <p:sp>
        <p:nvSpPr>
          <p:cNvPr id="26" name="Line 35"/>
          <p:cNvSpPr>
            <a:spLocks noChangeShapeType="1"/>
          </p:cNvSpPr>
          <p:nvPr/>
        </p:nvSpPr>
        <p:spPr bwMode="auto">
          <a:xfrm>
            <a:off x="3962400" y="4548188"/>
            <a:ext cx="685800" cy="609600"/>
          </a:xfrm>
          <a:prstGeom prst="line">
            <a:avLst/>
          </a:prstGeom>
          <a:noFill/>
          <a:ln w="12700">
            <a:solidFill>
              <a:schemeClr val="tx1"/>
            </a:solidFill>
            <a:prstDash val="dash"/>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C"/>
          </a:p>
        </p:txBody>
      </p:sp>
      <p:sp>
        <p:nvSpPr>
          <p:cNvPr id="27" name="Line 36"/>
          <p:cNvSpPr>
            <a:spLocks noChangeShapeType="1"/>
          </p:cNvSpPr>
          <p:nvPr/>
        </p:nvSpPr>
        <p:spPr bwMode="auto">
          <a:xfrm flipH="1" flipV="1">
            <a:off x="4572000" y="4471988"/>
            <a:ext cx="76200" cy="685800"/>
          </a:xfrm>
          <a:prstGeom prst="line">
            <a:avLst/>
          </a:prstGeom>
          <a:noFill/>
          <a:ln w="12700">
            <a:solidFill>
              <a:schemeClr val="tx1"/>
            </a:solidFill>
            <a:prstDash val="dash"/>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C"/>
          </a:p>
        </p:txBody>
      </p:sp>
      <p:sp>
        <p:nvSpPr>
          <p:cNvPr id="28" name="Line 37"/>
          <p:cNvSpPr>
            <a:spLocks noChangeShapeType="1"/>
          </p:cNvSpPr>
          <p:nvPr/>
        </p:nvSpPr>
        <p:spPr bwMode="auto">
          <a:xfrm flipH="1" flipV="1">
            <a:off x="4495800" y="4167188"/>
            <a:ext cx="76200" cy="304800"/>
          </a:xfrm>
          <a:prstGeom prst="line">
            <a:avLst/>
          </a:prstGeom>
          <a:noFill/>
          <a:ln w="12700">
            <a:solidFill>
              <a:schemeClr val="tx1"/>
            </a:solidFill>
            <a:prstDash val="dash"/>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C"/>
          </a:p>
        </p:txBody>
      </p:sp>
      <p:sp>
        <p:nvSpPr>
          <p:cNvPr id="29" name="Line 38"/>
          <p:cNvSpPr>
            <a:spLocks noChangeShapeType="1"/>
          </p:cNvSpPr>
          <p:nvPr/>
        </p:nvSpPr>
        <p:spPr bwMode="auto">
          <a:xfrm flipH="1" flipV="1">
            <a:off x="4343400" y="4014788"/>
            <a:ext cx="152400" cy="152400"/>
          </a:xfrm>
          <a:prstGeom prst="line">
            <a:avLst/>
          </a:prstGeom>
          <a:noFill/>
          <a:ln w="12700">
            <a:solidFill>
              <a:schemeClr val="tx1"/>
            </a:solidFill>
            <a:prstDash val="dash"/>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C"/>
          </a:p>
        </p:txBody>
      </p:sp>
      <p:sp>
        <p:nvSpPr>
          <p:cNvPr id="30" name="Line 39"/>
          <p:cNvSpPr>
            <a:spLocks noChangeShapeType="1"/>
          </p:cNvSpPr>
          <p:nvPr/>
        </p:nvSpPr>
        <p:spPr bwMode="auto">
          <a:xfrm flipH="1" flipV="1">
            <a:off x="4191000" y="3786188"/>
            <a:ext cx="152400" cy="228600"/>
          </a:xfrm>
          <a:prstGeom prst="line">
            <a:avLst/>
          </a:prstGeom>
          <a:noFill/>
          <a:ln w="12700">
            <a:solidFill>
              <a:schemeClr val="tx1"/>
            </a:solidFill>
            <a:prstDash val="dash"/>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C"/>
          </a:p>
        </p:txBody>
      </p:sp>
      <p:sp>
        <p:nvSpPr>
          <p:cNvPr id="31" name="Line 40"/>
          <p:cNvSpPr>
            <a:spLocks noChangeShapeType="1"/>
          </p:cNvSpPr>
          <p:nvPr/>
        </p:nvSpPr>
        <p:spPr bwMode="auto">
          <a:xfrm flipH="1" flipV="1">
            <a:off x="3962400" y="3481388"/>
            <a:ext cx="228600" cy="304800"/>
          </a:xfrm>
          <a:prstGeom prst="line">
            <a:avLst/>
          </a:prstGeom>
          <a:noFill/>
          <a:ln w="12700">
            <a:solidFill>
              <a:schemeClr val="tx1"/>
            </a:solidFill>
            <a:prstDash val="dash"/>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C"/>
          </a:p>
        </p:txBody>
      </p:sp>
      <p:sp>
        <p:nvSpPr>
          <p:cNvPr id="32" name="Line 41"/>
          <p:cNvSpPr>
            <a:spLocks noChangeShapeType="1"/>
          </p:cNvSpPr>
          <p:nvPr/>
        </p:nvSpPr>
        <p:spPr bwMode="auto">
          <a:xfrm flipH="1">
            <a:off x="3505200" y="3481388"/>
            <a:ext cx="457200" cy="76200"/>
          </a:xfrm>
          <a:prstGeom prst="line">
            <a:avLst/>
          </a:prstGeom>
          <a:noFill/>
          <a:ln w="12700">
            <a:solidFill>
              <a:schemeClr val="tx1"/>
            </a:solidFill>
            <a:prstDash val="dash"/>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C"/>
          </a:p>
        </p:txBody>
      </p:sp>
      <p:sp>
        <p:nvSpPr>
          <p:cNvPr id="33" name="Line 42"/>
          <p:cNvSpPr>
            <a:spLocks noChangeShapeType="1"/>
          </p:cNvSpPr>
          <p:nvPr/>
        </p:nvSpPr>
        <p:spPr bwMode="auto">
          <a:xfrm flipH="1">
            <a:off x="3429000" y="3557588"/>
            <a:ext cx="76200" cy="381000"/>
          </a:xfrm>
          <a:prstGeom prst="line">
            <a:avLst/>
          </a:prstGeom>
          <a:noFill/>
          <a:ln w="12700">
            <a:solidFill>
              <a:schemeClr val="tx1"/>
            </a:solidFill>
            <a:prstDash val="dash"/>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C"/>
          </a:p>
        </p:txBody>
      </p:sp>
      <p:sp>
        <p:nvSpPr>
          <p:cNvPr id="34" name="Line 43"/>
          <p:cNvSpPr>
            <a:spLocks noChangeShapeType="1"/>
          </p:cNvSpPr>
          <p:nvPr/>
        </p:nvSpPr>
        <p:spPr bwMode="auto">
          <a:xfrm flipH="1">
            <a:off x="2590800" y="3938588"/>
            <a:ext cx="838200" cy="228600"/>
          </a:xfrm>
          <a:prstGeom prst="line">
            <a:avLst/>
          </a:prstGeom>
          <a:noFill/>
          <a:ln w="12700">
            <a:solidFill>
              <a:schemeClr val="tx1"/>
            </a:solidFill>
            <a:prstDash val="dash"/>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C"/>
          </a:p>
        </p:txBody>
      </p:sp>
      <p:sp>
        <p:nvSpPr>
          <p:cNvPr id="35" name="Line 44"/>
          <p:cNvSpPr>
            <a:spLocks noChangeShapeType="1"/>
          </p:cNvSpPr>
          <p:nvPr/>
        </p:nvSpPr>
        <p:spPr bwMode="auto">
          <a:xfrm flipH="1">
            <a:off x="3276600" y="3252788"/>
            <a:ext cx="685800" cy="0"/>
          </a:xfrm>
          <a:prstGeom prst="line">
            <a:avLst/>
          </a:prstGeom>
          <a:noFill/>
          <a:ln w="12700">
            <a:solidFill>
              <a:schemeClr val="tx1"/>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C"/>
          </a:p>
        </p:txBody>
      </p:sp>
      <p:sp>
        <p:nvSpPr>
          <p:cNvPr id="36" name="Line 45"/>
          <p:cNvSpPr>
            <a:spLocks noChangeShapeType="1"/>
          </p:cNvSpPr>
          <p:nvPr/>
        </p:nvSpPr>
        <p:spPr bwMode="auto">
          <a:xfrm flipH="1">
            <a:off x="2971800" y="3252788"/>
            <a:ext cx="304800" cy="533400"/>
          </a:xfrm>
          <a:prstGeom prst="line">
            <a:avLst/>
          </a:prstGeom>
          <a:noFill/>
          <a:ln w="12700">
            <a:solidFill>
              <a:schemeClr val="tx1"/>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C"/>
          </a:p>
        </p:txBody>
      </p:sp>
      <p:sp>
        <p:nvSpPr>
          <p:cNvPr id="37" name="Line 46"/>
          <p:cNvSpPr>
            <a:spLocks noChangeShapeType="1"/>
          </p:cNvSpPr>
          <p:nvPr/>
        </p:nvSpPr>
        <p:spPr bwMode="auto">
          <a:xfrm flipH="1">
            <a:off x="2819400" y="3786188"/>
            <a:ext cx="152400" cy="381000"/>
          </a:xfrm>
          <a:prstGeom prst="line">
            <a:avLst/>
          </a:prstGeom>
          <a:noFill/>
          <a:ln w="12700">
            <a:solidFill>
              <a:schemeClr val="tx1"/>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C"/>
          </a:p>
        </p:txBody>
      </p:sp>
      <p:sp>
        <p:nvSpPr>
          <p:cNvPr id="38" name="Line 47"/>
          <p:cNvSpPr>
            <a:spLocks noChangeShapeType="1"/>
          </p:cNvSpPr>
          <p:nvPr/>
        </p:nvSpPr>
        <p:spPr bwMode="auto">
          <a:xfrm>
            <a:off x="2819400" y="4167188"/>
            <a:ext cx="304800" cy="381000"/>
          </a:xfrm>
          <a:prstGeom prst="line">
            <a:avLst/>
          </a:prstGeom>
          <a:noFill/>
          <a:ln w="12700">
            <a:solidFill>
              <a:schemeClr val="tx1"/>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C"/>
          </a:p>
        </p:txBody>
      </p:sp>
      <p:sp>
        <p:nvSpPr>
          <p:cNvPr id="39" name="Line 48"/>
          <p:cNvSpPr>
            <a:spLocks noChangeShapeType="1"/>
          </p:cNvSpPr>
          <p:nvPr/>
        </p:nvSpPr>
        <p:spPr bwMode="auto">
          <a:xfrm>
            <a:off x="3200400" y="4548188"/>
            <a:ext cx="228600" cy="533400"/>
          </a:xfrm>
          <a:prstGeom prst="line">
            <a:avLst/>
          </a:prstGeom>
          <a:noFill/>
          <a:ln w="12700">
            <a:solidFill>
              <a:schemeClr val="tx1"/>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C"/>
          </a:p>
        </p:txBody>
      </p:sp>
      <p:sp>
        <p:nvSpPr>
          <p:cNvPr id="40" name="Line 49"/>
          <p:cNvSpPr>
            <a:spLocks noChangeShapeType="1"/>
          </p:cNvSpPr>
          <p:nvPr/>
        </p:nvSpPr>
        <p:spPr bwMode="auto">
          <a:xfrm>
            <a:off x="3429000" y="5081588"/>
            <a:ext cx="533400" cy="76200"/>
          </a:xfrm>
          <a:prstGeom prst="line">
            <a:avLst/>
          </a:prstGeom>
          <a:noFill/>
          <a:ln w="12700">
            <a:solidFill>
              <a:schemeClr val="tx1"/>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C"/>
          </a:p>
        </p:txBody>
      </p:sp>
      <p:sp>
        <p:nvSpPr>
          <p:cNvPr id="41" name="Line 50"/>
          <p:cNvSpPr>
            <a:spLocks noChangeShapeType="1"/>
          </p:cNvSpPr>
          <p:nvPr/>
        </p:nvSpPr>
        <p:spPr bwMode="auto">
          <a:xfrm flipV="1">
            <a:off x="3962400" y="4929188"/>
            <a:ext cx="533400" cy="228600"/>
          </a:xfrm>
          <a:prstGeom prst="line">
            <a:avLst/>
          </a:prstGeom>
          <a:noFill/>
          <a:ln w="12700">
            <a:solidFill>
              <a:schemeClr val="tx1"/>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C"/>
          </a:p>
        </p:txBody>
      </p:sp>
      <p:sp>
        <p:nvSpPr>
          <p:cNvPr id="42" name="Line 51"/>
          <p:cNvSpPr>
            <a:spLocks noChangeShapeType="1"/>
          </p:cNvSpPr>
          <p:nvPr/>
        </p:nvSpPr>
        <p:spPr bwMode="auto">
          <a:xfrm flipV="1">
            <a:off x="4495800" y="4548188"/>
            <a:ext cx="228600" cy="381000"/>
          </a:xfrm>
          <a:prstGeom prst="line">
            <a:avLst/>
          </a:prstGeom>
          <a:noFill/>
          <a:ln w="12700">
            <a:solidFill>
              <a:schemeClr val="tx1"/>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C"/>
          </a:p>
        </p:txBody>
      </p:sp>
      <p:sp>
        <p:nvSpPr>
          <p:cNvPr id="43" name="Line 52"/>
          <p:cNvSpPr>
            <a:spLocks noChangeShapeType="1"/>
          </p:cNvSpPr>
          <p:nvPr/>
        </p:nvSpPr>
        <p:spPr bwMode="auto">
          <a:xfrm flipV="1">
            <a:off x="4724400" y="4167188"/>
            <a:ext cx="76200" cy="381000"/>
          </a:xfrm>
          <a:prstGeom prst="line">
            <a:avLst/>
          </a:prstGeom>
          <a:noFill/>
          <a:ln w="12700">
            <a:solidFill>
              <a:schemeClr val="tx1"/>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C"/>
          </a:p>
        </p:txBody>
      </p:sp>
      <p:sp>
        <p:nvSpPr>
          <p:cNvPr id="44" name="Line 53"/>
          <p:cNvSpPr>
            <a:spLocks noChangeShapeType="1"/>
          </p:cNvSpPr>
          <p:nvPr/>
        </p:nvSpPr>
        <p:spPr bwMode="auto">
          <a:xfrm flipH="1" flipV="1">
            <a:off x="4724400" y="3786188"/>
            <a:ext cx="76200" cy="381000"/>
          </a:xfrm>
          <a:prstGeom prst="line">
            <a:avLst/>
          </a:prstGeom>
          <a:noFill/>
          <a:ln w="12700">
            <a:solidFill>
              <a:schemeClr val="tx1"/>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C"/>
          </a:p>
        </p:txBody>
      </p:sp>
      <p:sp>
        <p:nvSpPr>
          <p:cNvPr id="45" name="Line 54"/>
          <p:cNvSpPr>
            <a:spLocks noChangeShapeType="1"/>
          </p:cNvSpPr>
          <p:nvPr/>
        </p:nvSpPr>
        <p:spPr bwMode="auto">
          <a:xfrm flipH="1" flipV="1">
            <a:off x="4419600" y="3405188"/>
            <a:ext cx="304800" cy="381000"/>
          </a:xfrm>
          <a:prstGeom prst="line">
            <a:avLst/>
          </a:prstGeom>
          <a:noFill/>
          <a:ln w="12700">
            <a:solidFill>
              <a:schemeClr val="tx1"/>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C"/>
          </a:p>
        </p:txBody>
      </p:sp>
      <p:sp>
        <p:nvSpPr>
          <p:cNvPr id="46" name="Line 55"/>
          <p:cNvSpPr>
            <a:spLocks noChangeShapeType="1"/>
          </p:cNvSpPr>
          <p:nvPr/>
        </p:nvSpPr>
        <p:spPr bwMode="auto">
          <a:xfrm flipH="1" flipV="1">
            <a:off x="3962400" y="3252788"/>
            <a:ext cx="457200" cy="152400"/>
          </a:xfrm>
          <a:prstGeom prst="line">
            <a:avLst/>
          </a:prstGeom>
          <a:noFill/>
          <a:ln w="12700">
            <a:solidFill>
              <a:schemeClr val="tx1"/>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C"/>
          </a:p>
        </p:txBody>
      </p:sp>
      <p:sp>
        <p:nvSpPr>
          <p:cNvPr id="47" name="Line 56"/>
          <p:cNvSpPr>
            <a:spLocks noChangeShapeType="1"/>
          </p:cNvSpPr>
          <p:nvPr/>
        </p:nvSpPr>
        <p:spPr bwMode="auto">
          <a:xfrm>
            <a:off x="6934200" y="2438400"/>
            <a:ext cx="762000" cy="0"/>
          </a:xfrm>
          <a:prstGeom prst="line">
            <a:avLst/>
          </a:prstGeom>
          <a:noFill/>
          <a:ln w="12700">
            <a:solidFill>
              <a:schemeClr val="tx1"/>
            </a:solidFill>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C"/>
          </a:p>
        </p:txBody>
      </p:sp>
      <p:sp>
        <p:nvSpPr>
          <p:cNvPr id="48" name="Line 57"/>
          <p:cNvSpPr>
            <a:spLocks noChangeShapeType="1"/>
          </p:cNvSpPr>
          <p:nvPr/>
        </p:nvSpPr>
        <p:spPr bwMode="auto">
          <a:xfrm>
            <a:off x="6934200" y="2667000"/>
            <a:ext cx="762000" cy="0"/>
          </a:xfrm>
          <a:prstGeom prst="line">
            <a:avLst/>
          </a:prstGeom>
          <a:noFill/>
          <a:ln w="12700">
            <a:solidFill>
              <a:schemeClr val="tx1"/>
            </a:solidFill>
            <a:prstDash val="dash"/>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C"/>
          </a:p>
        </p:txBody>
      </p:sp>
      <p:sp>
        <p:nvSpPr>
          <p:cNvPr id="49" name="Text Box 58"/>
          <p:cNvSpPr txBox="1">
            <a:spLocks noChangeArrowheads="1"/>
          </p:cNvSpPr>
          <p:nvPr/>
        </p:nvSpPr>
        <p:spPr bwMode="auto">
          <a:xfrm>
            <a:off x="7772400" y="2185988"/>
            <a:ext cx="831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s-EC" sz="1800" b="1"/>
              <a:t>Action</a:t>
            </a:r>
          </a:p>
        </p:txBody>
      </p:sp>
      <p:sp>
        <p:nvSpPr>
          <p:cNvPr id="50" name="Text Box 59"/>
          <p:cNvSpPr txBox="1">
            <a:spLocks noChangeArrowheads="1"/>
          </p:cNvSpPr>
          <p:nvPr/>
        </p:nvSpPr>
        <p:spPr bwMode="auto">
          <a:xfrm>
            <a:off x="7772400" y="2490788"/>
            <a:ext cx="1098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s-EC" sz="1800" b="1"/>
              <a:t>Romance</a:t>
            </a:r>
          </a:p>
        </p:txBody>
      </p:sp>
      <p:sp>
        <p:nvSpPr>
          <p:cNvPr id="51" name="Rectangle 60"/>
          <p:cNvSpPr>
            <a:spLocks noChangeArrowheads="1"/>
          </p:cNvSpPr>
          <p:nvPr/>
        </p:nvSpPr>
        <p:spPr bwMode="auto">
          <a:xfrm>
            <a:off x="6705600" y="2057400"/>
            <a:ext cx="2057400" cy="990600"/>
          </a:xfrm>
          <a:prstGeom prst="rect">
            <a:avLst/>
          </a:prstGeom>
          <a:noFill/>
          <a:ln w="12700">
            <a:solidFill>
              <a:schemeClr val="tx1"/>
            </a:solidFill>
            <a:miter lim="800000"/>
            <a:headEnd type="none" w="sm" len="sm"/>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s-EC" altLang="es-EC"/>
          </a:p>
        </p:txBody>
      </p:sp>
    </p:spTree>
    <p:extLst>
      <p:ext uri="{BB962C8B-B14F-4D97-AF65-F5344CB8AC3E}">
        <p14:creationId xmlns:p14="http://schemas.microsoft.com/office/powerpoint/2010/main" val="21304762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es-EC" dirty="0" err="1"/>
              <a:t>Questions</a:t>
            </a:r>
            <a:r>
              <a:rPr lang="es-EC" dirty="0"/>
              <a:t>? </a:t>
            </a:r>
          </a:p>
        </p:txBody>
      </p:sp>
      <p:pic>
        <p:nvPicPr>
          <p:cNvPr id="4" name="Marcador de contenido 3"/>
          <p:cNvPicPr>
            <a:picLocks noGrp="1" noChangeAspect="1"/>
          </p:cNvPicPr>
          <p:nvPr>
            <p:ph idx="1"/>
          </p:nvPr>
        </p:nvPicPr>
        <p:blipFill>
          <a:blip r:embed="rId2"/>
          <a:stretch>
            <a:fillRect/>
          </a:stretch>
        </p:blipFill>
        <p:spPr>
          <a:xfrm>
            <a:off x="4151785" y="1772816"/>
            <a:ext cx="3631853" cy="3831664"/>
          </a:xfrm>
          <a:prstGeom prst="rect">
            <a:avLst/>
          </a:prstGeom>
        </p:spPr>
      </p:pic>
    </p:spTree>
    <p:extLst>
      <p:ext uri="{BB962C8B-B14F-4D97-AF65-F5344CB8AC3E}">
        <p14:creationId xmlns:p14="http://schemas.microsoft.com/office/powerpoint/2010/main" val="19296936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err="1" smtClean="0"/>
              <a:t>Structured</a:t>
            </a:r>
            <a:r>
              <a:rPr lang="es-EC" dirty="0" smtClean="0"/>
              <a:t> vs. </a:t>
            </a:r>
            <a:r>
              <a:rPr lang="es-EC" dirty="0" err="1" smtClean="0"/>
              <a:t>Unstructured</a:t>
            </a:r>
            <a:r>
              <a:rPr lang="es-EC" dirty="0" smtClean="0"/>
              <a:t> Data</a:t>
            </a:r>
            <a:endParaRPr lang="es-EC" dirty="0"/>
          </a:p>
        </p:txBody>
      </p:sp>
      <p:sp>
        <p:nvSpPr>
          <p:cNvPr id="4" name="Marcador de contenido 3"/>
          <p:cNvSpPr>
            <a:spLocks noGrp="1"/>
          </p:cNvSpPr>
          <p:nvPr>
            <p:ph sz="half" idx="1"/>
          </p:nvPr>
        </p:nvSpPr>
        <p:spPr>
          <a:xfrm>
            <a:off x="838199" y="1825624"/>
            <a:ext cx="10712825" cy="4548281"/>
          </a:xfrm>
        </p:spPr>
        <p:txBody>
          <a:bodyPr>
            <a:normAutofit fontScale="92500" lnSpcReduction="10000"/>
          </a:bodyPr>
          <a:lstStyle/>
          <a:p>
            <a:pPr marL="0" indent="0">
              <a:buNone/>
            </a:pPr>
            <a:r>
              <a:rPr lang="en-US" dirty="0" smtClean="0"/>
              <a:t>Structured data </a:t>
            </a:r>
          </a:p>
          <a:p>
            <a:pPr lvl="1"/>
            <a:r>
              <a:rPr lang="en-US" dirty="0" smtClean="0"/>
              <a:t>“Loadable into a spreadsheet” </a:t>
            </a:r>
          </a:p>
          <a:p>
            <a:pPr lvl="2"/>
            <a:r>
              <a:rPr lang="en-US" dirty="0" smtClean="0"/>
              <a:t>Rows and columns </a:t>
            </a:r>
          </a:p>
          <a:p>
            <a:pPr lvl="2"/>
            <a:r>
              <a:rPr lang="en-US" dirty="0" smtClean="0"/>
              <a:t>Each cell filled, or could be filled </a:t>
            </a:r>
          </a:p>
          <a:p>
            <a:pPr lvl="2"/>
            <a:r>
              <a:rPr lang="en-US" dirty="0" smtClean="0"/>
              <a:t>Data is consistent, uniform </a:t>
            </a:r>
          </a:p>
          <a:p>
            <a:pPr lvl="1"/>
            <a:r>
              <a:rPr lang="en-US" dirty="0" smtClean="0"/>
              <a:t>Data mining friendly</a:t>
            </a:r>
          </a:p>
          <a:p>
            <a:pPr marL="0" indent="0">
              <a:buNone/>
            </a:pPr>
            <a:r>
              <a:rPr lang="es-EC" dirty="0" err="1" smtClean="0"/>
              <a:t>Unstructured</a:t>
            </a:r>
            <a:r>
              <a:rPr lang="es-EC" dirty="0" smtClean="0"/>
              <a:t> data </a:t>
            </a:r>
          </a:p>
          <a:p>
            <a:pPr marL="457200" lvl="1" indent="0">
              <a:buNone/>
            </a:pPr>
            <a:r>
              <a:rPr lang="es-EC" dirty="0" smtClean="0"/>
              <a:t>• Microsoft Word, HTML, Adobe PDF </a:t>
            </a:r>
            <a:r>
              <a:rPr lang="es-EC" dirty="0" err="1" smtClean="0"/>
              <a:t>documents</a:t>
            </a:r>
            <a:r>
              <a:rPr lang="es-EC" dirty="0" smtClean="0"/>
              <a:t>, ... </a:t>
            </a:r>
          </a:p>
          <a:p>
            <a:pPr marL="914400" lvl="2" indent="0">
              <a:buNone/>
            </a:pPr>
            <a:r>
              <a:rPr lang="es-EC" dirty="0" smtClean="0"/>
              <a:t>• </a:t>
            </a:r>
            <a:r>
              <a:rPr lang="es-EC" dirty="0" err="1" smtClean="0"/>
              <a:t>This</a:t>
            </a:r>
            <a:r>
              <a:rPr lang="es-EC" dirty="0" smtClean="0"/>
              <a:t> PPT </a:t>
            </a:r>
            <a:r>
              <a:rPr lang="es-EC" dirty="0" err="1" smtClean="0"/>
              <a:t>document</a:t>
            </a:r>
            <a:r>
              <a:rPr lang="es-EC" dirty="0" smtClean="0"/>
              <a:t> </a:t>
            </a:r>
            <a:r>
              <a:rPr lang="es-EC" dirty="0" err="1" smtClean="0"/>
              <a:t>is</a:t>
            </a:r>
            <a:r>
              <a:rPr lang="es-EC" dirty="0" smtClean="0"/>
              <a:t> </a:t>
            </a:r>
            <a:r>
              <a:rPr lang="es-EC" dirty="0" err="1" smtClean="0"/>
              <a:t>unstructured</a:t>
            </a:r>
            <a:r>
              <a:rPr lang="es-EC" dirty="0" smtClean="0"/>
              <a:t> </a:t>
            </a:r>
            <a:r>
              <a:rPr lang="es-EC" dirty="0" err="1" smtClean="0"/>
              <a:t>text</a:t>
            </a:r>
            <a:r>
              <a:rPr lang="es-EC" dirty="0" smtClean="0"/>
              <a:t> </a:t>
            </a:r>
          </a:p>
          <a:p>
            <a:pPr marL="914400" lvl="2" indent="0">
              <a:buNone/>
            </a:pPr>
            <a:r>
              <a:rPr lang="es-EC" dirty="0" smtClean="0"/>
              <a:t>• </a:t>
            </a:r>
            <a:r>
              <a:rPr lang="es-EC" dirty="0" err="1" smtClean="0"/>
              <a:t>Unstructured</a:t>
            </a:r>
            <a:r>
              <a:rPr lang="es-EC" dirty="0" smtClean="0"/>
              <a:t> data </a:t>
            </a:r>
            <a:r>
              <a:rPr lang="es-EC" dirty="0" err="1" smtClean="0"/>
              <a:t>often</a:t>
            </a:r>
            <a:r>
              <a:rPr lang="es-EC" dirty="0" smtClean="0"/>
              <a:t> </a:t>
            </a:r>
            <a:r>
              <a:rPr lang="es-EC" dirty="0" err="1" smtClean="0"/>
              <a:t>converted</a:t>
            </a:r>
            <a:r>
              <a:rPr lang="es-EC" dirty="0" smtClean="0"/>
              <a:t> to XML -&gt; </a:t>
            </a:r>
            <a:r>
              <a:rPr lang="es-EC" dirty="0" err="1" smtClean="0"/>
              <a:t>semi-structured</a:t>
            </a:r>
            <a:r>
              <a:rPr lang="es-EC" dirty="0" smtClean="0"/>
              <a:t> </a:t>
            </a:r>
          </a:p>
          <a:p>
            <a:pPr marL="457200" lvl="1" indent="0">
              <a:buNone/>
            </a:pPr>
            <a:r>
              <a:rPr lang="es-EC" dirty="0" smtClean="0"/>
              <a:t>• </a:t>
            </a:r>
            <a:r>
              <a:rPr lang="es-EC" dirty="0" err="1" smtClean="0"/>
              <a:t>Not</a:t>
            </a:r>
            <a:r>
              <a:rPr lang="es-EC" dirty="0" smtClean="0"/>
              <a:t> </a:t>
            </a:r>
            <a:r>
              <a:rPr lang="es-EC" dirty="0" err="1" smtClean="0"/>
              <a:t>structured</a:t>
            </a:r>
            <a:r>
              <a:rPr lang="es-EC" dirty="0" smtClean="0"/>
              <a:t> </a:t>
            </a:r>
            <a:r>
              <a:rPr lang="es-EC" dirty="0" err="1" smtClean="0"/>
              <a:t>into</a:t>
            </a:r>
            <a:r>
              <a:rPr lang="es-EC" dirty="0" smtClean="0"/>
              <a:t> “</a:t>
            </a:r>
            <a:r>
              <a:rPr lang="es-EC" dirty="0" err="1" smtClean="0"/>
              <a:t>cells</a:t>
            </a:r>
            <a:r>
              <a:rPr lang="es-EC" dirty="0" smtClean="0"/>
              <a:t>” </a:t>
            </a:r>
          </a:p>
          <a:p>
            <a:pPr marL="914400" lvl="2" indent="0">
              <a:buNone/>
            </a:pPr>
            <a:r>
              <a:rPr lang="es-EC" dirty="0" smtClean="0"/>
              <a:t>• Variable record </a:t>
            </a:r>
            <a:r>
              <a:rPr lang="es-EC" dirty="0" err="1" smtClean="0"/>
              <a:t>length</a:t>
            </a:r>
            <a:r>
              <a:rPr lang="es-EC" dirty="0" smtClean="0"/>
              <a:t>; notes, free-</a:t>
            </a:r>
            <a:r>
              <a:rPr lang="es-EC" dirty="0" err="1" smtClean="0"/>
              <a:t>form</a:t>
            </a:r>
            <a:r>
              <a:rPr lang="es-EC" dirty="0" smtClean="0"/>
              <a:t> </a:t>
            </a:r>
            <a:r>
              <a:rPr lang="es-EC" dirty="0" err="1" smtClean="0"/>
              <a:t>survey</a:t>
            </a:r>
            <a:r>
              <a:rPr lang="es-EC" dirty="0" smtClean="0"/>
              <a:t> </a:t>
            </a:r>
            <a:r>
              <a:rPr lang="es-EC" dirty="0" err="1" smtClean="0"/>
              <a:t>answers</a:t>
            </a:r>
            <a:r>
              <a:rPr lang="es-EC" dirty="0" smtClean="0"/>
              <a:t> </a:t>
            </a:r>
          </a:p>
          <a:p>
            <a:pPr marL="914400" lvl="2" indent="0">
              <a:buNone/>
            </a:pPr>
            <a:r>
              <a:rPr lang="es-EC" dirty="0" smtClean="0"/>
              <a:t>• Text </a:t>
            </a:r>
            <a:r>
              <a:rPr lang="es-EC" dirty="0" err="1" smtClean="0"/>
              <a:t>is</a:t>
            </a:r>
            <a:r>
              <a:rPr lang="es-EC" dirty="0" smtClean="0"/>
              <a:t> </a:t>
            </a:r>
            <a:r>
              <a:rPr lang="es-EC" dirty="0" err="1" smtClean="0"/>
              <a:t>relatively</a:t>
            </a:r>
            <a:r>
              <a:rPr lang="es-EC" dirty="0" smtClean="0"/>
              <a:t> </a:t>
            </a:r>
            <a:r>
              <a:rPr lang="es-EC" dirty="0" err="1" smtClean="0"/>
              <a:t>sparse</a:t>
            </a:r>
            <a:r>
              <a:rPr lang="es-EC" dirty="0" smtClean="0"/>
              <a:t>, </a:t>
            </a:r>
            <a:r>
              <a:rPr lang="es-EC" dirty="0" err="1" smtClean="0"/>
              <a:t>inconsistent</a:t>
            </a:r>
            <a:r>
              <a:rPr lang="es-EC" dirty="0" smtClean="0"/>
              <a:t>, and </a:t>
            </a:r>
            <a:r>
              <a:rPr lang="es-EC" dirty="0" err="1" smtClean="0"/>
              <a:t>not</a:t>
            </a:r>
            <a:r>
              <a:rPr lang="es-EC" dirty="0" smtClean="0"/>
              <a:t> </a:t>
            </a:r>
            <a:r>
              <a:rPr lang="es-EC" dirty="0" err="1" smtClean="0"/>
              <a:t>uniform</a:t>
            </a:r>
            <a:r>
              <a:rPr lang="es-EC" dirty="0" smtClean="0"/>
              <a:t> </a:t>
            </a:r>
          </a:p>
          <a:p>
            <a:pPr marL="914400" lvl="2" indent="0">
              <a:buNone/>
            </a:pPr>
            <a:r>
              <a:rPr lang="es-EC" dirty="0" smtClean="0"/>
              <a:t>• </a:t>
            </a:r>
            <a:r>
              <a:rPr lang="es-EC" dirty="0" err="1" smtClean="0"/>
              <a:t>Also</a:t>
            </a:r>
            <a:r>
              <a:rPr lang="es-EC" dirty="0" smtClean="0"/>
              <a:t>...</a:t>
            </a:r>
            <a:r>
              <a:rPr lang="es-EC" dirty="0" err="1" smtClean="0"/>
              <a:t>images</a:t>
            </a:r>
            <a:r>
              <a:rPr lang="es-EC" dirty="0" smtClean="0"/>
              <a:t>, video, </a:t>
            </a:r>
            <a:r>
              <a:rPr lang="es-EC" dirty="0" err="1" smtClean="0"/>
              <a:t>music</a:t>
            </a:r>
            <a:r>
              <a:rPr lang="es-EC" dirty="0" smtClean="0"/>
              <a:t>, etc. </a:t>
            </a:r>
            <a:endParaRPr lang="es-EC" dirty="0"/>
          </a:p>
        </p:txBody>
      </p:sp>
    </p:spTree>
    <p:extLst>
      <p:ext uri="{BB962C8B-B14F-4D97-AF65-F5344CB8AC3E}">
        <p14:creationId xmlns:p14="http://schemas.microsoft.com/office/powerpoint/2010/main" val="1479998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Definición</a:t>
            </a:r>
            <a:endParaRPr lang="es-EC" dirty="0"/>
          </a:p>
        </p:txBody>
      </p:sp>
      <p:sp>
        <p:nvSpPr>
          <p:cNvPr id="3" name="Marcador de contenido 2"/>
          <p:cNvSpPr>
            <a:spLocks noGrp="1"/>
          </p:cNvSpPr>
          <p:nvPr>
            <p:ph idx="1"/>
          </p:nvPr>
        </p:nvSpPr>
        <p:spPr/>
        <p:txBody>
          <a:bodyPr>
            <a:normAutofit/>
          </a:bodyPr>
          <a:lstStyle/>
          <a:p>
            <a:r>
              <a:rPr lang="es-EC" sz="4000" dirty="0" smtClean="0"/>
              <a:t>encontrar </a:t>
            </a:r>
            <a:r>
              <a:rPr lang="es-EC" sz="4000" dirty="0"/>
              <a:t>hechos interesantes</a:t>
            </a:r>
            <a:r>
              <a:rPr lang="es-EC" sz="4000" dirty="0" smtClean="0"/>
              <a:t>, </a:t>
            </a:r>
            <a:r>
              <a:rPr lang="es-EC" sz="4000" dirty="0"/>
              <a:t> útiles, y previamente desconocidos, </a:t>
            </a:r>
            <a:r>
              <a:rPr lang="es-EC" sz="4000" dirty="0" smtClean="0"/>
              <a:t>en </a:t>
            </a:r>
            <a:r>
              <a:rPr lang="es-EC" sz="4000" dirty="0"/>
              <a:t>una gran cantidad de textos sin estructura</a:t>
            </a:r>
            <a:r>
              <a:rPr lang="es-EC" sz="4000" dirty="0" smtClean="0"/>
              <a:t>.</a:t>
            </a:r>
          </a:p>
          <a:p>
            <a:pPr marL="0" indent="0" algn="r">
              <a:buNone/>
            </a:pPr>
            <a:r>
              <a:rPr lang="es-EC" sz="3600" dirty="0" err="1" smtClean="0"/>
              <a:t>Usama</a:t>
            </a:r>
            <a:r>
              <a:rPr lang="es-EC" sz="3600" dirty="0" smtClean="0"/>
              <a:t> </a:t>
            </a:r>
            <a:r>
              <a:rPr lang="es-EC" sz="3600" dirty="0" err="1"/>
              <a:t>Fayyad</a:t>
            </a:r>
            <a:r>
              <a:rPr lang="es-EC" sz="3600" dirty="0"/>
              <a:t> y  </a:t>
            </a:r>
            <a:r>
              <a:rPr lang="es-EC" sz="3600" dirty="0" err="1"/>
              <a:t>Marti</a:t>
            </a:r>
            <a:r>
              <a:rPr lang="es-EC" sz="3600" dirty="0"/>
              <a:t> </a:t>
            </a:r>
            <a:r>
              <a:rPr lang="es-EC" sz="3600" dirty="0" err="1" smtClean="0"/>
              <a:t>Hearst</a:t>
            </a:r>
            <a:endParaRPr lang="es-EC" sz="3600" dirty="0"/>
          </a:p>
        </p:txBody>
      </p:sp>
    </p:spTree>
    <p:extLst>
      <p:ext uri="{BB962C8B-B14F-4D97-AF65-F5344CB8AC3E}">
        <p14:creationId xmlns:p14="http://schemas.microsoft.com/office/powerpoint/2010/main" val="1565530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err="1"/>
              <a:t>Search</a:t>
            </a:r>
            <a:r>
              <a:rPr lang="es-EC" dirty="0"/>
              <a:t> vs </a:t>
            </a:r>
            <a:r>
              <a:rPr lang="es-EC" dirty="0" err="1"/>
              <a:t>Discover</a:t>
            </a:r>
            <a:endParaRPr lang="es-EC" dirty="0"/>
          </a:p>
        </p:txBody>
      </p:sp>
      <p:pic>
        <p:nvPicPr>
          <p:cNvPr id="4" name="Marcador de contenido 3"/>
          <p:cNvPicPr>
            <a:picLocks noGrp="1" noChangeAspect="1"/>
          </p:cNvPicPr>
          <p:nvPr>
            <p:ph idx="1"/>
          </p:nvPr>
        </p:nvPicPr>
        <p:blipFill>
          <a:blip r:embed="rId2"/>
          <a:stretch>
            <a:fillRect/>
          </a:stretch>
        </p:blipFill>
        <p:spPr>
          <a:xfrm>
            <a:off x="2021790" y="1690688"/>
            <a:ext cx="7745008" cy="4004719"/>
          </a:xfrm>
          <a:prstGeom prst="rect">
            <a:avLst/>
          </a:prstGeom>
        </p:spPr>
      </p:pic>
      <p:sp>
        <p:nvSpPr>
          <p:cNvPr id="5" name="Rectángulo 4"/>
          <p:cNvSpPr/>
          <p:nvPr/>
        </p:nvSpPr>
        <p:spPr>
          <a:xfrm>
            <a:off x="1555377" y="6016067"/>
            <a:ext cx="10009094" cy="369332"/>
          </a:xfrm>
          <a:prstGeom prst="rect">
            <a:avLst/>
          </a:prstGeom>
        </p:spPr>
        <p:txBody>
          <a:bodyPr wrap="square">
            <a:spAutoFit/>
          </a:bodyPr>
          <a:lstStyle/>
          <a:p>
            <a:r>
              <a:rPr lang="en-US" b="0" i="0" u="none" strike="noStrike" baseline="0" dirty="0" smtClean="0">
                <a:solidFill>
                  <a:srgbClr val="3F3F3F"/>
                </a:solidFill>
                <a:latin typeface="ArialMT"/>
              </a:rPr>
              <a:t>“Text mining tools techniques and applications”, Nathan </a:t>
            </a:r>
            <a:r>
              <a:rPr lang="en-US" b="0" i="0" u="none" strike="noStrike" baseline="0" dirty="0" err="1" smtClean="0">
                <a:solidFill>
                  <a:srgbClr val="3F3F3F"/>
                </a:solidFill>
                <a:latin typeface="ArialMT"/>
              </a:rPr>
              <a:t>Treloar</a:t>
            </a:r>
            <a:r>
              <a:rPr lang="en-US" b="0" i="0" u="none" strike="noStrike" baseline="0" dirty="0" smtClean="0">
                <a:solidFill>
                  <a:srgbClr val="3F3F3F"/>
                </a:solidFill>
                <a:latin typeface="ArialMT"/>
              </a:rPr>
              <a:t>, </a:t>
            </a:r>
            <a:r>
              <a:rPr lang="es-EC" b="0" i="0" u="none" strike="noStrike" baseline="0" dirty="0" err="1" smtClean="0">
                <a:solidFill>
                  <a:srgbClr val="3F3F3F"/>
                </a:solidFill>
                <a:latin typeface="ArialMT"/>
              </a:rPr>
              <a:t>Aquaquest</a:t>
            </a:r>
            <a:r>
              <a:rPr lang="es-EC" b="0" i="0" u="none" strike="noStrike" baseline="0" dirty="0" smtClean="0">
                <a:solidFill>
                  <a:srgbClr val="3F3F3F"/>
                </a:solidFill>
                <a:latin typeface="ArialMT"/>
              </a:rPr>
              <a:t> </a:t>
            </a:r>
            <a:r>
              <a:rPr lang="es-EC" b="0" i="0" u="none" strike="noStrike" baseline="0" dirty="0" err="1" smtClean="0">
                <a:solidFill>
                  <a:srgbClr val="3F3F3F"/>
                </a:solidFill>
                <a:latin typeface="ArialMT"/>
              </a:rPr>
              <a:t>Inc</a:t>
            </a:r>
            <a:endParaRPr lang="es-EC" dirty="0"/>
          </a:p>
        </p:txBody>
      </p:sp>
    </p:spTree>
    <p:extLst>
      <p:ext uri="{BB962C8B-B14F-4D97-AF65-F5344CB8AC3E}">
        <p14:creationId xmlns:p14="http://schemas.microsoft.com/office/powerpoint/2010/main" val="1861960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Data </a:t>
            </a:r>
            <a:r>
              <a:rPr lang="es-EC" dirty="0" err="1"/>
              <a:t>Retrieval</a:t>
            </a:r>
            <a:endParaRPr lang="es-EC" dirty="0"/>
          </a:p>
        </p:txBody>
      </p:sp>
      <p:sp>
        <p:nvSpPr>
          <p:cNvPr id="3" name="Marcador de contenido 2"/>
          <p:cNvSpPr>
            <a:spLocks noGrp="1"/>
          </p:cNvSpPr>
          <p:nvPr>
            <p:ph idx="1"/>
          </p:nvPr>
        </p:nvSpPr>
        <p:spPr/>
        <p:txBody>
          <a:bodyPr>
            <a:normAutofit/>
          </a:bodyPr>
          <a:lstStyle/>
          <a:p>
            <a:r>
              <a:rPr lang="en-US" sz="3600" dirty="0"/>
              <a:t>It find records within a structured database.</a:t>
            </a:r>
          </a:p>
          <a:p>
            <a:pPr lvl="1"/>
            <a:r>
              <a:rPr lang="es-EC" sz="3200" b="1" dirty="0" err="1" smtClean="0"/>
              <a:t>Database</a:t>
            </a:r>
            <a:r>
              <a:rPr lang="es-EC" sz="3200" b="1" dirty="0" smtClean="0"/>
              <a:t> </a:t>
            </a:r>
            <a:r>
              <a:rPr lang="es-EC" sz="3200" b="1" dirty="0" err="1"/>
              <a:t>type</a:t>
            </a:r>
            <a:r>
              <a:rPr lang="es-EC" sz="3200" b="1" dirty="0"/>
              <a:t>: </a:t>
            </a:r>
            <a:r>
              <a:rPr lang="es-EC" sz="3200" dirty="0" err="1"/>
              <a:t>Structured</a:t>
            </a:r>
            <a:endParaRPr lang="es-EC" sz="3200" dirty="0"/>
          </a:p>
          <a:p>
            <a:pPr lvl="1"/>
            <a:r>
              <a:rPr lang="es-EC" sz="3200" b="1" dirty="0" err="1" smtClean="0"/>
              <a:t>Search</a:t>
            </a:r>
            <a:r>
              <a:rPr lang="es-EC" sz="3200" b="1" dirty="0" smtClean="0"/>
              <a:t> </a:t>
            </a:r>
            <a:r>
              <a:rPr lang="es-EC" sz="3200" b="1" dirty="0" err="1"/>
              <a:t>mode</a:t>
            </a:r>
            <a:r>
              <a:rPr lang="es-EC" sz="3200" b="1" dirty="0"/>
              <a:t>: </a:t>
            </a:r>
            <a:r>
              <a:rPr lang="es-EC" sz="3200" dirty="0" err="1" smtClean="0"/>
              <a:t>Goal-driven</a:t>
            </a:r>
            <a:endParaRPr lang="es-EC" sz="3200" dirty="0"/>
          </a:p>
          <a:p>
            <a:pPr lvl="1"/>
            <a:r>
              <a:rPr lang="en-US" sz="3200" b="1" dirty="0" smtClean="0"/>
              <a:t>Example </a:t>
            </a:r>
            <a:r>
              <a:rPr lang="en-US" sz="3200" b="1" dirty="0"/>
              <a:t>Information need: </a:t>
            </a:r>
            <a:r>
              <a:rPr lang="en-US" sz="3200" dirty="0"/>
              <a:t>“Find a restaurant that serves </a:t>
            </a:r>
            <a:r>
              <a:rPr lang="en-US" sz="3200" dirty="0" smtClean="0"/>
              <a:t>vegetarian </a:t>
            </a:r>
            <a:r>
              <a:rPr lang="es-EC" sz="3200" dirty="0" err="1" smtClean="0"/>
              <a:t>food</a:t>
            </a:r>
            <a:r>
              <a:rPr lang="es-EC" sz="3200" dirty="0"/>
              <a:t>”</a:t>
            </a:r>
          </a:p>
        </p:txBody>
      </p:sp>
    </p:spTree>
    <p:extLst>
      <p:ext uri="{BB962C8B-B14F-4D97-AF65-F5344CB8AC3E}">
        <p14:creationId xmlns:p14="http://schemas.microsoft.com/office/powerpoint/2010/main" val="1392352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err="1"/>
              <a:t>Information</a:t>
            </a:r>
            <a:r>
              <a:rPr lang="es-EC" dirty="0"/>
              <a:t> </a:t>
            </a:r>
            <a:r>
              <a:rPr lang="es-EC" dirty="0" err="1"/>
              <a:t>Retrieval</a:t>
            </a:r>
            <a:endParaRPr lang="es-EC" dirty="0"/>
          </a:p>
        </p:txBody>
      </p:sp>
      <p:sp>
        <p:nvSpPr>
          <p:cNvPr id="3" name="Marcador de contenido 2"/>
          <p:cNvSpPr>
            <a:spLocks noGrp="1"/>
          </p:cNvSpPr>
          <p:nvPr>
            <p:ph idx="1"/>
          </p:nvPr>
        </p:nvSpPr>
        <p:spPr/>
        <p:txBody>
          <a:bodyPr>
            <a:normAutofit/>
          </a:bodyPr>
          <a:lstStyle/>
          <a:p>
            <a:r>
              <a:rPr lang="es-EC" sz="3200" dirty="0" err="1"/>
              <a:t>It</a:t>
            </a:r>
            <a:r>
              <a:rPr lang="es-EC" sz="3200" dirty="0"/>
              <a:t> </a:t>
            </a:r>
            <a:r>
              <a:rPr lang="es-EC" sz="3200" dirty="0" err="1"/>
              <a:t>finds</a:t>
            </a:r>
            <a:r>
              <a:rPr lang="es-EC" sz="3200" dirty="0"/>
              <a:t> a </a:t>
            </a:r>
            <a:r>
              <a:rPr lang="es-EC" sz="3200" dirty="0" err="1"/>
              <a:t>relevant</a:t>
            </a:r>
            <a:r>
              <a:rPr lang="es-EC" sz="3200" dirty="0"/>
              <a:t> </a:t>
            </a:r>
            <a:r>
              <a:rPr lang="es-EC" sz="3200" dirty="0" err="1"/>
              <a:t>information</a:t>
            </a:r>
            <a:r>
              <a:rPr lang="es-EC" sz="3200" dirty="0"/>
              <a:t> in </a:t>
            </a:r>
            <a:r>
              <a:rPr lang="es-EC" sz="3200" dirty="0" err="1"/>
              <a:t>unstructured</a:t>
            </a:r>
            <a:r>
              <a:rPr lang="es-EC" sz="3200" dirty="0"/>
              <a:t> </a:t>
            </a:r>
            <a:r>
              <a:rPr lang="es-EC" sz="3200" dirty="0" err="1"/>
              <a:t>information</a:t>
            </a:r>
            <a:r>
              <a:rPr lang="es-EC" sz="3200" dirty="0"/>
              <a:t> </a:t>
            </a:r>
            <a:r>
              <a:rPr lang="es-EC" sz="3200" dirty="0" err="1"/>
              <a:t>source</a:t>
            </a:r>
            <a:r>
              <a:rPr lang="es-EC" sz="3200" dirty="0" smtClean="0"/>
              <a:t>.</a:t>
            </a:r>
          </a:p>
          <a:p>
            <a:endParaRPr lang="es-EC" sz="3200" dirty="0"/>
          </a:p>
          <a:p>
            <a:pPr lvl="1"/>
            <a:r>
              <a:rPr lang="es-EC" sz="2800" b="1" dirty="0" err="1" smtClean="0"/>
              <a:t>Database</a:t>
            </a:r>
            <a:r>
              <a:rPr lang="es-EC" sz="2800" b="1" dirty="0" smtClean="0"/>
              <a:t> </a:t>
            </a:r>
            <a:r>
              <a:rPr lang="es-EC" sz="2800" b="1" dirty="0" err="1"/>
              <a:t>type</a:t>
            </a:r>
            <a:r>
              <a:rPr lang="es-EC" sz="2800" b="1" dirty="0"/>
              <a:t>: </a:t>
            </a:r>
            <a:r>
              <a:rPr lang="es-EC" sz="2800" dirty="0" err="1"/>
              <a:t>Unstructured</a:t>
            </a:r>
            <a:endParaRPr lang="es-EC" sz="2800" dirty="0"/>
          </a:p>
          <a:p>
            <a:pPr lvl="1"/>
            <a:r>
              <a:rPr lang="es-EC" sz="2800" b="1" dirty="0" err="1" smtClean="0"/>
              <a:t>Search</a:t>
            </a:r>
            <a:r>
              <a:rPr lang="es-EC" sz="2800" b="1" dirty="0" smtClean="0"/>
              <a:t> </a:t>
            </a:r>
            <a:r>
              <a:rPr lang="es-EC" sz="2800" b="1" dirty="0" err="1"/>
              <a:t>mode</a:t>
            </a:r>
            <a:r>
              <a:rPr lang="es-EC" sz="2800" b="1" dirty="0"/>
              <a:t>: </a:t>
            </a:r>
            <a:r>
              <a:rPr lang="es-EC" sz="2800" dirty="0" err="1"/>
              <a:t>Goal</a:t>
            </a:r>
            <a:r>
              <a:rPr lang="es-EC" sz="2800" dirty="0"/>
              <a:t> - </a:t>
            </a:r>
            <a:r>
              <a:rPr lang="es-EC" sz="2800" dirty="0" err="1"/>
              <a:t>driven</a:t>
            </a:r>
            <a:endParaRPr lang="es-EC" sz="2800" dirty="0"/>
          </a:p>
          <a:p>
            <a:pPr lvl="1"/>
            <a:r>
              <a:rPr lang="en-US" sz="2800" b="1" dirty="0" smtClean="0"/>
              <a:t>Example </a:t>
            </a:r>
            <a:r>
              <a:rPr lang="en-US" sz="2800" b="1" dirty="0"/>
              <a:t>Information need: </a:t>
            </a:r>
            <a:r>
              <a:rPr lang="en-US" sz="2800" dirty="0"/>
              <a:t>“Find a restaurant that serves </a:t>
            </a:r>
            <a:r>
              <a:rPr lang="en-US" sz="2800" dirty="0" smtClean="0"/>
              <a:t>vegetarian </a:t>
            </a:r>
            <a:r>
              <a:rPr lang="es-EC" sz="2800" dirty="0" err="1" smtClean="0"/>
              <a:t>food</a:t>
            </a:r>
            <a:r>
              <a:rPr lang="es-EC" sz="2800" dirty="0"/>
              <a:t>”</a:t>
            </a:r>
          </a:p>
        </p:txBody>
      </p:sp>
    </p:spTree>
    <p:extLst>
      <p:ext uri="{BB962C8B-B14F-4D97-AF65-F5344CB8AC3E}">
        <p14:creationId xmlns:p14="http://schemas.microsoft.com/office/powerpoint/2010/main" val="349434342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8948</TotalTime>
  <Words>1969</Words>
  <Application>Microsoft Office PowerPoint</Application>
  <PresentationFormat>Panorámica</PresentationFormat>
  <Paragraphs>320</Paragraphs>
  <Slides>42</Slides>
  <Notes>3</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42</vt:i4>
      </vt:variant>
    </vt:vector>
  </HeadingPairs>
  <TitlesOfParts>
    <vt:vector size="50" baseType="lpstr">
      <vt:lpstr>Arial</vt:lpstr>
      <vt:lpstr>ArialMT</vt:lpstr>
      <vt:lpstr>Calibri</vt:lpstr>
      <vt:lpstr>Calibri Light</vt:lpstr>
      <vt:lpstr>Gill Sans MT</vt:lpstr>
      <vt:lpstr>Times New Roman</vt:lpstr>
      <vt:lpstr>Tema de Office</vt:lpstr>
      <vt:lpstr>Clip</vt:lpstr>
      <vt:lpstr>Introducción a la Minería de Texto</vt:lpstr>
      <vt:lpstr>Presentación de PowerPoint</vt:lpstr>
      <vt:lpstr>What if you could?</vt:lpstr>
      <vt:lpstr>Definición</vt:lpstr>
      <vt:lpstr>Structured vs. Unstructured Data</vt:lpstr>
      <vt:lpstr>Definición</vt:lpstr>
      <vt:lpstr>Search vs Discover</vt:lpstr>
      <vt:lpstr>Data Retrieval</vt:lpstr>
      <vt:lpstr>Information Retrieval</vt:lpstr>
      <vt:lpstr>Data Mining</vt:lpstr>
      <vt:lpstr>Text Mining</vt:lpstr>
      <vt:lpstr>Text mining in general</vt:lpstr>
      <vt:lpstr>Text mining v.s. NLP, IR, DM…</vt:lpstr>
      <vt:lpstr>Functional Architecture</vt:lpstr>
      <vt:lpstr>What to read?</vt:lpstr>
      <vt:lpstr>Why is Text Mining Hard?</vt:lpstr>
      <vt:lpstr>Why is Text Mining Hard?</vt:lpstr>
      <vt:lpstr>Four Text Mining Ambiguities</vt:lpstr>
      <vt:lpstr>Text Mining Process</vt:lpstr>
      <vt:lpstr>Text Mining Process</vt:lpstr>
      <vt:lpstr>1. Extract Documents</vt:lpstr>
      <vt:lpstr>1. Extract Documents: How To?</vt:lpstr>
      <vt:lpstr>1. Extract Documents</vt:lpstr>
      <vt:lpstr>2. Text Preprocessing and Transformation</vt:lpstr>
      <vt:lpstr>2. Text Preprocessing and Transformation</vt:lpstr>
      <vt:lpstr>2. Text Preprocessing and Transformation</vt:lpstr>
      <vt:lpstr>3. Feature Selection</vt:lpstr>
      <vt:lpstr>3. Feature Selection</vt:lpstr>
      <vt:lpstr>4. Reduce Dimensions</vt:lpstr>
      <vt:lpstr>4. Reduce Dimensions: How?</vt:lpstr>
      <vt:lpstr>5. Text Mining Techniques</vt:lpstr>
      <vt:lpstr>6. Interpretation/ Evaluation</vt:lpstr>
      <vt:lpstr>TM vs DM</vt:lpstr>
      <vt:lpstr>Example 1: Decision Support using Bank Call Center Data</vt:lpstr>
      <vt:lpstr>Example 1: Decision Support using Bank Call Center Data</vt:lpstr>
      <vt:lpstr>Example 2</vt:lpstr>
      <vt:lpstr>Example 2: Medical Research</vt:lpstr>
      <vt:lpstr>Example 3: KM People Finder</vt:lpstr>
      <vt:lpstr>Example 3: KM People Finder</vt:lpstr>
      <vt:lpstr>Example 4: Personalized Movie “Matcher”</vt:lpstr>
      <vt:lpstr>Example 4: Sentiment Analysis of Movies Visualization </vt:lpstr>
      <vt:lpstr>Questions?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Text Mining</dc:title>
  <dc:creator>Usuario-03</dc:creator>
  <cp:lastModifiedBy>Usuario-03</cp:lastModifiedBy>
  <cp:revision>51</cp:revision>
  <dcterms:created xsi:type="dcterms:W3CDTF">2018-03-06T13:57:12Z</dcterms:created>
  <dcterms:modified xsi:type="dcterms:W3CDTF">2019-04-02T02:37:04Z</dcterms:modified>
</cp:coreProperties>
</file>