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8" r:id="rId10"/>
    <p:sldId id="270" r:id="rId11"/>
    <p:sldId id="269" r:id="rId12"/>
    <p:sldId id="271" r:id="rId13"/>
    <p:sldId id="272" r:id="rId14"/>
    <p:sldId id="273" r:id="rId15"/>
    <p:sldId id="274" r:id="rId16"/>
    <p:sldId id="263" r:id="rId17"/>
    <p:sldId id="265" r:id="rId18"/>
    <p:sldId id="275" r:id="rId19"/>
    <p:sldId id="276" r:id="rId20"/>
    <p:sldId id="267" r:id="rId21"/>
    <p:sldId id="266" r:id="rId2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4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F480-92B0-41C1-832A-E19CB6D13C9C}" type="datetimeFigureOut">
              <a:rPr lang="es-EC" smtClean="0"/>
              <a:t>10/06/2019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DA43-CD05-4A44-9573-7CF11EC276F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2780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F480-92B0-41C1-832A-E19CB6D13C9C}" type="datetimeFigureOut">
              <a:rPr lang="es-EC" smtClean="0"/>
              <a:t>10/06/2019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DA43-CD05-4A44-9573-7CF11EC276F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5056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F480-92B0-41C1-832A-E19CB6D13C9C}" type="datetimeFigureOut">
              <a:rPr lang="es-EC" smtClean="0"/>
              <a:t>10/06/2019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DA43-CD05-4A44-9573-7CF11EC276F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4745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F480-92B0-41C1-832A-E19CB6D13C9C}" type="datetimeFigureOut">
              <a:rPr lang="es-EC" smtClean="0"/>
              <a:t>10/06/2019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DA43-CD05-4A44-9573-7CF11EC276F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9565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F480-92B0-41C1-832A-E19CB6D13C9C}" type="datetimeFigureOut">
              <a:rPr lang="es-EC" smtClean="0"/>
              <a:t>10/06/2019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DA43-CD05-4A44-9573-7CF11EC276F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0397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F480-92B0-41C1-832A-E19CB6D13C9C}" type="datetimeFigureOut">
              <a:rPr lang="es-EC" smtClean="0"/>
              <a:t>10/06/2019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DA43-CD05-4A44-9573-7CF11EC276F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5380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F480-92B0-41C1-832A-E19CB6D13C9C}" type="datetimeFigureOut">
              <a:rPr lang="es-EC" smtClean="0"/>
              <a:t>10/06/2019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DA43-CD05-4A44-9573-7CF11EC276F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4583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F480-92B0-41C1-832A-E19CB6D13C9C}" type="datetimeFigureOut">
              <a:rPr lang="es-EC" smtClean="0"/>
              <a:t>10/06/2019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DA43-CD05-4A44-9573-7CF11EC276F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1058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F480-92B0-41C1-832A-E19CB6D13C9C}" type="datetimeFigureOut">
              <a:rPr lang="es-EC" smtClean="0"/>
              <a:t>10/06/2019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DA43-CD05-4A44-9573-7CF11EC276F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7044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F480-92B0-41C1-832A-E19CB6D13C9C}" type="datetimeFigureOut">
              <a:rPr lang="es-EC" smtClean="0"/>
              <a:t>10/06/2019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DA43-CD05-4A44-9573-7CF11EC276F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996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F480-92B0-41C1-832A-E19CB6D13C9C}" type="datetimeFigureOut">
              <a:rPr lang="es-EC" smtClean="0"/>
              <a:t>10/06/2019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DA43-CD05-4A44-9573-7CF11EC276F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161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BF480-92B0-41C1-832A-E19CB6D13C9C}" type="datetimeFigureOut">
              <a:rPr lang="es-EC" smtClean="0"/>
              <a:t>10/06/2019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8DA43-CD05-4A44-9573-7CF11EC276F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4952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smtClean="0"/>
              <a:t>Clasificación de Documentos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8386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Fórmulas </a:t>
            </a:r>
            <a:r>
              <a:rPr lang="es-EC" dirty="0"/>
              <a:t>de </a:t>
            </a:r>
            <a:r>
              <a:rPr lang="es-EC" dirty="0" err="1"/>
              <a:t>Naïve</a:t>
            </a:r>
            <a:r>
              <a:rPr lang="es-EC" dirty="0"/>
              <a:t> </a:t>
            </a:r>
            <a:r>
              <a:rPr lang="es-EC" dirty="0" err="1"/>
              <a:t>Bayes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P(c) =  </a:t>
            </a:r>
            <a:r>
              <a:rPr lang="es-EC" u="sng" dirty="0" err="1"/>
              <a:t>Nc</a:t>
            </a:r>
            <a:r>
              <a:rPr lang="es-EC" u="sng" dirty="0"/>
              <a:t>     </a:t>
            </a:r>
            <a:r>
              <a:rPr lang="es-EC" dirty="0"/>
              <a:t>                        </a:t>
            </a:r>
            <a:r>
              <a:rPr lang="es-EC" dirty="0"/>
              <a:t/>
            </a:r>
            <a:br>
              <a:rPr lang="es-EC" dirty="0"/>
            </a:br>
            <a:r>
              <a:rPr lang="es-EC" dirty="0"/>
              <a:t>            </a:t>
            </a:r>
            <a:r>
              <a:rPr lang="es-EC" dirty="0" smtClean="0"/>
              <a:t>N</a:t>
            </a:r>
          </a:p>
          <a:p>
            <a:pPr lvl="1"/>
            <a:r>
              <a:rPr lang="es-EC" dirty="0" smtClean="0"/>
              <a:t>N: número de documentos</a:t>
            </a:r>
          </a:p>
          <a:p>
            <a:pPr lvl="1"/>
            <a:r>
              <a:rPr lang="es-EC" dirty="0" err="1" smtClean="0"/>
              <a:t>Nc</a:t>
            </a:r>
            <a:r>
              <a:rPr lang="es-EC" dirty="0" smtClean="0"/>
              <a:t>: número de documentos de una clase c</a:t>
            </a:r>
          </a:p>
          <a:p>
            <a:r>
              <a:rPr lang="es-EC" dirty="0" smtClean="0"/>
              <a:t>P(</a:t>
            </a:r>
            <a:r>
              <a:rPr lang="es-EC" b="1" dirty="0" smtClean="0"/>
              <a:t>E</a:t>
            </a:r>
            <a:r>
              <a:rPr lang="es-EC" dirty="0" smtClean="0"/>
              <a:t>) </a:t>
            </a:r>
            <a:r>
              <a:rPr lang="es-EC" dirty="0"/>
              <a:t>= 3/4              </a:t>
            </a:r>
            <a:r>
              <a:rPr lang="es-EC" dirty="0" smtClean="0"/>
              <a:t>3 </a:t>
            </a:r>
            <a:r>
              <a:rPr lang="es-EC" dirty="0"/>
              <a:t>documentos de clase </a:t>
            </a:r>
            <a:r>
              <a:rPr lang="es-EC" dirty="0" smtClean="0"/>
              <a:t>E, </a:t>
            </a:r>
            <a:r>
              <a:rPr lang="es-EC" dirty="0"/>
              <a:t>de un total de 4</a:t>
            </a:r>
          </a:p>
          <a:p>
            <a:r>
              <a:rPr lang="es-EC" dirty="0" smtClean="0"/>
              <a:t>P(</a:t>
            </a:r>
            <a:r>
              <a:rPr lang="es-EC" b="1" dirty="0"/>
              <a:t>C</a:t>
            </a:r>
            <a:r>
              <a:rPr lang="es-EC" dirty="0" smtClean="0"/>
              <a:t>) </a:t>
            </a:r>
            <a:r>
              <a:rPr lang="es-EC" dirty="0"/>
              <a:t>= 1/4              </a:t>
            </a:r>
            <a:r>
              <a:rPr lang="es-EC" dirty="0" smtClean="0"/>
              <a:t>1 </a:t>
            </a:r>
            <a:r>
              <a:rPr lang="es-EC" dirty="0"/>
              <a:t>solo documento de clase </a:t>
            </a:r>
            <a:r>
              <a:rPr lang="es-EC" dirty="0" smtClean="0"/>
              <a:t>C, </a:t>
            </a:r>
            <a:r>
              <a:rPr lang="es-EC" dirty="0"/>
              <a:t>de un total de 4</a:t>
            </a:r>
          </a:p>
          <a:p>
            <a:endParaRPr lang="es-EC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988154"/>
              </p:ext>
            </p:extLst>
          </p:nvPr>
        </p:nvGraphicFramePr>
        <p:xfrm>
          <a:off x="1352913" y="4535245"/>
          <a:ext cx="97274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228"/>
                <a:gridCol w="1532965"/>
                <a:gridCol w="5325035"/>
                <a:gridCol w="1210235"/>
              </a:tblGrid>
              <a:tr h="370840">
                <a:tc>
                  <a:txBody>
                    <a:bodyPr/>
                    <a:lstStyle/>
                    <a:p>
                      <a:r>
                        <a:rPr lang="es-EC" dirty="0" smtClean="0"/>
                        <a:t>Corpus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Documento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Palabras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Clases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es-EC" dirty="0" smtClean="0"/>
                        <a:t>Entrenamiento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1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Ecuatoriano Quito Ecuatoriano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E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2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Ecuatoriano Ecuatoriano Cuenca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E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3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Ecuatoriano Guayaquil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E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4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Bogotá</a:t>
                      </a:r>
                      <a:r>
                        <a:rPr lang="es-EC" baseline="0" dirty="0" smtClean="0"/>
                        <a:t> Colombia Ecuatoriano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C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 smtClean="0"/>
                        <a:t>Prueba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5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Ecuatoriano Ecuatoriano Ecuatoriano</a:t>
                      </a:r>
                      <a:r>
                        <a:rPr lang="es-EC" baseline="0" dirty="0" smtClean="0"/>
                        <a:t> Bogotá Colombia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?</a:t>
                      </a:r>
                      <a:endParaRPr lang="es-EC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82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Fórmulas </a:t>
            </a:r>
            <a:r>
              <a:rPr lang="es-EC" dirty="0"/>
              <a:t>de </a:t>
            </a:r>
            <a:r>
              <a:rPr lang="es-EC" dirty="0" err="1"/>
              <a:t>Naïve</a:t>
            </a:r>
            <a:r>
              <a:rPr lang="es-EC" dirty="0"/>
              <a:t> </a:t>
            </a:r>
            <a:r>
              <a:rPr lang="es-EC" dirty="0" err="1"/>
              <a:t>Bayes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P(</a:t>
            </a:r>
            <a:r>
              <a:rPr lang="es-EC" dirty="0" err="1" smtClean="0"/>
              <a:t>w|c</a:t>
            </a:r>
            <a:r>
              <a:rPr lang="es-EC" dirty="0"/>
              <a:t>) =  </a:t>
            </a:r>
            <a:r>
              <a:rPr lang="es-EC" u="sng" dirty="0" smtClean="0"/>
              <a:t>cantidad (</a:t>
            </a:r>
            <a:r>
              <a:rPr lang="es-EC" u="sng" dirty="0" err="1" smtClean="0"/>
              <a:t>w|c</a:t>
            </a:r>
            <a:r>
              <a:rPr lang="es-EC" u="sng" dirty="0" smtClean="0"/>
              <a:t>) +1 </a:t>
            </a:r>
            <a:r>
              <a:rPr lang="es-EC" dirty="0"/>
              <a:t>                        </a:t>
            </a:r>
            <a:r>
              <a:rPr lang="es-EC" dirty="0"/>
              <a:t/>
            </a:r>
            <a:br>
              <a:rPr lang="es-EC" dirty="0"/>
            </a:br>
            <a:r>
              <a:rPr lang="es-EC" dirty="0"/>
              <a:t>            </a:t>
            </a:r>
            <a:r>
              <a:rPr lang="es-EC" dirty="0" smtClean="0"/>
              <a:t>     cantidad (c) + |v|</a:t>
            </a:r>
          </a:p>
          <a:p>
            <a:endParaRPr lang="es-EC" dirty="0" smtClean="0"/>
          </a:p>
          <a:p>
            <a:r>
              <a:rPr lang="es-EC" dirty="0"/>
              <a:t>cantidad (</a:t>
            </a:r>
            <a:r>
              <a:rPr lang="es-EC" dirty="0" err="1"/>
              <a:t>w|c</a:t>
            </a:r>
            <a:r>
              <a:rPr lang="es-EC" dirty="0" smtClean="0"/>
              <a:t>): número de veces que ocurre palabra w en la clase c</a:t>
            </a:r>
          </a:p>
          <a:p>
            <a:r>
              <a:rPr lang="es-EC" dirty="0" smtClean="0"/>
              <a:t>cantidad (c): número de palabras en la clase c</a:t>
            </a:r>
          </a:p>
          <a:p>
            <a:r>
              <a:rPr lang="es-EC" dirty="0" smtClean="0"/>
              <a:t>v: palabras del vocabulario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1385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Fórmulas </a:t>
            </a:r>
            <a:r>
              <a:rPr lang="es-EC" dirty="0"/>
              <a:t>de </a:t>
            </a:r>
            <a:r>
              <a:rPr lang="es-EC" dirty="0" err="1"/>
              <a:t>Naïve</a:t>
            </a:r>
            <a:r>
              <a:rPr lang="es-EC" dirty="0"/>
              <a:t> </a:t>
            </a:r>
            <a:r>
              <a:rPr lang="es-EC" dirty="0" err="1"/>
              <a:t>Bayes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0289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s-EC" dirty="0" smtClean="0"/>
              <a:t>P(</a:t>
            </a:r>
            <a:r>
              <a:rPr lang="es-EC" dirty="0" err="1" smtClean="0"/>
              <a:t>w|c</a:t>
            </a:r>
            <a:r>
              <a:rPr lang="es-EC" dirty="0"/>
              <a:t>) =  </a:t>
            </a:r>
            <a:r>
              <a:rPr lang="es-EC" u="sng" dirty="0" smtClean="0"/>
              <a:t>cantidad (</a:t>
            </a:r>
            <a:r>
              <a:rPr lang="es-EC" u="sng" dirty="0" err="1" smtClean="0"/>
              <a:t>w|c</a:t>
            </a:r>
            <a:r>
              <a:rPr lang="es-EC" u="sng" dirty="0" smtClean="0"/>
              <a:t>) +1 </a:t>
            </a:r>
            <a:r>
              <a:rPr lang="es-EC" dirty="0"/>
              <a:t>                        </a:t>
            </a:r>
            <a:r>
              <a:rPr lang="es-EC" dirty="0"/>
              <a:t/>
            </a:r>
            <a:br>
              <a:rPr lang="es-EC" dirty="0"/>
            </a:br>
            <a:r>
              <a:rPr lang="es-EC" dirty="0"/>
              <a:t>            </a:t>
            </a:r>
            <a:r>
              <a:rPr lang="es-EC" dirty="0" smtClean="0"/>
              <a:t>     cantidad (c) + |v|</a:t>
            </a:r>
          </a:p>
          <a:p>
            <a:pPr lvl="1"/>
            <a:r>
              <a:rPr lang="es-EC" dirty="0" smtClean="0"/>
              <a:t>cantidad </a:t>
            </a:r>
            <a:r>
              <a:rPr lang="es-EC" dirty="0"/>
              <a:t>(</a:t>
            </a:r>
            <a:r>
              <a:rPr lang="es-EC" dirty="0" err="1"/>
              <a:t>w|c</a:t>
            </a:r>
            <a:r>
              <a:rPr lang="es-EC" dirty="0" smtClean="0"/>
              <a:t>): número de veces que ocurre palabra w en la clase c</a:t>
            </a:r>
          </a:p>
          <a:p>
            <a:pPr lvl="1"/>
            <a:r>
              <a:rPr lang="es-EC" dirty="0" smtClean="0"/>
              <a:t>cantidad (c): número de palabras en la clase c</a:t>
            </a:r>
          </a:p>
          <a:p>
            <a:pPr lvl="1"/>
            <a:r>
              <a:rPr lang="es-EC" dirty="0" smtClean="0"/>
              <a:t>v: palabras del vocabulario</a:t>
            </a:r>
          </a:p>
          <a:p>
            <a:endParaRPr lang="es-EC" dirty="0" smtClean="0"/>
          </a:p>
          <a:p>
            <a:r>
              <a:rPr lang="es-EC" dirty="0" smtClean="0"/>
              <a:t>Calculamos las </a:t>
            </a:r>
            <a:r>
              <a:rPr lang="es-EC" dirty="0"/>
              <a:t>probabilidades </a:t>
            </a:r>
            <a:r>
              <a:rPr lang="es-EC" dirty="0" smtClean="0"/>
              <a:t>condicionales </a:t>
            </a:r>
            <a:r>
              <a:rPr lang="es-EC" dirty="0"/>
              <a:t> para clasificar al documento 5</a:t>
            </a:r>
            <a:endParaRPr lang="es-EC" dirty="0" smtClean="0"/>
          </a:p>
          <a:p>
            <a:pPr lvl="1"/>
            <a:r>
              <a:rPr lang="es-EC" dirty="0" smtClean="0"/>
              <a:t>P(Ecuatoriano| E) </a:t>
            </a:r>
            <a:r>
              <a:rPr lang="es-EC" dirty="0"/>
              <a:t>=  (5+1) / (8+6) = 6/14 = 3/7</a:t>
            </a:r>
          </a:p>
          <a:p>
            <a:pPr lvl="1"/>
            <a:r>
              <a:rPr lang="es-EC" dirty="0" smtClean="0"/>
              <a:t>P(Bogotá| E) </a:t>
            </a:r>
            <a:r>
              <a:rPr lang="es-EC" dirty="0"/>
              <a:t>= (0+1) / (8+6) = 1/14</a:t>
            </a:r>
          </a:p>
          <a:p>
            <a:pPr lvl="1"/>
            <a:r>
              <a:rPr lang="es-EC" dirty="0" smtClean="0"/>
              <a:t>P(</a:t>
            </a:r>
            <a:r>
              <a:rPr lang="es-EC" dirty="0" err="1" smtClean="0"/>
              <a:t>Colombia|E</a:t>
            </a:r>
            <a:r>
              <a:rPr lang="es-EC" dirty="0" smtClean="0"/>
              <a:t>) </a:t>
            </a:r>
            <a:r>
              <a:rPr lang="es-EC" dirty="0"/>
              <a:t>= (0+1) / (8+6) = 1/14</a:t>
            </a:r>
          </a:p>
          <a:p>
            <a:endParaRPr lang="es-EC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33420" t="66871" r="12978" b="10569"/>
          <a:stretch/>
        </p:blipFill>
        <p:spPr>
          <a:xfrm>
            <a:off x="5656729" y="1914246"/>
            <a:ext cx="6535271" cy="154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4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Fórmulas </a:t>
            </a:r>
            <a:r>
              <a:rPr lang="es-EC" dirty="0"/>
              <a:t>de </a:t>
            </a:r>
            <a:r>
              <a:rPr lang="es-EC" dirty="0" err="1"/>
              <a:t>Naïve</a:t>
            </a:r>
            <a:r>
              <a:rPr lang="es-EC" dirty="0"/>
              <a:t> </a:t>
            </a:r>
            <a:r>
              <a:rPr lang="es-EC" dirty="0" err="1"/>
              <a:t>Bayes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7635" cy="4351338"/>
          </a:xfrm>
        </p:spPr>
        <p:txBody>
          <a:bodyPr>
            <a:normAutofit lnSpcReduction="10000"/>
          </a:bodyPr>
          <a:lstStyle/>
          <a:p>
            <a:r>
              <a:rPr lang="es-EC" dirty="0" smtClean="0"/>
              <a:t>P(</a:t>
            </a:r>
            <a:r>
              <a:rPr lang="es-EC" dirty="0" err="1" smtClean="0"/>
              <a:t>w|c</a:t>
            </a:r>
            <a:r>
              <a:rPr lang="es-EC" dirty="0"/>
              <a:t>) =  </a:t>
            </a:r>
            <a:r>
              <a:rPr lang="es-EC" u="sng" dirty="0" smtClean="0"/>
              <a:t>cantidad (</a:t>
            </a:r>
            <a:r>
              <a:rPr lang="es-EC" u="sng" dirty="0" err="1" smtClean="0"/>
              <a:t>w|c</a:t>
            </a:r>
            <a:r>
              <a:rPr lang="es-EC" u="sng" dirty="0" smtClean="0"/>
              <a:t>) +1 </a:t>
            </a:r>
            <a:r>
              <a:rPr lang="es-EC" dirty="0"/>
              <a:t>                        </a:t>
            </a:r>
            <a:r>
              <a:rPr lang="es-EC" dirty="0"/>
              <a:t/>
            </a:r>
            <a:br>
              <a:rPr lang="es-EC" dirty="0"/>
            </a:br>
            <a:r>
              <a:rPr lang="es-EC" dirty="0"/>
              <a:t>            </a:t>
            </a:r>
            <a:r>
              <a:rPr lang="es-EC" dirty="0" smtClean="0"/>
              <a:t>     cantidad (c) + |v|</a:t>
            </a:r>
          </a:p>
          <a:p>
            <a:pPr lvl="1"/>
            <a:r>
              <a:rPr lang="es-EC" dirty="0" smtClean="0"/>
              <a:t>cantidad </a:t>
            </a:r>
            <a:r>
              <a:rPr lang="es-EC" dirty="0"/>
              <a:t>(</a:t>
            </a:r>
            <a:r>
              <a:rPr lang="es-EC" dirty="0" err="1"/>
              <a:t>w|c</a:t>
            </a:r>
            <a:r>
              <a:rPr lang="es-EC" dirty="0" smtClean="0"/>
              <a:t>): número de veces que ocurre palabra w en la clase c</a:t>
            </a:r>
          </a:p>
          <a:p>
            <a:pPr lvl="1"/>
            <a:r>
              <a:rPr lang="es-EC" dirty="0" smtClean="0"/>
              <a:t>cantidad (c): número de palabras en la clase c</a:t>
            </a:r>
          </a:p>
          <a:p>
            <a:pPr lvl="1"/>
            <a:r>
              <a:rPr lang="es-EC" dirty="0" smtClean="0"/>
              <a:t>v: palabras del vocabulario</a:t>
            </a:r>
          </a:p>
          <a:p>
            <a:endParaRPr lang="es-EC" dirty="0" smtClean="0"/>
          </a:p>
          <a:p>
            <a:r>
              <a:rPr lang="es-EC" dirty="0"/>
              <a:t>Calculamos </a:t>
            </a:r>
            <a:r>
              <a:rPr lang="es-EC" dirty="0" smtClean="0"/>
              <a:t>las </a:t>
            </a:r>
            <a:r>
              <a:rPr lang="es-EC" dirty="0"/>
              <a:t>probabilidades </a:t>
            </a:r>
            <a:r>
              <a:rPr lang="es-EC" dirty="0" smtClean="0"/>
              <a:t>condicionales </a:t>
            </a:r>
            <a:r>
              <a:rPr lang="es-EC" dirty="0"/>
              <a:t> para clasificar al documento 5</a:t>
            </a:r>
            <a:endParaRPr lang="es-EC" dirty="0" smtClean="0"/>
          </a:p>
          <a:p>
            <a:pPr lvl="1"/>
            <a:r>
              <a:rPr lang="es-EC" dirty="0" smtClean="0"/>
              <a:t>P(Ecuatoriano| C) </a:t>
            </a:r>
            <a:r>
              <a:rPr lang="es-EC" dirty="0"/>
              <a:t>=  (1+1) / (3+6) = 2/9</a:t>
            </a:r>
          </a:p>
          <a:p>
            <a:pPr lvl="1"/>
            <a:r>
              <a:rPr lang="es-EC" dirty="0" smtClean="0"/>
              <a:t>P(Bogotá| C) </a:t>
            </a:r>
            <a:r>
              <a:rPr lang="es-EC" dirty="0"/>
              <a:t>=(1+1) / (3+6) = 2/9</a:t>
            </a:r>
          </a:p>
          <a:p>
            <a:pPr lvl="1"/>
            <a:r>
              <a:rPr lang="es-EC" dirty="0" smtClean="0"/>
              <a:t>P(</a:t>
            </a:r>
            <a:r>
              <a:rPr lang="es-EC" dirty="0" err="1" smtClean="0"/>
              <a:t>Colombia|C</a:t>
            </a:r>
            <a:r>
              <a:rPr lang="es-EC" dirty="0" smtClean="0"/>
              <a:t>) </a:t>
            </a:r>
            <a:r>
              <a:rPr lang="es-EC" dirty="0"/>
              <a:t>=(1+1) / (3+6) = 2/9</a:t>
            </a:r>
          </a:p>
          <a:p>
            <a:endParaRPr lang="es-EC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33420" t="66871" r="12978" b="10569"/>
          <a:stretch/>
        </p:blipFill>
        <p:spPr>
          <a:xfrm>
            <a:off x="5656729" y="2129399"/>
            <a:ext cx="6535271" cy="154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4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Fórmulas </a:t>
            </a:r>
            <a:r>
              <a:rPr lang="es-EC" dirty="0"/>
              <a:t>de </a:t>
            </a:r>
            <a:r>
              <a:rPr lang="es-EC" dirty="0" err="1"/>
              <a:t>Naïve</a:t>
            </a:r>
            <a:r>
              <a:rPr lang="es-EC" dirty="0"/>
              <a:t> </a:t>
            </a:r>
            <a:r>
              <a:rPr lang="es-EC" dirty="0" err="1"/>
              <a:t>Bayes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825624"/>
            <a:ext cx="10887635" cy="4602069"/>
          </a:xfrm>
        </p:spPr>
        <p:txBody>
          <a:bodyPr>
            <a:normAutofit/>
          </a:bodyPr>
          <a:lstStyle/>
          <a:p>
            <a:pPr lvl="1"/>
            <a:endParaRPr lang="es-EC" dirty="0" smtClean="0"/>
          </a:p>
          <a:p>
            <a:pPr lvl="1"/>
            <a:endParaRPr lang="es-EC" dirty="0"/>
          </a:p>
          <a:p>
            <a:endParaRPr lang="es-EC" dirty="0"/>
          </a:p>
          <a:p>
            <a:endParaRPr lang="es-EC" dirty="0" smtClean="0"/>
          </a:p>
          <a:p>
            <a:endParaRPr lang="es-EC" dirty="0"/>
          </a:p>
          <a:p>
            <a:endParaRPr lang="es-EC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085" y="2025024"/>
            <a:ext cx="6647022" cy="155637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33420" t="66871" r="12978" b="10569"/>
          <a:stretch/>
        </p:blipFill>
        <p:spPr>
          <a:xfrm>
            <a:off x="2203524" y="4322166"/>
            <a:ext cx="8898139" cy="210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8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Fórmulas </a:t>
            </a:r>
            <a:r>
              <a:rPr lang="es-EC" dirty="0"/>
              <a:t>de </a:t>
            </a:r>
            <a:r>
              <a:rPr lang="es-EC" dirty="0" err="1"/>
              <a:t>Naïve</a:t>
            </a:r>
            <a:r>
              <a:rPr lang="es-EC" dirty="0"/>
              <a:t> </a:t>
            </a:r>
            <a:r>
              <a:rPr lang="es-EC" dirty="0" err="1" smtClean="0"/>
              <a:t>Bayes</a:t>
            </a:r>
            <a:r>
              <a:rPr lang="es-EC" dirty="0" smtClean="0"/>
              <a:t>: Conclusión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7635" cy="4351338"/>
          </a:xfrm>
        </p:spPr>
        <p:txBody>
          <a:bodyPr>
            <a:normAutofit/>
          </a:bodyPr>
          <a:lstStyle/>
          <a:p>
            <a:r>
              <a:rPr lang="es-EC" dirty="0" smtClean="0"/>
              <a:t>P(</a:t>
            </a:r>
            <a:r>
              <a:rPr lang="es-EC" b="1" dirty="0" smtClean="0"/>
              <a:t>E</a:t>
            </a:r>
            <a:r>
              <a:rPr lang="es-EC" dirty="0" smtClean="0"/>
              <a:t>|doc5</a:t>
            </a:r>
            <a:r>
              <a:rPr lang="es-EC" dirty="0"/>
              <a:t>) </a:t>
            </a:r>
            <a:r>
              <a:rPr lang="es-EC" dirty="0" smtClean="0"/>
              <a:t>= </a:t>
            </a:r>
            <a:r>
              <a:rPr lang="es-EC" dirty="0"/>
              <a:t>3/4 * 3/7 * 3/7 * 3/7 * 1/14 * 1/14 ≈ 0.0003</a:t>
            </a:r>
          </a:p>
          <a:p>
            <a:r>
              <a:rPr lang="es-EC" dirty="0" smtClean="0"/>
              <a:t>P(</a:t>
            </a:r>
            <a:r>
              <a:rPr lang="es-EC" b="1" dirty="0"/>
              <a:t>C</a:t>
            </a:r>
            <a:r>
              <a:rPr lang="es-EC" dirty="0" smtClean="0"/>
              <a:t>|doc5</a:t>
            </a:r>
            <a:r>
              <a:rPr lang="es-EC" dirty="0"/>
              <a:t>) </a:t>
            </a:r>
            <a:r>
              <a:rPr lang="es-EC" dirty="0" smtClean="0"/>
              <a:t>= </a:t>
            </a:r>
            <a:r>
              <a:rPr lang="es-EC" dirty="0"/>
              <a:t>1/4 * 2/9 * 2/9 * 2/9 * 2/9 * 2/9  ≈ 0.0001</a:t>
            </a:r>
          </a:p>
          <a:p>
            <a:endParaRPr lang="es-EC" dirty="0" smtClean="0"/>
          </a:p>
          <a:p>
            <a:r>
              <a:rPr lang="es-EC" dirty="0"/>
              <a:t>Entonces, según este modelo el </a:t>
            </a:r>
            <a:r>
              <a:rPr lang="es-EC" b="1" dirty="0"/>
              <a:t>documento 5</a:t>
            </a:r>
            <a:r>
              <a:rPr lang="es-EC" dirty="0"/>
              <a:t> habla sobre </a:t>
            </a:r>
            <a:r>
              <a:rPr lang="es-EC" dirty="0" smtClean="0"/>
              <a:t>Ecuador, </a:t>
            </a:r>
            <a:r>
              <a:rPr lang="es-EC" dirty="0"/>
              <a:t>es decir, pertenece a la clase </a:t>
            </a:r>
            <a:r>
              <a:rPr lang="es-EC" b="1" dirty="0" smtClean="0"/>
              <a:t>E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5457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Técnicas de Clasificación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42600" cy="4560661"/>
          </a:xfrm>
        </p:spPr>
        <p:txBody>
          <a:bodyPr>
            <a:normAutofit fontScale="55000" lnSpcReduction="20000"/>
          </a:bodyPr>
          <a:lstStyle/>
          <a:p>
            <a:r>
              <a:rPr lang="es-EC" sz="5100" dirty="0" smtClean="0"/>
              <a:t>Clasificador </a:t>
            </a:r>
            <a:r>
              <a:rPr lang="es-EC" sz="5100" dirty="0"/>
              <a:t> k-</a:t>
            </a:r>
            <a:r>
              <a:rPr lang="es-EC" sz="5100" dirty="0" err="1"/>
              <a:t>Nearest</a:t>
            </a:r>
            <a:r>
              <a:rPr lang="es-EC" sz="5100" dirty="0"/>
              <a:t> </a:t>
            </a:r>
            <a:r>
              <a:rPr lang="es-EC" sz="5100" dirty="0" err="1"/>
              <a:t>Neighbours</a:t>
            </a:r>
            <a:r>
              <a:rPr lang="es-EC" sz="5100" dirty="0"/>
              <a:t>, llamado </a:t>
            </a:r>
            <a:r>
              <a:rPr lang="es-EC" sz="5100" dirty="0" err="1"/>
              <a:t>kNN</a:t>
            </a:r>
            <a:r>
              <a:rPr lang="es-EC" sz="5100" dirty="0"/>
              <a:t>.</a:t>
            </a:r>
          </a:p>
          <a:p>
            <a:pPr marL="457200" lvl="1" indent="0">
              <a:buNone/>
            </a:pPr>
            <a:endParaRPr lang="es-EC" sz="2900" dirty="0"/>
          </a:p>
          <a:p>
            <a:pPr lvl="1"/>
            <a:r>
              <a:rPr lang="es-EC" sz="3800" dirty="0" smtClean="0"/>
              <a:t>método </a:t>
            </a:r>
            <a:r>
              <a:rPr lang="es-EC" sz="3800" dirty="0"/>
              <a:t>sin </a:t>
            </a:r>
            <a:r>
              <a:rPr lang="es-EC" sz="3800" dirty="0" smtClean="0"/>
              <a:t>parámetros</a:t>
            </a:r>
            <a:r>
              <a:rPr lang="es-EC" sz="3800" dirty="0" smtClean="0"/>
              <a:t>.</a:t>
            </a:r>
          </a:p>
          <a:p>
            <a:pPr lvl="2"/>
            <a:r>
              <a:rPr lang="es-EC" sz="3800" dirty="0" smtClean="0"/>
              <a:t>No hay suposiciones sobre la distribución de los datos</a:t>
            </a:r>
          </a:p>
          <a:p>
            <a:pPr lvl="2"/>
            <a:endParaRPr lang="es-EC" sz="3800" dirty="0"/>
          </a:p>
          <a:p>
            <a:pPr lvl="1"/>
            <a:r>
              <a:rPr lang="es-EC" sz="3800" dirty="0" smtClean="0"/>
              <a:t>datos </a:t>
            </a:r>
            <a:r>
              <a:rPr lang="es-EC" sz="3800" dirty="0"/>
              <a:t>de entrada para el </a:t>
            </a:r>
            <a:r>
              <a:rPr lang="es-EC" sz="3800" dirty="0" err="1"/>
              <a:t>kNN</a:t>
            </a:r>
            <a:r>
              <a:rPr lang="es-EC" sz="3800" dirty="0"/>
              <a:t> </a:t>
            </a:r>
            <a:r>
              <a:rPr lang="es-EC" sz="3800" dirty="0" smtClean="0"/>
              <a:t>consisten en </a:t>
            </a:r>
            <a:r>
              <a:rPr lang="es-EC" sz="3800" dirty="0"/>
              <a:t>los modelos k-</a:t>
            </a:r>
            <a:r>
              <a:rPr lang="es-EC" sz="3800" dirty="0" err="1"/>
              <a:t>closest</a:t>
            </a:r>
            <a:r>
              <a:rPr lang="es-EC" sz="3800" dirty="0"/>
              <a:t> más similares al espacio de características</a:t>
            </a:r>
            <a:r>
              <a:rPr lang="es-EC" sz="3800" dirty="0" smtClean="0"/>
              <a:t>.</a:t>
            </a:r>
          </a:p>
          <a:p>
            <a:pPr lvl="1"/>
            <a:endParaRPr lang="es-EC" sz="3800" dirty="0" smtClean="0"/>
          </a:p>
          <a:p>
            <a:pPr lvl="1"/>
            <a:r>
              <a:rPr lang="es-EC" sz="3800" dirty="0" smtClean="0"/>
              <a:t>Un </a:t>
            </a:r>
            <a:r>
              <a:rPr lang="es-EC" sz="3800" dirty="0"/>
              <a:t>documento se clasifica por una votación de los "vecinos", y el </a:t>
            </a:r>
            <a:r>
              <a:rPr lang="es-EC" sz="3800" dirty="0" smtClean="0"/>
              <a:t>documento </a:t>
            </a:r>
            <a:r>
              <a:rPr lang="es-EC" sz="3800" dirty="0"/>
              <a:t> es </a:t>
            </a:r>
            <a:r>
              <a:rPr lang="es-EC" sz="3800" dirty="0" smtClean="0"/>
              <a:t>asignado a </a:t>
            </a:r>
            <a:r>
              <a:rPr lang="es-EC" sz="3800" dirty="0"/>
              <a:t>la clase más común que aparece entre sus </a:t>
            </a:r>
            <a:r>
              <a:rPr lang="es-EC" sz="3800" dirty="0" err="1" smtClean="0"/>
              <a:t>kNN</a:t>
            </a:r>
            <a:r>
              <a:rPr lang="es-EC" sz="3800" dirty="0" smtClean="0"/>
              <a:t> </a:t>
            </a:r>
            <a:r>
              <a:rPr lang="es-EC" sz="3800" dirty="0"/>
              <a:t>vecinos</a:t>
            </a:r>
            <a:r>
              <a:rPr lang="es-EC" sz="3800" dirty="0" smtClean="0"/>
              <a:t>.</a:t>
            </a:r>
          </a:p>
          <a:p>
            <a:pPr lvl="1"/>
            <a:endParaRPr lang="es-EC" sz="3800" dirty="0" smtClean="0"/>
          </a:p>
          <a:p>
            <a:pPr lvl="1"/>
            <a:r>
              <a:rPr lang="es-EC" sz="3800" dirty="0" smtClean="0"/>
              <a:t>k </a:t>
            </a:r>
            <a:r>
              <a:rPr lang="es-EC" sz="3800" dirty="0"/>
              <a:t>es un número positivo, y suele ser un número pequeño.</a:t>
            </a:r>
          </a:p>
          <a:p>
            <a:endParaRPr lang="es-EC" sz="3300" dirty="0" smtClean="0"/>
          </a:p>
          <a:p>
            <a:endParaRPr lang="es-EC" dirty="0" smtClean="0"/>
          </a:p>
          <a:p>
            <a:pPr marL="0" indent="0">
              <a:buNone/>
            </a:pPr>
            <a:r>
              <a:rPr lang="es-EC" dirty="0"/>
              <a:t> </a:t>
            </a:r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67721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Técnicas de Clasificación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42600" cy="4560661"/>
          </a:xfrm>
        </p:spPr>
        <p:txBody>
          <a:bodyPr>
            <a:normAutofit/>
          </a:bodyPr>
          <a:lstStyle/>
          <a:p>
            <a:r>
              <a:rPr lang="es-EC" dirty="0" smtClean="0"/>
              <a:t>Clasificador </a:t>
            </a:r>
            <a:r>
              <a:rPr lang="es-EC" dirty="0"/>
              <a:t> k-</a:t>
            </a:r>
            <a:r>
              <a:rPr lang="es-EC" dirty="0" err="1"/>
              <a:t>Nearest</a:t>
            </a:r>
            <a:r>
              <a:rPr lang="es-EC" dirty="0"/>
              <a:t> </a:t>
            </a:r>
            <a:r>
              <a:rPr lang="es-EC" dirty="0" err="1"/>
              <a:t>Neighbours</a:t>
            </a:r>
            <a:r>
              <a:rPr lang="es-EC" dirty="0"/>
              <a:t>, llamado </a:t>
            </a:r>
            <a:r>
              <a:rPr lang="es-EC" dirty="0" err="1"/>
              <a:t>kNN</a:t>
            </a:r>
            <a:r>
              <a:rPr lang="es-EC" dirty="0"/>
              <a:t>.</a:t>
            </a:r>
          </a:p>
          <a:p>
            <a:pPr marL="0" indent="0">
              <a:buNone/>
            </a:pPr>
            <a:endParaRPr lang="es-EC" dirty="0" smtClean="0"/>
          </a:p>
          <a:p>
            <a:pPr marL="0" indent="0">
              <a:buNone/>
            </a:pPr>
            <a:endParaRPr lang="es-EC" sz="2600" dirty="0"/>
          </a:p>
          <a:p>
            <a:endParaRPr lang="es-EC" dirty="0" smtClean="0"/>
          </a:p>
          <a:p>
            <a:endParaRPr lang="es-EC" dirty="0" smtClean="0"/>
          </a:p>
          <a:p>
            <a:pPr marL="0" indent="0">
              <a:buNone/>
            </a:pPr>
            <a:r>
              <a:rPr lang="es-EC" dirty="0"/>
              <a:t> </a:t>
            </a:r>
            <a:endParaRPr lang="es-EC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6250" t="34215" r="21750" b="32658"/>
          <a:stretch/>
        </p:blipFill>
        <p:spPr>
          <a:xfrm>
            <a:off x="426720" y="2819400"/>
            <a:ext cx="7457576" cy="33070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46875" t="42441" r="30000" b="24432"/>
          <a:stretch/>
        </p:blipFill>
        <p:spPr>
          <a:xfrm>
            <a:off x="8092439" y="2819400"/>
            <a:ext cx="3992573" cy="321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0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Técnicas de Clasificación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42600" cy="4560661"/>
          </a:xfrm>
        </p:spPr>
        <p:txBody>
          <a:bodyPr>
            <a:normAutofit/>
          </a:bodyPr>
          <a:lstStyle/>
          <a:p>
            <a:r>
              <a:rPr lang="es-EC" dirty="0" smtClean="0"/>
              <a:t>Esque</a:t>
            </a:r>
            <a:r>
              <a:rPr lang="es-EC" dirty="0" smtClean="0"/>
              <a:t>ma de votos por mayoría</a:t>
            </a:r>
            <a:endParaRPr lang="es-EC" dirty="0"/>
          </a:p>
          <a:p>
            <a:pPr marL="0" indent="0">
              <a:buNone/>
            </a:pPr>
            <a:endParaRPr lang="es-EC" dirty="0" smtClean="0"/>
          </a:p>
          <a:p>
            <a:pPr marL="0" indent="0">
              <a:buNone/>
            </a:pPr>
            <a:endParaRPr lang="es-EC" sz="2600" dirty="0"/>
          </a:p>
          <a:p>
            <a:endParaRPr lang="es-EC" dirty="0" smtClean="0"/>
          </a:p>
          <a:p>
            <a:endParaRPr lang="es-EC" dirty="0" smtClean="0"/>
          </a:p>
          <a:p>
            <a:pPr marL="0" indent="0">
              <a:buNone/>
            </a:pPr>
            <a:r>
              <a:rPr lang="es-EC" dirty="0"/>
              <a:t> </a:t>
            </a:r>
            <a:endParaRPr lang="es-EC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713535"/>
            <a:ext cx="7254239" cy="38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8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Técnicas de Clasificación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42600" cy="4560661"/>
          </a:xfrm>
        </p:spPr>
        <p:txBody>
          <a:bodyPr>
            <a:normAutofit/>
          </a:bodyPr>
          <a:lstStyle/>
          <a:p>
            <a:r>
              <a:rPr lang="es-EC" dirty="0"/>
              <a:t>Esquema de votos por </a:t>
            </a:r>
            <a:r>
              <a:rPr lang="es-EC" dirty="0" smtClean="0"/>
              <a:t>suma-ponderada</a:t>
            </a:r>
            <a:endParaRPr lang="es-EC" dirty="0"/>
          </a:p>
          <a:p>
            <a:endParaRPr lang="es-EC" dirty="0"/>
          </a:p>
          <a:p>
            <a:pPr marL="0" indent="0">
              <a:buNone/>
            </a:pPr>
            <a:endParaRPr lang="es-EC" dirty="0" smtClean="0"/>
          </a:p>
          <a:p>
            <a:pPr marL="0" indent="0">
              <a:buNone/>
            </a:pPr>
            <a:endParaRPr lang="es-EC" sz="2600" dirty="0"/>
          </a:p>
          <a:p>
            <a:endParaRPr lang="es-EC" dirty="0" smtClean="0"/>
          </a:p>
          <a:p>
            <a:endParaRPr lang="es-EC" dirty="0" smtClean="0"/>
          </a:p>
          <a:p>
            <a:pPr marL="0" indent="0">
              <a:buNone/>
            </a:pPr>
            <a:r>
              <a:rPr lang="es-EC" dirty="0"/>
              <a:t> </a:t>
            </a:r>
            <a:endParaRPr lang="es-EC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768" y="2470451"/>
            <a:ext cx="6743642" cy="405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7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Objetivo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sz="3600" dirty="0" smtClean="0"/>
              <a:t> El objetivo de esta sesión no es  </a:t>
            </a:r>
            <a:r>
              <a:rPr lang="es-EC" sz="3600" dirty="0" smtClean="0"/>
              <a:t>únicamente hablar </a:t>
            </a:r>
            <a:r>
              <a:rPr lang="es-EC" sz="3600" dirty="0" smtClean="0"/>
              <a:t>sobre los algoritmos de clasificación, sino aplicar TF-IDF, el cual añade la característica de los pesos a la clasificación de documentos.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13951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Técnicas de Clasificación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42600" cy="4560661"/>
          </a:xfrm>
        </p:spPr>
        <p:txBody>
          <a:bodyPr>
            <a:normAutofit/>
          </a:bodyPr>
          <a:lstStyle/>
          <a:p>
            <a:r>
              <a:rPr lang="es-EC" sz="2400" dirty="0" err="1" smtClean="0"/>
              <a:t>Support</a:t>
            </a:r>
            <a:r>
              <a:rPr lang="es-EC" sz="2400" dirty="0" smtClean="0"/>
              <a:t> </a:t>
            </a:r>
            <a:r>
              <a:rPr lang="es-EC" sz="2400" dirty="0"/>
              <a:t>Vector Machine (Máquina de Vector de Apoyo).</a:t>
            </a:r>
          </a:p>
          <a:p>
            <a:pPr lvl="1"/>
            <a:endParaRPr lang="es-EC" dirty="0" smtClean="0"/>
          </a:p>
          <a:p>
            <a:pPr lvl="1"/>
            <a:r>
              <a:rPr lang="es-EC" sz="2800" dirty="0" smtClean="0"/>
              <a:t>Algoritmo </a:t>
            </a:r>
            <a:r>
              <a:rPr lang="es-EC" sz="2800" dirty="0"/>
              <a:t>de aprendizaje supervisado muy popular.</a:t>
            </a:r>
          </a:p>
          <a:p>
            <a:pPr lvl="1"/>
            <a:r>
              <a:rPr lang="es-EC" sz="2800" dirty="0" smtClean="0"/>
              <a:t>Web </a:t>
            </a:r>
            <a:r>
              <a:rPr lang="es-EC" sz="2800" dirty="0"/>
              <a:t>de SVM es</a:t>
            </a:r>
          </a:p>
          <a:p>
            <a:pPr lvl="2"/>
            <a:r>
              <a:rPr lang="es-EC" sz="2400" dirty="0"/>
              <a:t> </a:t>
            </a:r>
            <a:r>
              <a:rPr lang="es-EC" sz="2400" dirty="0" smtClean="0"/>
              <a:t>www.kernel-machines.org</a:t>
            </a:r>
            <a:endParaRPr lang="es-EC" sz="2400" dirty="0"/>
          </a:p>
          <a:p>
            <a:endParaRPr lang="es-EC" sz="2200" dirty="0"/>
          </a:p>
          <a:p>
            <a:endParaRPr lang="es-EC" dirty="0" smtClean="0"/>
          </a:p>
          <a:p>
            <a:endParaRPr lang="es-EC" dirty="0" smtClean="0"/>
          </a:p>
          <a:p>
            <a:pPr marL="0" indent="0">
              <a:buNone/>
            </a:pPr>
            <a:r>
              <a:rPr lang="es-EC" dirty="0"/>
              <a:t> </a:t>
            </a:r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342562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Implementaciones SVM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Dos </a:t>
            </a:r>
            <a:r>
              <a:rPr lang="es-EC" dirty="0"/>
              <a:t>implementaciones de SVM comunes.</a:t>
            </a:r>
          </a:p>
          <a:p>
            <a:endParaRPr lang="es-EC" dirty="0" smtClean="0"/>
          </a:p>
          <a:p>
            <a:r>
              <a:rPr lang="es-EC" dirty="0" err="1" smtClean="0"/>
              <a:t>LibSVM</a:t>
            </a:r>
            <a:r>
              <a:rPr lang="es-EC" dirty="0" smtClean="0"/>
              <a:t>: </a:t>
            </a:r>
            <a:r>
              <a:rPr lang="es-EC" dirty="0"/>
              <a:t> www.csie.ntu.edu.tw/~cjlin/libsvm</a:t>
            </a:r>
            <a:r>
              <a:rPr lang="es-EC" dirty="0" smtClean="0"/>
              <a:t>/~</a:t>
            </a:r>
            <a:r>
              <a:rPr lang="es-EC" dirty="0"/>
              <a:t>cjlin/libsvm.</a:t>
            </a:r>
          </a:p>
          <a:p>
            <a:pPr lvl="1"/>
            <a:r>
              <a:rPr lang="es-EC" dirty="0" smtClean="0"/>
              <a:t> Tiene muchas implementaciones </a:t>
            </a:r>
            <a:r>
              <a:rPr lang="es-EC" dirty="0" err="1" smtClean="0"/>
              <a:t>incluídas</a:t>
            </a:r>
            <a:r>
              <a:rPr lang="es-EC" dirty="0" smtClean="0"/>
              <a:t> en C++,  Java, Python, Matlab, and Perl.</a:t>
            </a:r>
          </a:p>
          <a:p>
            <a:pPr lvl="1"/>
            <a:r>
              <a:rPr lang="es-EC" dirty="0" smtClean="0"/>
              <a:t>Soporta muchos SO como Linux, UNIX, y Windows.</a:t>
            </a:r>
          </a:p>
          <a:p>
            <a:endParaRPr lang="es-EC" dirty="0" smtClean="0"/>
          </a:p>
          <a:p>
            <a:r>
              <a:rPr lang="es-EC" dirty="0" smtClean="0"/>
              <a:t>SVM-Light: svmlight.joachims.org</a:t>
            </a:r>
            <a:r>
              <a:rPr lang="es-EC" dirty="0"/>
              <a:t>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30297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Definición</a:t>
            </a:r>
            <a:endParaRPr lang="es-EC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943428" y="2112568"/>
            <a:ext cx="10410372" cy="39972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333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s-EC" sz="4000" dirty="0" smtClean="0"/>
              <a:t>La clasificación de documentos o categorización de texto 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altLang="es-EC" sz="4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OpenSans"/>
            </a:endParaRPr>
          </a:p>
          <a:p>
            <a:pPr>
              <a:lnSpc>
                <a:spcPct val="100000"/>
              </a:lnSpc>
            </a:pPr>
            <a:r>
              <a:rPr kumimoji="0" lang="es-EC" altLang="es-EC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Sans"/>
              </a:rPr>
              <a:t>Proceso de asignar los documentos a uno o más categorías predefinidas.</a:t>
            </a:r>
          </a:p>
          <a:p>
            <a:pPr>
              <a:lnSpc>
                <a:spcPct val="100000"/>
              </a:lnSpc>
            </a:pPr>
            <a:endParaRPr lang="es-EC" altLang="es-EC" sz="4800" dirty="0"/>
          </a:p>
        </p:txBody>
      </p:sp>
    </p:spTree>
    <p:extLst>
      <p:ext uri="{BB962C8B-B14F-4D97-AF65-F5344CB8AC3E}">
        <p14:creationId xmlns:p14="http://schemas.microsoft.com/office/powerpoint/2010/main" val="366542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Categorización de </a:t>
            </a:r>
            <a:r>
              <a:rPr lang="es-EC" dirty="0"/>
              <a:t>Documentos de Texto 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Aprendizaje supervisado</a:t>
            </a:r>
          </a:p>
          <a:p>
            <a:pPr lvl="1"/>
            <a:r>
              <a:rPr lang="es-EC" dirty="0" smtClean="0"/>
              <a:t>requiere un proceso de entrenamiento  y un conjunto de datos de entrenamiento.</a:t>
            </a:r>
          </a:p>
          <a:p>
            <a:endParaRPr lang="es-EC" dirty="0" smtClean="0"/>
          </a:p>
          <a:p>
            <a:r>
              <a:rPr lang="es-EC" dirty="0" smtClean="0"/>
              <a:t>Aprendizaje </a:t>
            </a:r>
            <a:r>
              <a:rPr lang="es-EC" dirty="0"/>
              <a:t>no supervisado.</a:t>
            </a:r>
          </a:p>
          <a:p>
            <a:pPr lvl="1"/>
            <a:r>
              <a:rPr lang="es-EC" dirty="0" smtClean="0"/>
              <a:t>no </a:t>
            </a:r>
            <a:r>
              <a:rPr lang="es-EC" dirty="0"/>
              <a:t>requiere ninguna fase de entrenamiento.</a:t>
            </a:r>
          </a:p>
          <a:p>
            <a:pPr lvl="1"/>
            <a:r>
              <a:rPr lang="es-EC" dirty="0" smtClean="0"/>
              <a:t>Un </a:t>
            </a:r>
            <a:r>
              <a:rPr lang="es-EC" dirty="0"/>
              <a:t>ejemplo de aprendizaje sin supervisar es </a:t>
            </a:r>
            <a:r>
              <a:rPr lang="es-EC" b="1" dirty="0" err="1"/>
              <a:t>space</a:t>
            </a:r>
            <a:r>
              <a:rPr lang="es-EC" b="1" dirty="0"/>
              <a:t> </a:t>
            </a:r>
            <a:r>
              <a:rPr lang="es-EC" b="1" dirty="0" err="1"/>
              <a:t>document</a:t>
            </a:r>
            <a:r>
              <a:rPr lang="es-EC" b="1" dirty="0"/>
              <a:t> </a:t>
            </a:r>
            <a:r>
              <a:rPr lang="es-EC" b="1" dirty="0" err="1"/>
              <a:t>clustering</a:t>
            </a:r>
            <a:r>
              <a:rPr lang="es-EC" dirty="0"/>
              <a:t>.</a:t>
            </a:r>
          </a:p>
          <a:p>
            <a:endParaRPr lang="es-EC" dirty="0" smtClean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85907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Componentes Clasificación Documentos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C" dirty="0" smtClean="0"/>
              <a:t>Tres </a:t>
            </a:r>
            <a:r>
              <a:rPr lang="es-EC" dirty="0"/>
              <a:t>componentes </a:t>
            </a:r>
            <a:r>
              <a:rPr lang="es-EC" dirty="0" smtClean="0"/>
              <a:t>principales.</a:t>
            </a:r>
            <a:endParaRPr lang="es-EC" dirty="0"/>
          </a:p>
          <a:p>
            <a:endParaRPr lang="es-EC" dirty="0" smtClean="0"/>
          </a:p>
          <a:p>
            <a:pPr marL="514350" indent="-514350">
              <a:buFont typeface="+mj-lt"/>
              <a:buAutoNum type="arabicPeriod"/>
            </a:pPr>
            <a:r>
              <a:rPr lang="es-EC" dirty="0" smtClean="0"/>
              <a:t>Agrupar </a:t>
            </a:r>
            <a:r>
              <a:rPr lang="es-EC" dirty="0"/>
              <a:t>los documentos.</a:t>
            </a:r>
          </a:p>
          <a:p>
            <a:pPr lvl="1"/>
            <a:r>
              <a:rPr lang="es-EC" dirty="0">
                <a:solidFill>
                  <a:srgbClr val="333333"/>
                </a:solidFill>
                <a:latin typeface="OpenSans"/>
              </a:rPr>
              <a:t>suele </a:t>
            </a:r>
            <a:r>
              <a:rPr lang="es-EC" dirty="0">
                <a:solidFill>
                  <a:srgbClr val="333333"/>
                </a:solidFill>
                <a:latin typeface="OpenSans"/>
              </a:rPr>
              <a:t>conllevar el entrenamiento y testeo de un conjunto de </a:t>
            </a:r>
            <a:r>
              <a:rPr lang="es-EC" dirty="0">
                <a:solidFill>
                  <a:srgbClr val="333333"/>
                </a:solidFill>
                <a:latin typeface="OpenSans"/>
              </a:rPr>
              <a:t>datos o </a:t>
            </a:r>
            <a:r>
              <a:rPr lang="es-EC" dirty="0">
                <a:solidFill>
                  <a:srgbClr val="333333"/>
                </a:solidFill>
                <a:latin typeface="OpenSans"/>
              </a:rPr>
              <a:t>en algunos casos la validación del </a:t>
            </a:r>
            <a:r>
              <a:rPr lang="es-EC" dirty="0">
                <a:solidFill>
                  <a:srgbClr val="333333"/>
                </a:solidFill>
                <a:latin typeface="OpenSans"/>
              </a:rPr>
              <a:t>entrenamiento</a:t>
            </a:r>
            <a:r>
              <a:rPr lang="es-EC" dirty="0" smtClean="0"/>
              <a:t>.</a:t>
            </a:r>
          </a:p>
          <a:p>
            <a:pPr lvl="1"/>
            <a:endParaRPr lang="es-EC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C" dirty="0"/>
              <a:t> </a:t>
            </a:r>
            <a:r>
              <a:rPr kumimoji="0" lang="es-EC" altLang="es-EC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Sans"/>
              </a:rPr>
              <a:t>Un conjunto de datos de entrenamiento es un conjunto de documentos utilizado para  predecir la clase de un documento.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EC" altLang="es-EC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Sans"/>
              </a:rPr>
              <a:t> </a:t>
            </a:r>
            <a:endParaRPr kumimoji="0" lang="es-EC" altLang="es-EC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C" altLang="es-EC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Sans"/>
              </a:rPr>
              <a:t>Un conjunto de datos de testeo es un conjunto de documentos utilizado para evaluar efectividad del clasificador.</a:t>
            </a:r>
          </a:p>
          <a:p>
            <a:endParaRPr lang="es-EC" dirty="0" smtClean="0"/>
          </a:p>
          <a:p>
            <a:endParaRPr lang="es-EC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67332"/>
            <a:ext cx="219932" cy="334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333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Sans"/>
              </a:rPr>
              <a:t> </a:t>
            </a:r>
            <a:endParaRPr kumimoji="0" lang="es-EC" altLang="es-EC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93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Componentes Clasificación Documentos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C" dirty="0" smtClean="0"/>
              <a:t>Tres </a:t>
            </a:r>
            <a:r>
              <a:rPr lang="es-EC" dirty="0"/>
              <a:t>componentes </a:t>
            </a:r>
            <a:r>
              <a:rPr lang="es-EC" dirty="0" smtClean="0"/>
              <a:t>principales.</a:t>
            </a:r>
            <a:endParaRPr lang="es-EC" dirty="0"/>
          </a:p>
          <a:p>
            <a:endParaRPr lang="es-EC" dirty="0" smtClean="0"/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kumimoji="0" lang="es-EC" altLang="es-EC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Sans"/>
              </a:rPr>
              <a:t>Clasificador</a:t>
            </a: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endParaRPr lang="es-EC" altLang="es-EC" dirty="0">
              <a:solidFill>
                <a:srgbClr val="333333"/>
              </a:solidFill>
              <a:latin typeface="OpenSans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C" altLang="es-EC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Sans"/>
              </a:rPr>
              <a:t>es un algoritmo que implementa una clasificación específica.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C" altLang="es-EC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Sans"/>
              </a:rPr>
              <a:t>está basado en algoritmo de clasificación matemático que mapean los datos de entrada a una categoría o cláusula.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EC" altLang="es-EC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Sans"/>
              </a:rPr>
              <a:t> </a:t>
            </a: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3"/>
            </a:pPr>
            <a:r>
              <a:rPr kumimoji="0" lang="es-EC" altLang="es-EC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Sans"/>
              </a:rPr>
              <a:t>Bolsa de palabras.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s-EC" altLang="es-EC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OpenSans"/>
            </a:endParaRPr>
          </a:p>
          <a:p>
            <a:endParaRPr lang="es-EC" dirty="0" smtClean="0"/>
          </a:p>
          <a:p>
            <a:endParaRPr lang="es-EC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67332"/>
            <a:ext cx="219932" cy="334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333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Sans"/>
              </a:rPr>
              <a:t> </a:t>
            </a:r>
            <a:endParaRPr kumimoji="0" lang="es-EC" altLang="es-EC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67332"/>
            <a:ext cx="219932" cy="334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333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Sans"/>
              </a:rPr>
              <a:t> </a:t>
            </a:r>
            <a:endParaRPr kumimoji="0" lang="es-EC" altLang="es-EC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49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Técnicas de Clasificación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C" dirty="0" smtClean="0"/>
              <a:t>Clasificador </a:t>
            </a:r>
            <a:r>
              <a:rPr lang="es-EC" dirty="0" err="1"/>
              <a:t>Naive</a:t>
            </a:r>
            <a:r>
              <a:rPr lang="es-EC" dirty="0"/>
              <a:t> </a:t>
            </a:r>
            <a:r>
              <a:rPr lang="es-EC" dirty="0" err="1"/>
              <a:t>Bayes</a:t>
            </a:r>
            <a:r>
              <a:rPr lang="es-EC" dirty="0"/>
              <a:t>.</a:t>
            </a:r>
          </a:p>
          <a:p>
            <a:endParaRPr lang="es-EC" dirty="0" smtClean="0"/>
          </a:p>
          <a:p>
            <a:pPr lvl="1"/>
            <a:r>
              <a:rPr lang="es-EC" sz="3200" dirty="0" smtClean="0"/>
              <a:t>clasificador </a:t>
            </a:r>
            <a:r>
              <a:rPr lang="es-EC" sz="3200" dirty="0"/>
              <a:t>probabilístico </a:t>
            </a:r>
            <a:r>
              <a:rPr lang="es-EC" sz="3200" dirty="0" smtClean="0"/>
              <a:t>simple que </a:t>
            </a:r>
            <a:r>
              <a:rPr lang="es-EC" sz="3200" dirty="0"/>
              <a:t>se basa en la teoría de </a:t>
            </a:r>
            <a:r>
              <a:rPr lang="es-EC" sz="3200" dirty="0" err="1" smtClean="0"/>
              <a:t>Bayes</a:t>
            </a:r>
            <a:endParaRPr lang="es-EC" sz="3200" dirty="0" smtClean="0"/>
          </a:p>
          <a:p>
            <a:pPr lvl="1"/>
            <a:r>
              <a:rPr lang="es-EC" sz="3200" dirty="0" smtClean="0"/>
              <a:t>método </a:t>
            </a:r>
            <a:r>
              <a:rPr lang="es-EC" sz="3200" dirty="0"/>
              <a:t>popular para la categorización de testeo.</a:t>
            </a:r>
          </a:p>
          <a:p>
            <a:pPr lvl="1"/>
            <a:r>
              <a:rPr lang="es-EC" sz="3200" dirty="0" smtClean="0"/>
              <a:t>asume </a:t>
            </a:r>
            <a:r>
              <a:rPr lang="es-EC" sz="3200" dirty="0"/>
              <a:t>que el valor de una característica en particular es </a:t>
            </a:r>
            <a:r>
              <a:rPr lang="es-EC" sz="3200" dirty="0" smtClean="0"/>
              <a:t>independiente del </a:t>
            </a:r>
            <a:r>
              <a:rPr lang="es-EC" sz="3200" dirty="0"/>
              <a:t>valor de cualquier otra característica de la variable.</a:t>
            </a:r>
          </a:p>
          <a:p>
            <a:endParaRPr lang="es-EC" dirty="0" smtClean="0"/>
          </a:p>
          <a:p>
            <a:pPr marL="0" indent="0">
              <a:buNone/>
            </a:pPr>
            <a:r>
              <a:rPr lang="es-EC" dirty="0"/>
              <a:t> </a:t>
            </a:r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375321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Técnicas de Clasificación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C" dirty="0" smtClean="0"/>
              <a:t>Clasificador </a:t>
            </a:r>
            <a:r>
              <a:rPr lang="es-EC" dirty="0" err="1"/>
              <a:t>Naive</a:t>
            </a:r>
            <a:r>
              <a:rPr lang="es-EC" dirty="0"/>
              <a:t> </a:t>
            </a:r>
            <a:r>
              <a:rPr lang="es-EC" dirty="0" err="1"/>
              <a:t>Bayes</a:t>
            </a:r>
            <a:r>
              <a:rPr lang="es-EC" dirty="0"/>
              <a:t>.</a:t>
            </a:r>
          </a:p>
          <a:p>
            <a:pPr marL="457200" lvl="1" indent="0">
              <a:buNone/>
            </a:pPr>
            <a:r>
              <a:rPr lang="es-EC" dirty="0" smtClean="0"/>
              <a:t>Por ejemplo, </a:t>
            </a:r>
          </a:p>
          <a:p>
            <a:pPr lvl="1"/>
            <a:r>
              <a:rPr lang="es-EC" dirty="0" smtClean="0"/>
              <a:t>un documento puede pertenecer a la categoría deportes si el documento contiene palabras como: baloncesto, béisbol, golf.</a:t>
            </a:r>
          </a:p>
          <a:p>
            <a:pPr lvl="1"/>
            <a:endParaRPr lang="es-EC" dirty="0" smtClean="0"/>
          </a:p>
          <a:p>
            <a:pPr lvl="1"/>
            <a:r>
              <a:rPr lang="es-EC" dirty="0" smtClean="0"/>
              <a:t>considera </a:t>
            </a:r>
            <a:r>
              <a:rPr lang="es-EC" dirty="0" smtClean="0"/>
              <a:t>cada una de estas palabras independientemente a la probabilidad total de que este documento pertenezca a esta categoría.</a:t>
            </a:r>
          </a:p>
          <a:p>
            <a:endParaRPr lang="es-EC" dirty="0" smtClean="0"/>
          </a:p>
          <a:p>
            <a:pPr marL="0" indent="0">
              <a:buNone/>
            </a:pPr>
            <a:r>
              <a:rPr lang="es-EC" dirty="0"/>
              <a:t> </a:t>
            </a:r>
            <a:endParaRPr lang="es-EC" dirty="0" smtClean="0"/>
          </a:p>
          <a:p>
            <a:pPr marL="0" indent="0">
              <a:buNone/>
            </a:pPr>
            <a:endParaRPr lang="es-EC" dirty="0"/>
          </a:p>
          <a:p>
            <a:pPr lvl="1"/>
            <a:r>
              <a:rPr lang="es-EC" dirty="0" smtClean="0"/>
              <a:t>Probabilidad documento sea clasificado en una clase </a:t>
            </a:r>
            <a:r>
              <a:rPr lang="es-EC" dirty="0" err="1" smtClean="0"/>
              <a:t>Cj</a:t>
            </a:r>
            <a:endParaRPr lang="es-EC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3333" t="51853" r="42857" b="37136"/>
          <a:stretch/>
        </p:blipFill>
        <p:spPr>
          <a:xfrm>
            <a:off x="3536434" y="4630057"/>
            <a:ext cx="5119132" cy="93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3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Clasificación de Texto: </a:t>
            </a:r>
            <a:r>
              <a:rPr lang="es-EC" b="1" dirty="0" err="1"/>
              <a:t>Naïve</a:t>
            </a:r>
            <a:r>
              <a:rPr lang="es-EC" b="1" dirty="0"/>
              <a:t> </a:t>
            </a:r>
            <a:r>
              <a:rPr lang="es-EC" b="1" dirty="0" err="1"/>
              <a:t>Bayes</a:t>
            </a:r>
            <a:r>
              <a:rPr lang="es-EC" b="1" dirty="0"/>
              <a:t> paso a </a:t>
            </a:r>
            <a:r>
              <a:rPr lang="es-EC" b="1" dirty="0" smtClean="0"/>
              <a:t>paso</a:t>
            </a:r>
            <a:endParaRPr lang="es-EC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375018"/>
              </p:ext>
            </p:extLst>
          </p:nvPr>
        </p:nvGraphicFramePr>
        <p:xfrm>
          <a:off x="1110866" y="2316480"/>
          <a:ext cx="97274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228"/>
                <a:gridCol w="1532965"/>
                <a:gridCol w="5325035"/>
                <a:gridCol w="1210235"/>
              </a:tblGrid>
              <a:tr h="370840">
                <a:tc>
                  <a:txBody>
                    <a:bodyPr/>
                    <a:lstStyle/>
                    <a:p>
                      <a:r>
                        <a:rPr lang="es-EC" dirty="0" smtClean="0"/>
                        <a:t>Corpus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Documento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Palabras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Clases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es-EC" dirty="0" smtClean="0"/>
                        <a:t>Entrenamiento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1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Ecuatoriano Quito Ecuatoriano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E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2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Ecuatoriano </a:t>
                      </a:r>
                      <a:r>
                        <a:rPr lang="es-EC" dirty="0" err="1" smtClean="0"/>
                        <a:t>Ecuatoriano</a:t>
                      </a:r>
                      <a:r>
                        <a:rPr lang="es-EC" dirty="0" smtClean="0"/>
                        <a:t> Cuenca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E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3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Ecuatoriano Guayaquil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E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4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Bogotá</a:t>
                      </a:r>
                      <a:r>
                        <a:rPr lang="es-EC" baseline="0" dirty="0" smtClean="0"/>
                        <a:t> Colombia Ecuatoriano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C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 smtClean="0"/>
                        <a:t>Prueba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5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Ecuatoriano </a:t>
                      </a:r>
                      <a:r>
                        <a:rPr lang="es-EC" dirty="0" err="1" smtClean="0"/>
                        <a:t>Ecuatoriano</a:t>
                      </a:r>
                      <a:r>
                        <a:rPr lang="es-EC" dirty="0" smtClean="0"/>
                        <a:t> </a:t>
                      </a:r>
                      <a:r>
                        <a:rPr lang="es-EC" dirty="0" err="1" smtClean="0"/>
                        <a:t>Ecuatoriano</a:t>
                      </a:r>
                      <a:r>
                        <a:rPr lang="es-EC" baseline="0" dirty="0" smtClean="0"/>
                        <a:t> Bogotá Colombia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?</a:t>
                      </a:r>
                      <a:endParaRPr lang="es-EC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68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366</Words>
  <Application>Microsoft Office PowerPoint</Application>
  <PresentationFormat>Panorámica</PresentationFormat>
  <Paragraphs>193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OpenSans</vt:lpstr>
      <vt:lpstr>Tema de Office</vt:lpstr>
      <vt:lpstr>Clasificación de Documentos</vt:lpstr>
      <vt:lpstr>Objetivo</vt:lpstr>
      <vt:lpstr>Definición</vt:lpstr>
      <vt:lpstr>Categorización de Documentos de Texto </vt:lpstr>
      <vt:lpstr>Componentes Clasificación Documentos</vt:lpstr>
      <vt:lpstr>Componentes Clasificación Documentos</vt:lpstr>
      <vt:lpstr>Técnicas de Clasificación</vt:lpstr>
      <vt:lpstr>Técnicas de Clasificación</vt:lpstr>
      <vt:lpstr>Clasificación de Texto: Naïve Bayes paso a paso</vt:lpstr>
      <vt:lpstr>Fórmulas de Naïve Bayes</vt:lpstr>
      <vt:lpstr>Fórmulas de Naïve Bayes</vt:lpstr>
      <vt:lpstr>Fórmulas de Naïve Bayes</vt:lpstr>
      <vt:lpstr>Fórmulas de Naïve Bayes</vt:lpstr>
      <vt:lpstr>Fórmulas de Naïve Bayes</vt:lpstr>
      <vt:lpstr>Fórmulas de Naïve Bayes: Conclusión</vt:lpstr>
      <vt:lpstr>Técnicas de Clasificación</vt:lpstr>
      <vt:lpstr>Técnicas de Clasificación</vt:lpstr>
      <vt:lpstr>Técnicas de Clasificación</vt:lpstr>
      <vt:lpstr>Técnicas de Clasificación</vt:lpstr>
      <vt:lpstr>Técnicas de Clasificación</vt:lpstr>
      <vt:lpstr>Implementaciones SVM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Clasificación de Documentos</dc:title>
  <dc:creator>Usuario-03</dc:creator>
  <cp:lastModifiedBy>Usuario-03</cp:lastModifiedBy>
  <cp:revision>30</cp:revision>
  <dcterms:created xsi:type="dcterms:W3CDTF">2018-05-25T22:47:49Z</dcterms:created>
  <dcterms:modified xsi:type="dcterms:W3CDTF">2019-06-11T17:30:42Z</dcterms:modified>
</cp:coreProperties>
</file>