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68" r:id="rId14"/>
    <p:sldId id="261" r:id="rId15"/>
    <p:sldId id="270" r:id="rId16"/>
    <p:sldId id="271" r:id="rId17"/>
    <p:sldId id="272" r:id="rId18"/>
    <p:sldId id="273" r:id="rId1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C"/>
          </a:p>
        </p:txBody>
      </p:sp>
      <p:sp>
        <p:nvSpPr>
          <p:cNvPr id="4" name="Marcador de fecha 3"/>
          <p:cNvSpPr>
            <a:spLocks noGrp="1"/>
          </p:cNvSpPr>
          <p:nvPr>
            <p:ph type="dt" sz="half" idx="10"/>
          </p:nvPr>
        </p:nvSpPr>
        <p:spPr/>
        <p:txBody>
          <a:bodyPr/>
          <a:lstStyle/>
          <a:p>
            <a:fld id="{7DC00AD3-5A2F-4B0A-9609-855AF0E89F9B}" type="datetimeFigureOut">
              <a:rPr lang="es-EC" smtClean="0"/>
              <a:t>25/06/2019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281540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7DC00AD3-5A2F-4B0A-9609-855AF0E89F9B}" type="datetimeFigureOut">
              <a:rPr lang="es-EC" smtClean="0"/>
              <a:t>25/06/2019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17962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7DC00AD3-5A2F-4B0A-9609-855AF0E89F9B}" type="datetimeFigureOut">
              <a:rPr lang="es-EC" smtClean="0"/>
              <a:t>25/06/2019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221029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7DC00AD3-5A2F-4B0A-9609-855AF0E89F9B}" type="datetimeFigureOut">
              <a:rPr lang="es-EC" smtClean="0"/>
              <a:t>25/06/2019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312349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DC00AD3-5A2F-4B0A-9609-855AF0E89F9B}" type="datetimeFigureOut">
              <a:rPr lang="es-EC" smtClean="0"/>
              <a:t>25/06/2019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343727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7DC00AD3-5A2F-4B0A-9609-855AF0E89F9B}" type="datetimeFigureOut">
              <a:rPr lang="es-EC" smtClean="0"/>
              <a:t>25/06/2019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87704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Marcador de fecha 6"/>
          <p:cNvSpPr>
            <a:spLocks noGrp="1"/>
          </p:cNvSpPr>
          <p:nvPr>
            <p:ph type="dt" sz="half" idx="10"/>
          </p:nvPr>
        </p:nvSpPr>
        <p:spPr/>
        <p:txBody>
          <a:bodyPr/>
          <a:lstStyle/>
          <a:p>
            <a:fld id="{7DC00AD3-5A2F-4B0A-9609-855AF0E89F9B}" type="datetimeFigureOut">
              <a:rPr lang="es-EC" smtClean="0"/>
              <a:t>25/06/2019</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201215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fecha 2"/>
          <p:cNvSpPr>
            <a:spLocks noGrp="1"/>
          </p:cNvSpPr>
          <p:nvPr>
            <p:ph type="dt" sz="half" idx="10"/>
          </p:nvPr>
        </p:nvSpPr>
        <p:spPr/>
        <p:txBody>
          <a:bodyPr/>
          <a:lstStyle/>
          <a:p>
            <a:fld id="{7DC00AD3-5A2F-4B0A-9609-855AF0E89F9B}" type="datetimeFigureOut">
              <a:rPr lang="es-EC" smtClean="0"/>
              <a:t>25/06/2019</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350314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DC00AD3-5A2F-4B0A-9609-855AF0E89F9B}" type="datetimeFigureOut">
              <a:rPr lang="es-EC" smtClean="0"/>
              <a:t>25/06/2019</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413950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DC00AD3-5A2F-4B0A-9609-855AF0E89F9B}" type="datetimeFigureOut">
              <a:rPr lang="es-EC" smtClean="0"/>
              <a:t>25/06/2019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45270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DC00AD3-5A2F-4B0A-9609-855AF0E89F9B}" type="datetimeFigureOut">
              <a:rPr lang="es-EC" smtClean="0"/>
              <a:t>25/06/2019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26EBA94D-03E6-4189-899E-85F694FB148A}" type="slidenum">
              <a:rPr lang="es-EC" smtClean="0"/>
              <a:t>‹Nº›</a:t>
            </a:fld>
            <a:endParaRPr lang="es-EC"/>
          </a:p>
        </p:txBody>
      </p:sp>
    </p:spTree>
    <p:extLst>
      <p:ext uri="{BB962C8B-B14F-4D97-AF65-F5344CB8AC3E}">
        <p14:creationId xmlns:p14="http://schemas.microsoft.com/office/powerpoint/2010/main" val="208572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00AD3-5A2F-4B0A-9609-855AF0E89F9B}" type="datetimeFigureOut">
              <a:rPr lang="es-EC" smtClean="0"/>
              <a:t>25/06/2019</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BA94D-03E6-4189-899E-85F694FB148A}" type="slidenum">
              <a:rPr lang="es-EC" smtClean="0"/>
              <a:t>‹Nº›</a:t>
            </a:fld>
            <a:endParaRPr lang="es-EC"/>
          </a:p>
        </p:txBody>
      </p:sp>
    </p:spTree>
    <p:extLst>
      <p:ext uri="{BB962C8B-B14F-4D97-AF65-F5344CB8AC3E}">
        <p14:creationId xmlns:p14="http://schemas.microsoft.com/office/powerpoint/2010/main" val="107994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Program%20Files/WordNet/2.1/bin/WordNet%202.1.l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Análisis de Sentimientos</a:t>
            </a:r>
            <a:endParaRPr lang="es-EC" dirty="0"/>
          </a:p>
        </p:txBody>
      </p:sp>
      <p:sp>
        <p:nvSpPr>
          <p:cNvPr id="3" name="Subtítulo 2"/>
          <p:cNvSpPr>
            <a:spLocks noGrp="1"/>
          </p:cNvSpPr>
          <p:nvPr>
            <p:ph type="subTitle" idx="1"/>
          </p:nvPr>
        </p:nvSpPr>
        <p:spPr/>
        <p:txBody>
          <a:bodyPr/>
          <a:lstStyle/>
          <a:p>
            <a:endParaRPr lang="es-EC"/>
          </a:p>
        </p:txBody>
      </p:sp>
    </p:spTree>
    <p:extLst>
      <p:ext uri="{BB962C8B-B14F-4D97-AF65-F5344CB8AC3E}">
        <p14:creationId xmlns:p14="http://schemas.microsoft.com/office/powerpoint/2010/main" val="4214573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Conjuntos de Datos</a:t>
            </a:r>
            <a:endParaRPr lang="es-EC" dirty="0"/>
          </a:p>
        </p:txBody>
      </p:sp>
      <p:sp>
        <p:nvSpPr>
          <p:cNvPr id="3" name="Marcador de contenido 2"/>
          <p:cNvSpPr>
            <a:spLocks noGrp="1"/>
          </p:cNvSpPr>
          <p:nvPr>
            <p:ph idx="1"/>
          </p:nvPr>
        </p:nvSpPr>
        <p:spPr/>
        <p:txBody>
          <a:bodyPr>
            <a:normAutofit lnSpcReduction="10000"/>
          </a:bodyPr>
          <a:lstStyle/>
          <a:p>
            <a:pPr marL="0" indent="0">
              <a:buNone/>
            </a:pPr>
            <a:r>
              <a:rPr lang="en-US" dirty="0" smtClean="0"/>
              <a:t>3. BLOGS06 (Macdonald and </a:t>
            </a:r>
            <a:r>
              <a:rPr lang="en-US" dirty="0" err="1" smtClean="0"/>
              <a:t>Ounis</a:t>
            </a:r>
            <a:r>
              <a:rPr lang="en-US" dirty="0" smtClean="0"/>
              <a:t>, 2006) collection: It contains 148GB crawl of approximately 100,000 blogs and their respective RSS feeds. The collection has been used for 3 consecutive years by the Text </a:t>
            </a:r>
            <a:r>
              <a:rPr lang="en-US" dirty="0" err="1" smtClean="0"/>
              <a:t>REtrieval</a:t>
            </a:r>
            <a:r>
              <a:rPr lang="en-US" dirty="0" smtClean="0"/>
              <a:t> Conferences (TREC). </a:t>
            </a:r>
          </a:p>
          <a:p>
            <a:pPr marL="457200" lvl="1" indent="0">
              <a:buNone/>
            </a:pPr>
            <a:r>
              <a:rPr lang="en-US" dirty="0" smtClean="0"/>
              <a:t>The data set can be found at http://www.trec.nist.gov </a:t>
            </a:r>
          </a:p>
          <a:p>
            <a:pPr marL="457200" lvl="1" indent="0">
              <a:buNone/>
            </a:pPr>
            <a:endParaRPr lang="en-US" dirty="0" smtClean="0"/>
          </a:p>
          <a:p>
            <a:pPr marL="0" indent="0">
              <a:buNone/>
            </a:pPr>
            <a:r>
              <a:rPr lang="en-US" dirty="0" smtClean="0"/>
              <a:t>4. Multi-Domain Sentiment Dataset (version 2.0): The Multi-Domain Sentiment Dataset contains product reviews taken from Amazon.com from many product types (domains). </a:t>
            </a:r>
          </a:p>
          <a:p>
            <a:pPr marL="457200" lvl="1" indent="0">
              <a:buNone/>
            </a:pPr>
            <a:r>
              <a:rPr lang="en-US" dirty="0" smtClean="0"/>
              <a:t>Some domains (books and </a:t>
            </a:r>
            <a:r>
              <a:rPr lang="en-US" dirty="0" err="1" smtClean="0"/>
              <a:t>dvds</a:t>
            </a:r>
            <a:r>
              <a:rPr lang="en-US" dirty="0" smtClean="0"/>
              <a:t>) have hundreds of thousands of reviews (http://www.cs.jhu.edu/~mdredze/datasets/sentiment/)</a:t>
            </a:r>
            <a:endParaRPr lang="es-EC" dirty="0"/>
          </a:p>
        </p:txBody>
      </p:sp>
    </p:spTree>
    <p:extLst>
      <p:ext uri="{BB962C8B-B14F-4D97-AF65-F5344CB8AC3E}">
        <p14:creationId xmlns:p14="http://schemas.microsoft.com/office/powerpoint/2010/main" val="2767043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Análisis del Problema</a:t>
            </a:r>
            <a:endParaRPr lang="es-EC" dirty="0"/>
          </a:p>
        </p:txBody>
      </p:sp>
      <p:sp>
        <p:nvSpPr>
          <p:cNvPr id="3" name="Marcador de contenido 2"/>
          <p:cNvSpPr>
            <a:spLocks noGrp="1"/>
          </p:cNvSpPr>
          <p:nvPr>
            <p:ph idx="1"/>
          </p:nvPr>
        </p:nvSpPr>
        <p:spPr/>
        <p:txBody>
          <a:bodyPr>
            <a:normAutofit fontScale="92500" lnSpcReduction="10000"/>
          </a:bodyPr>
          <a:lstStyle/>
          <a:p>
            <a:r>
              <a:rPr lang="es-EC" dirty="0" smtClean="0"/>
              <a:t>Analizando el sentimiento usando Clear </a:t>
            </a:r>
            <a:r>
              <a:rPr lang="es-EC" dirty="0" err="1" smtClean="0"/>
              <a:t>Review</a:t>
            </a:r>
            <a:r>
              <a:rPr lang="es-EC" dirty="0" smtClean="0"/>
              <a:t>: Dichas revisiones contienen opiniones negativas o positivas sobre el producto o temas. Es muy simple identificar los sentimientos positivos o negativos.</a:t>
            </a:r>
          </a:p>
          <a:p>
            <a:r>
              <a:rPr lang="es-EC" dirty="0" smtClean="0"/>
              <a:t>Por ejemplo:</a:t>
            </a:r>
          </a:p>
          <a:p>
            <a:endParaRPr lang="es-EC" dirty="0"/>
          </a:p>
          <a:p>
            <a:r>
              <a:rPr lang="es-EC" dirty="0" smtClean="0"/>
              <a:t>Revisión: Tengo un </a:t>
            </a:r>
            <a:r>
              <a:rPr lang="es-EC" dirty="0" err="1" smtClean="0"/>
              <a:t>inspirion</a:t>
            </a:r>
            <a:r>
              <a:rPr lang="es-EC" dirty="0" smtClean="0"/>
              <a:t> 1525; no figuraba en los modelos para revisar. </a:t>
            </a:r>
            <a:r>
              <a:rPr lang="es-EC" dirty="0" smtClean="0">
                <a:solidFill>
                  <a:srgbClr val="FF0000"/>
                </a:solidFill>
              </a:rPr>
              <a:t>NO COMPRE ESTE ORDENADOR </a:t>
            </a:r>
            <a:r>
              <a:rPr lang="es-EC" dirty="0" smtClean="0"/>
              <a:t>!!! La LCD se ha agrietado después de menos de 9 meses y Dell se niega a repararla bajo garantía. No me van a decir por qué no lo arreglarán y ahora después de enviarlo a Ontario para averiguar porqué había líneas en mi pantalla, el depósito de servicios me lo devolvió y el teclado ya no funciona. ¡¡No puedo usarlo todo ahora-con líneas!!!</a:t>
            </a:r>
            <a:endParaRPr lang="es-EC" dirty="0"/>
          </a:p>
        </p:txBody>
      </p:sp>
    </p:spTree>
    <p:extLst>
      <p:ext uri="{BB962C8B-B14F-4D97-AF65-F5344CB8AC3E}">
        <p14:creationId xmlns:p14="http://schemas.microsoft.com/office/powerpoint/2010/main" val="4064592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Análisis del Problema</a:t>
            </a:r>
            <a:endParaRPr lang="es-EC" dirty="0"/>
          </a:p>
        </p:txBody>
      </p:sp>
      <p:sp>
        <p:nvSpPr>
          <p:cNvPr id="3" name="Marcador de contenido 2"/>
          <p:cNvSpPr>
            <a:spLocks noGrp="1"/>
          </p:cNvSpPr>
          <p:nvPr>
            <p:ph idx="1"/>
          </p:nvPr>
        </p:nvSpPr>
        <p:spPr/>
        <p:txBody>
          <a:bodyPr>
            <a:normAutofit lnSpcReduction="10000"/>
          </a:bodyPr>
          <a:lstStyle/>
          <a:p>
            <a:r>
              <a:rPr lang="es-EC" dirty="0" smtClean="0"/>
              <a:t>Análisis de sentimientos utilizando documentos </a:t>
            </a:r>
            <a:r>
              <a:rPr lang="es-EC" dirty="0" err="1" smtClean="0"/>
              <a:t>multitemas</a:t>
            </a:r>
            <a:r>
              <a:rPr lang="es-EC" dirty="0" smtClean="0"/>
              <a:t>: en este tipo de documento, la declaración del problema no siempre permanece tan clara. Se puede categorizar en varios problemas diferentes y un análisis exitoso del sentimiento depende de muchos problemas que incluyen (entre otros):</a:t>
            </a:r>
          </a:p>
          <a:p>
            <a:pPr marL="971550" lvl="1" indent="-514350">
              <a:buFont typeface="+mj-lt"/>
              <a:buAutoNum type="arabicPeriod"/>
            </a:pPr>
            <a:r>
              <a:rPr lang="es-EC" dirty="0" smtClean="0"/>
              <a:t>En algún momento, dichos textos contienen múltiples sentimientos relacionados con dos o más cuestiones.</a:t>
            </a:r>
          </a:p>
          <a:p>
            <a:pPr marL="971550" lvl="1" indent="-514350">
              <a:buFont typeface="+mj-lt"/>
              <a:buAutoNum type="arabicPeriod"/>
            </a:pPr>
            <a:r>
              <a:rPr lang="es-EC" dirty="0" smtClean="0"/>
              <a:t>En algún momento tales documentos contienen ambos tipos de sentimientos. es decir, negativo y positivo. Aquí, la identificación de la más efectiva es un problema importante.</a:t>
            </a:r>
          </a:p>
          <a:p>
            <a:pPr marL="971550" lvl="1" indent="-514350">
              <a:buFont typeface="+mj-lt"/>
              <a:buAutoNum type="arabicPeriod"/>
            </a:pPr>
            <a:r>
              <a:rPr lang="es-EC" dirty="0" smtClean="0"/>
              <a:t>En algunos casos, el problema se puede convertir en análisis de sentimiento </a:t>
            </a:r>
            <a:r>
              <a:rPr lang="es-EC" dirty="0" err="1" smtClean="0"/>
              <a:t>multisubjetivo</a:t>
            </a:r>
            <a:r>
              <a:rPr lang="es-EC" dirty="0" smtClean="0"/>
              <a:t>.</a:t>
            </a:r>
            <a:endParaRPr lang="es-EC" dirty="0"/>
          </a:p>
        </p:txBody>
      </p:sp>
    </p:spTree>
    <p:extLst>
      <p:ext uri="{BB962C8B-B14F-4D97-AF65-F5344CB8AC3E}">
        <p14:creationId xmlns:p14="http://schemas.microsoft.com/office/powerpoint/2010/main" val="587141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Análisis del Problema</a:t>
            </a:r>
            <a:endParaRPr lang="es-EC" dirty="0"/>
          </a:p>
        </p:txBody>
      </p:sp>
      <p:sp>
        <p:nvSpPr>
          <p:cNvPr id="3" name="Marcador de contenido 2"/>
          <p:cNvSpPr>
            <a:spLocks noGrp="1"/>
          </p:cNvSpPr>
          <p:nvPr>
            <p:ph idx="1"/>
          </p:nvPr>
        </p:nvSpPr>
        <p:spPr/>
        <p:txBody>
          <a:bodyPr>
            <a:normAutofit fontScale="92500" lnSpcReduction="10000"/>
          </a:bodyPr>
          <a:lstStyle/>
          <a:p>
            <a:r>
              <a:rPr lang="es-EC" dirty="0" smtClean="0"/>
              <a:t>Ejemplo: "(1) Compré un iPhone hace unos días. (2) Fue un teléfono tan agradable. (3) La pantalla táctil fue realmente genial. (4) La calidad de la voz también fue clara. (5) Aunque la duración de la batería no fue larga, eso está bien para mí. (6) Sin embargo, mi madre estaba enojada conmigo ya que no se lo dije antes de comprarlo. (7) También pensó que el teléfono era demasiado caro y quería que lo devolviera a la tienda. ... "</a:t>
            </a:r>
          </a:p>
          <a:p>
            <a:r>
              <a:rPr lang="es-EC" dirty="0" smtClean="0"/>
              <a:t>Descripción: el texto anterior contiene un total de siete oraciones. </a:t>
            </a:r>
          </a:p>
          <a:p>
            <a:pPr lvl="1"/>
            <a:r>
              <a:rPr lang="es-EC" dirty="0" smtClean="0"/>
              <a:t>Contiene, ambos tipos de sentimientos; es decir, sentimiento positivo w.r.t. comprador y sentimiento negativo w.r.t. su madre. </a:t>
            </a:r>
          </a:p>
          <a:p>
            <a:pPr lvl="1"/>
            <a:r>
              <a:rPr lang="es-EC" dirty="0" smtClean="0"/>
              <a:t>Contiene dos problemas, es decir, la calidad del producto (se le agrega un sentimiento positivo) y los costos (se adjunta un sentimiento negativo a este problema), por lo que la decisión de tener un sentimiento más importante también es un problema.</a:t>
            </a:r>
            <a:endParaRPr lang="es-EC" dirty="0"/>
          </a:p>
        </p:txBody>
      </p:sp>
    </p:spTree>
    <p:extLst>
      <p:ext uri="{BB962C8B-B14F-4D97-AF65-F5344CB8AC3E}">
        <p14:creationId xmlns:p14="http://schemas.microsoft.com/office/powerpoint/2010/main" val="1558684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Propuestas</a:t>
            </a:r>
            <a:endParaRPr lang="es-EC" dirty="0"/>
          </a:p>
        </p:txBody>
      </p:sp>
      <p:sp>
        <p:nvSpPr>
          <p:cNvPr id="3" name="Marcador de contenido 2"/>
          <p:cNvSpPr>
            <a:spLocks noGrp="1"/>
          </p:cNvSpPr>
          <p:nvPr>
            <p:ph idx="1"/>
          </p:nvPr>
        </p:nvSpPr>
        <p:spPr/>
        <p:txBody>
          <a:bodyPr/>
          <a:lstStyle/>
          <a:p>
            <a:r>
              <a:rPr lang="es-EC" dirty="0" smtClean="0"/>
              <a:t>Dos enfoques para el problema:</a:t>
            </a:r>
          </a:p>
          <a:p>
            <a:pPr lvl="1"/>
            <a:r>
              <a:rPr lang="es-EC" dirty="0" smtClean="0"/>
              <a:t>Soluciones de Machine-</a:t>
            </a:r>
            <a:r>
              <a:rPr lang="es-EC" dirty="0" err="1" smtClean="0"/>
              <a:t>Learning</a:t>
            </a:r>
            <a:r>
              <a:rPr lang="es-EC" dirty="0" smtClean="0"/>
              <a:t> (ML)</a:t>
            </a:r>
          </a:p>
          <a:p>
            <a:pPr lvl="1"/>
            <a:r>
              <a:rPr lang="es-EC" dirty="0" smtClean="0"/>
              <a:t>Soluciones basadas en </a:t>
            </a:r>
            <a:r>
              <a:rPr lang="es-EC" dirty="0" err="1" smtClean="0"/>
              <a:t>lexicon</a:t>
            </a:r>
            <a:endParaRPr lang="es-EC" dirty="0" smtClean="0"/>
          </a:p>
          <a:p>
            <a:pPr lvl="1"/>
            <a:r>
              <a:rPr lang="es-EC" dirty="0" smtClean="0"/>
              <a:t>Soluciones híbridas</a:t>
            </a:r>
          </a:p>
          <a:p>
            <a:endParaRPr lang="es-EC" dirty="0" smtClean="0"/>
          </a:p>
          <a:p>
            <a:r>
              <a:rPr lang="es-EC" dirty="0" smtClean="0"/>
              <a:t>Cada uno tiene ventajas y desventajas ...</a:t>
            </a:r>
            <a:endParaRPr lang="es-EC" dirty="0"/>
          </a:p>
        </p:txBody>
      </p:sp>
    </p:spTree>
    <p:extLst>
      <p:ext uri="{BB962C8B-B14F-4D97-AF65-F5344CB8AC3E}">
        <p14:creationId xmlns:p14="http://schemas.microsoft.com/office/powerpoint/2010/main" val="4262021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s-EC" smtClean="0"/>
              <a:t>What is WORDNET</a:t>
            </a:r>
          </a:p>
        </p:txBody>
      </p:sp>
      <p:sp>
        <p:nvSpPr>
          <p:cNvPr id="10243" name="Content Placeholder 2"/>
          <p:cNvSpPr>
            <a:spLocks noGrp="1"/>
          </p:cNvSpPr>
          <p:nvPr>
            <p:ph sz="quarter" idx="1"/>
          </p:nvPr>
        </p:nvSpPr>
        <p:spPr>
          <a:xfrm>
            <a:off x="1981200" y="1219200"/>
            <a:ext cx="8382000" cy="4876800"/>
          </a:xfrm>
        </p:spPr>
        <p:txBody>
          <a:bodyPr>
            <a:normAutofit lnSpcReduction="10000"/>
          </a:bodyPr>
          <a:lstStyle/>
          <a:p>
            <a:pPr eaLnBrk="1" hangingPunct="1">
              <a:lnSpc>
                <a:spcPct val="150000"/>
              </a:lnSpc>
            </a:pPr>
            <a:r>
              <a:rPr lang="en-US" altLang="es-EC" smtClean="0"/>
              <a:t>Machine readable semantic dictionary interlinked by semantic relations</a:t>
            </a:r>
          </a:p>
          <a:p>
            <a:pPr eaLnBrk="1" hangingPunct="1">
              <a:lnSpc>
                <a:spcPct val="150000"/>
              </a:lnSpc>
            </a:pPr>
            <a:r>
              <a:rPr lang="en-US" altLang="es-EC" smtClean="0"/>
              <a:t>Developed by PRINCETON University</a:t>
            </a:r>
          </a:p>
          <a:p>
            <a:pPr eaLnBrk="1" hangingPunct="1">
              <a:lnSpc>
                <a:spcPct val="150000"/>
              </a:lnSpc>
            </a:pPr>
            <a:r>
              <a:rPr lang="en-US" altLang="es-EC" smtClean="0"/>
              <a:t>Large lexical database for English language</a:t>
            </a:r>
          </a:p>
          <a:p>
            <a:pPr eaLnBrk="1" hangingPunct="1">
              <a:lnSpc>
                <a:spcPct val="150000"/>
              </a:lnSpc>
            </a:pPr>
            <a:r>
              <a:rPr lang="en-US" altLang="es-EC" smtClean="0"/>
              <a:t>Language forms a scale free network  with small average shortest path having words as nodes and concepts as links</a:t>
            </a:r>
          </a:p>
          <a:p>
            <a:pPr eaLnBrk="1" hangingPunct="1">
              <a:lnSpc>
                <a:spcPct val="150000"/>
              </a:lnSpc>
            </a:pPr>
            <a:endParaRPr lang="en-US" altLang="es-EC" smtClean="0"/>
          </a:p>
          <a:p>
            <a:pPr eaLnBrk="1" hangingPunct="1"/>
            <a:endParaRPr lang="en-US" altLang="es-EC" smtClean="0"/>
          </a:p>
        </p:txBody>
      </p:sp>
      <p:sp>
        <p:nvSpPr>
          <p:cNvPr id="10244" name="TextBox 3"/>
          <p:cNvSpPr txBox="1">
            <a:spLocks noChangeArrowheads="1"/>
          </p:cNvSpPr>
          <p:nvPr/>
        </p:nvSpPr>
        <p:spPr bwMode="auto">
          <a:xfrm>
            <a:off x="2286000" y="6324600"/>
            <a:ext cx="7543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s-EC"/>
              <a:t>source: http://wordnet.princeton.edu/</a:t>
            </a:r>
          </a:p>
        </p:txBody>
      </p:sp>
    </p:spTree>
    <p:extLst>
      <p:ext uri="{BB962C8B-B14F-4D97-AF65-F5344CB8AC3E}">
        <p14:creationId xmlns:p14="http://schemas.microsoft.com/office/powerpoint/2010/main" val="1310968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s-EC" smtClean="0"/>
              <a:t>Use of wordnet</a:t>
            </a:r>
          </a:p>
        </p:txBody>
      </p:sp>
      <p:sp>
        <p:nvSpPr>
          <p:cNvPr id="11267" name="Content Placeholder 2"/>
          <p:cNvSpPr>
            <a:spLocks noGrp="1"/>
          </p:cNvSpPr>
          <p:nvPr>
            <p:ph sz="quarter" idx="1"/>
          </p:nvPr>
        </p:nvSpPr>
        <p:spPr>
          <a:xfrm>
            <a:off x="1981200" y="1219201"/>
            <a:ext cx="8229600" cy="4937125"/>
          </a:xfrm>
        </p:spPr>
        <p:txBody>
          <a:bodyPr/>
          <a:lstStyle/>
          <a:p>
            <a:pPr eaLnBrk="1" hangingPunct="1"/>
            <a:r>
              <a:rPr lang="en-US" altLang="es-EC" smtClean="0"/>
              <a:t>Easily navigable</a:t>
            </a:r>
          </a:p>
          <a:p>
            <a:pPr eaLnBrk="1" hangingPunct="1"/>
            <a:r>
              <a:rPr lang="en-US" altLang="es-EC" smtClean="0"/>
              <a:t>Used as online dictionary for English</a:t>
            </a:r>
          </a:p>
          <a:p>
            <a:pPr eaLnBrk="1" hangingPunct="1"/>
            <a:r>
              <a:rPr lang="en-US" altLang="es-EC" smtClean="0"/>
              <a:t>Freely for public availability</a:t>
            </a:r>
          </a:p>
          <a:p>
            <a:pPr lvl="1" eaLnBrk="1" hangingPunct="1"/>
            <a:r>
              <a:rPr lang="en-US" altLang="es-EC" smtClean="0"/>
              <a:t>structure to show relations in the form of</a:t>
            </a:r>
          </a:p>
          <a:p>
            <a:pPr lvl="2" eaLnBrk="1" hangingPunct="1"/>
            <a:r>
              <a:rPr lang="en-US" altLang="es-EC" smtClean="0"/>
              <a:t>- noun,  verb,  adjective, adverb</a:t>
            </a:r>
          </a:p>
          <a:p>
            <a:pPr lvl="2" eaLnBrk="1" hangingPunct="1"/>
            <a:r>
              <a:rPr lang="en-US" altLang="es-EC" smtClean="0"/>
              <a:t>- synonymn</a:t>
            </a:r>
          </a:p>
          <a:p>
            <a:pPr lvl="2" eaLnBrk="1" hangingPunct="1"/>
            <a:r>
              <a:rPr lang="en-US" altLang="es-EC" smtClean="0"/>
              <a:t>- hypernym  (Is a kind of …)</a:t>
            </a:r>
          </a:p>
          <a:p>
            <a:pPr lvl="2" eaLnBrk="1" hangingPunct="1"/>
            <a:r>
              <a:rPr lang="en-US" altLang="es-EC" smtClean="0"/>
              <a:t>- hyponym   (… is a kind of)</a:t>
            </a:r>
          </a:p>
          <a:p>
            <a:pPr lvl="2" eaLnBrk="1" hangingPunct="1"/>
            <a:r>
              <a:rPr lang="en-US" altLang="es-EC" smtClean="0"/>
              <a:t>- troponym  (particular ways to …)</a:t>
            </a:r>
          </a:p>
          <a:p>
            <a:pPr lvl="2" eaLnBrk="1" hangingPunct="1"/>
            <a:r>
              <a:rPr lang="en-US" altLang="es-EC" smtClean="0"/>
              <a:t>- meronym   (parts of . . .)</a:t>
            </a:r>
          </a:p>
          <a:p>
            <a:pPr lvl="3" eaLnBrk="1" hangingPunct="1"/>
            <a:r>
              <a:rPr lang="en-US" altLang="es-EC" smtClean="0">
                <a:hlinkClick r:id="rId2" action="ppaction://hlinkfile"/>
              </a:rPr>
              <a:t>WORDNET Application</a:t>
            </a:r>
            <a:endParaRPr lang="en-US" altLang="es-EC" smtClean="0"/>
          </a:p>
        </p:txBody>
      </p:sp>
      <p:sp>
        <p:nvSpPr>
          <p:cNvPr id="11268" name="TextBox 3"/>
          <p:cNvSpPr txBox="1">
            <a:spLocks noChangeArrowheads="1"/>
          </p:cNvSpPr>
          <p:nvPr/>
        </p:nvSpPr>
        <p:spPr bwMode="auto">
          <a:xfrm>
            <a:off x="2286000" y="6324600"/>
            <a:ext cx="7543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s-EC"/>
              <a:t>source: http://wordnet.princeton.edu/</a:t>
            </a:r>
          </a:p>
        </p:txBody>
      </p:sp>
    </p:spTree>
    <p:extLst>
      <p:ext uri="{BB962C8B-B14F-4D97-AF65-F5344CB8AC3E}">
        <p14:creationId xmlns:p14="http://schemas.microsoft.com/office/powerpoint/2010/main" val="3291204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wordnet-sw.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38100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2"/>
          <p:cNvSpPr txBox="1">
            <a:spLocks noChangeArrowheads="1"/>
          </p:cNvSpPr>
          <p:nvPr/>
        </p:nvSpPr>
        <p:spPr bwMode="auto">
          <a:xfrm>
            <a:off x="2057400" y="6411914"/>
            <a:ext cx="838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EC"/>
              <a:t>Source: www.w3.org/.../WNET/wordnet-sw-20040713.html</a:t>
            </a:r>
          </a:p>
        </p:txBody>
      </p:sp>
    </p:spTree>
    <p:extLst>
      <p:ext uri="{BB962C8B-B14F-4D97-AF65-F5344CB8AC3E}">
        <p14:creationId xmlns:p14="http://schemas.microsoft.com/office/powerpoint/2010/main" val="2774962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err="1"/>
              <a:t>Wordnet</a:t>
            </a:r>
            <a:r>
              <a:rPr lang="en-US" sz="4000" dirty="0"/>
              <a:t> – common sense ontology</a:t>
            </a:r>
            <a:endParaRPr lang="en-US" dirty="0"/>
          </a:p>
        </p:txBody>
      </p:sp>
      <p:sp>
        <p:nvSpPr>
          <p:cNvPr id="24579" name="Content Placeholder 2"/>
          <p:cNvSpPr>
            <a:spLocks noGrp="1"/>
          </p:cNvSpPr>
          <p:nvPr>
            <p:ph sz="quarter" idx="1"/>
          </p:nvPr>
        </p:nvSpPr>
        <p:spPr>
          <a:xfrm>
            <a:off x="1981200" y="1219201"/>
            <a:ext cx="8229600" cy="4937125"/>
          </a:xfrm>
        </p:spPr>
        <p:txBody>
          <a:bodyPr/>
          <a:lstStyle/>
          <a:p>
            <a:pPr eaLnBrk="1" hangingPunct="1"/>
            <a:r>
              <a:rPr lang="en-US" altLang="es-EC" smtClean="0"/>
              <a:t>Symbols are words</a:t>
            </a:r>
          </a:p>
          <a:p>
            <a:pPr eaLnBrk="1" hangingPunct="1"/>
            <a:r>
              <a:rPr lang="en-US" altLang="es-EC" smtClean="0"/>
              <a:t>Concept meanings are synsets</a:t>
            </a:r>
          </a:p>
          <a:p>
            <a:pPr lvl="1" eaLnBrk="1" hangingPunct="1"/>
            <a:r>
              <a:rPr lang="en-US" altLang="es-EC" smtClean="0"/>
              <a:t>Represented by one or more wods</a:t>
            </a:r>
          </a:p>
          <a:p>
            <a:pPr lvl="1" eaLnBrk="1" hangingPunct="1"/>
            <a:r>
              <a:rPr lang="en-US" altLang="es-EC" smtClean="0"/>
              <a:t>Words used for representation: synonymns</a:t>
            </a:r>
          </a:p>
          <a:p>
            <a:pPr eaLnBrk="1" hangingPunct="1"/>
            <a:r>
              <a:rPr lang="en-US" altLang="es-EC" smtClean="0"/>
              <a:t>Synonyms and polysemous word</a:t>
            </a:r>
          </a:p>
          <a:p>
            <a:pPr eaLnBrk="1" hangingPunct="1"/>
            <a:r>
              <a:rPr lang="en-US" altLang="es-EC" i="1" smtClean="0"/>
              <a:t>Synset</a:t>
            </a:r>
            <a:r>
              <a:rPr lang="en-US" altLang="es-EC" smtClean="0"/>
              <a:t> comprises a list of words and a list of semantic relations between other sysnsets.</a:t>
            </a:r>
          </a:p>
          <a:p>
            <a:pPr lvl="1" eaLnBrk="1" hangingPunct="1"/>
            <a:r>
              <a:rPr lang="en-US" altLang="es-EC" smtClean="0"/>
              <a:t>Part I – list of words each one with a list of synsets that the word represents</a:t>
            </a:r>
          </a:p>
          <a:p>
            <a:pPr lvl="1" eaLnBrk="1" hangingPunct="1"/>
            <a:r>
              <a:rPr lang="en-US" altLang="es-EC" smtClean="0"/>
              <a:t>Part II – set of semantic relations between synsets(is-a, part-of, substance-of, member-of)</a:t>
            </a:r>
          </a:p>
          <a:p>
            <a:pPr eaLnBrk="1" hangingPunct="1"/>
            <a:endParaRPr lang="en-US" altLang="es-EC" smtClean="0"/>
          </a:p>
        </p:txBody>
      </p:sp>
    </p:spTree>
    <p:extLst>
      <p:ext uri="{BB962C8B-B14F-4D97-AF65-F5344CB8AC3E}">
        <p14:creationId xmlns:p14="http://schemas.microsoft.com/office/powerpoint/2010/main" val="162586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Introducción</a:t>
            </a:r>
            <a:endParaRPr lang="es-EC" dirty="0"/>
          </a:p>
        </p:txBody>
      </p:sp>
      <p:sp>
        <p:nvSpPr>
          <p:cNvPr id="3" name="Marcador de contenido 2"/>
          <p:cNvSpPr>
            <a:spLocks noGrp="1"/>
          </p:cNvSpPr>
          <p:nvPr>
            <p:ph idx="1"/>
          </p:nvPr>
        </p:nvSpPr>
        <p:spPr/>
        <p:txBody>
          <a:bodyPr/>
          <a:lstStyle/>
          <a:p>
            <a:r>
              <a:rPr lang="es-EC" dirty="0" smtClean="0"/>
              <a:t>también conocido como minería de opinión</a:t>
            </a:r>
          </a:p>
          <a:p>
            <a:endParaRPr lang="es-EC" dirty="0" smtClean="0"/>
          </a:p>
          <a:p>
            <a:r>
              <a:rPr lang="es-EC" dirty="0" smtClean="0"/>
              <a:t>uso de procesamiento de lenguaje natural (NLP) y técnicas computacionales para automatizar la extracción o clasificación de sentimiento de texto típicamente no estructurado</a:t>
            </a:r>
          </a:p>
          <a:p>
            <a:endParaRPr lang="es-EC" dirty="0"/>
          </a:p>
          <a:p>
            <a:r>
              <a:rPr lang="es-EC" dirty="0" smtClean="0"/>
              <a:t>El análisis del sentimiento se ocupa del tratamiento computacional de la opinión, el sentimiento y la subjetividad de los textos</a:t>
            </a:r>
            <a:endParaRPr lang="es-EC" dirty="0"/>
          </a:p>
        </p:txBody>
      </p:sp>
    </p:spTree>
    <p:extLst>
      <p:ext uri="{BB962C8B-B14F-4D97-AF65-F5344CB8AC3E}">
        <p14:creationId xmlns:p14="http://schemas.microsoft.com/office/powerpoint/2010/main" val="3895044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Motivación</a:t>
            </a:r>
            <a:endParaRPr lang="es-EC" dirty="0"/>
          </a:p>
        </p:txBody>
      </p:sp>
      <p:sp>
        <p:nvSpPr>
          <p:cNvPr id="3" name="Marcador de contenido 2"/>
          <p:cNvSpPr>
            <a:spLocks noGrp="1"/>
          </p:cNvSpPr>
          <p:nvPr>
            <p:ph idx="1"/>
          </p:nvPr>
        </p:nvSpPr>
        <p:spPr/>
        <p:txBody>
          <a:bodyPr>
            <a:normAutofit lnSpcReduction="10000"/>
          </a:bodyPr>
          <a:lstStyle/>
          <a:p>
            <a:r>
              <a:rPr lang="es-EC" dirty="0" smtClean="0"/>
              <a:t>Información del consumidor</a:t>
            </a:r>
          </a:p>
          <a:p>
            <a:pPr lvl="1"/>
            <a:r>
              <a:rPr lang="es-EC" dirty="0" smtClean="0"/>
              <a:t>Opiniones del producto</a:t>
            </a:r>
          </a:p>
          <a:p>
            <a:r>
              <a:rPr lang="es-EC" dirty="0" smtClean="0"/>
              <a:t>Marketing</a:t>
            </a:r>
          </a:p>
          <a:p>
            <a:pPr lvl="1"/>
            <a:r>
              <a:rPr lang="es-EC" dirty="0" smtClean="0"/>
              <a:t>Actitudes del consumidor</a:t>
            </a:r>
          </a:p>
          <a:p>
            <a:pPr lvl="1"/>
            <a:r>
              <a:rPr lang="es-EC" dirty="0" smtClean="0"/>
              <a:t>Tendencias</a:t>
            </a:r>
          </a:p>
          <a:p>
            <a:r>
              <a:rPr lang="es-EC" dirty="0" smtClean="0"/>
              <a:t>Política</a:t>
            </a:r>
          </a:p>
          <a:p>
            <a:pPr lvl="1"/>
            <a:r>
              <a:rPr lang="es-EC" dirty="0" smtClean="0"/>
              <a:t>Los políticos quieren saber las opiniones de </a:t>
            </a:r>
            <a:r>
              <a:rPr lang="es-EC" dirty="0"/>
              <a:t>los votantes y quién los apoya más</a:t>
            </a:r>
            <a:endParaRPr lang="es-EC" dirty="0" smtClean="0"/>
          </a:p>
          <a:p>
            <a:pPr lvl="1"/>
            <a:r>
              <a:rPr lang="es-EC" dirty="0" smtClean="0"/>
              <a:t>Los votantes quieren saber las posturas de los políticos</a:t>
            </a:r>
          </a:p>
          <a:p>
            <a:r>
              <a:rPr lang="es-EC" dirty="0" smtClean="0"/>
              <a:t>Social</a:t>
            </a:r>
          </a:p>
          <a:p>
            <a:pPr lvl="1"/>
            <a:r>
              <a:rPr lang="es-EC" dirty="0" smtClean="0"/>
              <a:t>Encuentra personas o comunidades de ideas afines</a:t>
            </a:r>
            <a:endParaRPr lang="es-EC" dirty="0"/>
          </a:p>
        </p:txBody>
      </p:sp>
    </p:spTree>
    <p:extLst>
      <p:ext uri="{BB962C8B-B14F-4D97-AF65-F5344CB8AC3E}">
        <p14:creationId xmlns:p14="http://schemas.microsoft.com/office/powerpoint/2010/main" val="3521800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Problemas</a:t>
            </a:r>
            <a:endParaRPr lang="es-EC" dirty="0"/>
          </a:p>
        </p:txBody>
      </p:sp>
      <p:sp>
        <p:nvSpPr>
          <p:cNvPr id="3" name="Marcador de contenido 2"/>
          <p:cNvSpPr>
            <a:spLocks noGrp="1"/>
          </p:cNvSpPr>
          <p:nvPr>
            <p:ph idx="1"/>
          </p:nvPr>
        </p:nvSpPr>
        <p:spPr/>
        <p:txBody>
          <a:bodyPr>
            <a:normAutofit/>
          </a:bodyPr>
          <a:lstStyle/>
          <a:p>
            <a:r>
              <a:rPr lang="es-EC" dirty="0" smtClean="0"/>
              <a:t>¿Qué características usar?</a:t>
            </a:r>
          </a:p>
          <a:p>
            <a:pPr lvl="1"/>
            <a:r>
              <a:rPr lang="es-EC" dirty="0" smtClean="0"/>
              <a:t>Palabras (</a:t>
            </a:r>
            <a:r>
              <a:rPr lang="es-EC" dirty="0" err="1" smtClean="0"/>
              <a:t>unigrams</a:t>
            </a:r>
            <a:r>
              <a:rPr lang="es-EC" dirty="0" smtClean="0"/>
              <a:t>)</a:t>
            </a:r>
          </a:p>
          <a:p>
            <a:pPr lvl="1"/>
            <a:r>
              <a:rPr lang="es-EC" dirty="0" smtClean="0"/>
              <a:t>Frases / n-</a:t>
            </a:r>
            <a:r>
              <a:rPr lang="es-EC" dirty="0" err="1" smtClean="0"/>
              <a:t>grams</a:t>
            </a:r>
            <a:endParaRPr lang="es-EC" dirty="0" smtClean="0"/>
          </a:p>
          <a:p>
            <a:pPr lvl="1"/>
            <a:r>
              <a:rPr lang="es-EC" dirty="0" smtClean="0"/>
              <a:t>Frases</a:t>
            </a:r>
          </a:p>
          <a:p>
            <a:r>
              <a:rPr lang="es-EC" dirty="0" smtClean="0"/>
              <a:t>¿Cómo interpretar las características para la detección de sentimientos?</a:t>
            </a:r>
          </a:p>
          <a:p>
            <a:pPr lvl="1"/>
            <a:r>
              <a:rPr lang="es-EC" dirty="0"/>
              <a:t>Léxicos anotados (</a:t>
            </a:r>
            <a:r>
              <a:rPr lang="es-EC" dirty="0" err="1"/>
              <a:t>WordNet</a:t>
            </a:r>
            <a:r>
              <a:rPr lang="es-EC" dirty="0"/>
              <a:t>, </a:t>
            </a:r>
            <a:r>
              <a:rPr lang="es-EC" dirty="0" err="1"/>
              <a:t>SentiWordNet</a:t>
            </a:r>
            <a:r>
              <a:rPr lang="es-EC" dirty="0"/>
              <a:t>)</a:t>
            </a:r>
          </a:p>
          <a:p>
            <a:pPr lvl="1"/>
            <a:r>
              <a:rPr lang="es-EC" dirty="0" smtClean="0"/>
              <a:t>Bolsa de palabras (IR)</a:t>
            </a:r>
          </a:p>
          <a:p>
            <a:pPr lvl="1"/>
            <a:r>
              <a:rPr lang="es-EC" dirty="0" smtClean="0"/>
              <a:t>Patrones sintácticos</a:t>
            </a:r>
          </a:p>
          <a:p>
            <a:pPr lvl="1"/>
            <a:r>
              <a:rPr lang="es-EC" dirty="0" smtClean="0"/>
              <a:t>….</a:t>
            </a:r>
            <a:endParaRPr lang="es-EC" dirty="0"/>
          </a:p>
        </p:txBody>
      </p:sp>
    </p:spTree>
    <p:extLst>
      <p:ext uri="{BB962C8B-B14F-4D97-AF65-F5344CB8AC3E}">
        <p14:creationId xmlns:p14="http://schemas.microsoft.com/office/powerpoint/2010/main" val="3917934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Retos</a:t>
            </a:r>
            <a:endParaRPr lang="es-EC" dirty="0"/>
          </a:p>
        </p:txBody>
      </p:sp>
      <p:sp>
        <p:nvSpPr>
          <p:cNvPr id="3" name="Marcador de contenido 2"/>
          <p:cNvSpPr>
            <a:spLocks noGrp="1"/>
          </p:cNvSpPr>
          <p:nvPr>
            <p:ph idx="1"/>
          </p:nvPr>
        </p:nvSpPr>
        <p:spPr/>
        <p:txBody>
          <a:bodyPr>
            <a:normAutofit/>
          </a:bodyPr>
          <a:lstStyle/>
          <a:p>
            <a:r>
              <a:rPr lang="es-EC" dirty="0" smtClean="0"/>
              <a:t>Más difícil que la clasificación tópica, en donde las características de la bolsa de palabras funcionan bien</a:t>
            </a:r>
          </a:p>
          <a:p>
            <a:r>
              <a:rPr lang="es-EC" dirty="0" smtClean="0"/>
              <a:t>Debe considerar otras características debido a ...</a:t>
            </a:r>
          </a:p>
          <a:p>
            <a:pPr lvl="1"/>
            <a:r>
              <a:rPr lang="es-EC" dirty="0" smtClean="0"/>
              <a:t>Sutileza de la expresión del sentimiento</a:t>
            </a:r>
          </a:p>
          <a:p>
            <a:pPr lvl="1"/>
            <a:r>
              <a:rPr lang="es-EC" dirty="0" smtClean="0"/>
              <a:t>ironía</a:t>
            </a:r>
          </a:p>
          <a:p>
            <a:pPr lvl="1"/>
            <a:r>
              <a:rPr lang="es-EC" dirty="0" smtClean="0"/>
              <a:t>expresión del sentimiento usando palabras neutrales</a:t>
            </a:r>
          </a:p>
          <a:p>
            <a:pPr lvl="1"/>
            <a:r>
              <a:rPr lang="es-EC" dirty="0" smtClean="0"/>
              <a:t>Dependencia de dominio / contexto</a:t>
            </a:r>
          </a:p>
          <a:p>
            <a:pPr lvl="1"/>
            <a:r>
              <a:rPr lang="es-EC" dirty="0" smtClean="0"/>
              <a:t>las palabras / frases pueden significar cosas diferentes en diferentes contextos y dominios</a:t>
            </a:r>
          </a:p>
        </p:txBody>
      </p:sp>
    </p:spTree>
    <p:extLst>
      <p:ext uri="{BB962C8B-B14F-4D97-AF65-F5344CB8AC3E}">
        <p14:creationId xmlns:p14="http://schemas.microsoft.com/office/powerpoint/2010/main" val="1699319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Retos</a:t>
            </a:r>
            <a:endParaRPr lang="es-EC" dirty="0"/>
          </a:p>
        </p:txBody>
      </p:sp>
      <p:sp>
        <p:nvSpPr>
          <p:cNvPr id="3" name="Marcador de contenido 2"/>
          <p:cNvSpPr>
            <a:spLocks noGrp="1"/>
          </p:cNvSpPr>
          <p:nvPr>
            <p:ph idx="1"/>
          </p:nvPr>
        </p:nvSpPr>
        <p:spPr/>
        <p:txBody>
          <a:bodyPr>
            <a:normAutofit/>
          </a:bodyPr>
          <a:lstStyle/>
          <a:p>
            <a:r>
              <a:rPr lang="es-EC" dirty="0" smtClean="0"/>
              <a:t>Ejemplos</a:t>
            </a:r>
          </a:p>
          <a:p>
            <a:pPr lvl="1"/>
            <a:r>
              <a:rPr lang="es-EC" dirty="0" smtClean="0"/>
              <a:t>Tu fragancia por favor úsala en casa exclusivamente" </a:t>
            </a:r>
            <a:r>
              <a:rPr lang="es-EC" dirty="0" smtClean="0">
                <a:solidFill>
                  <a:srgbClr val="FF0000"/>
                </a:solidFill>
              </a:rPr>
              <a:t>No hay palabras negativas</a:t>
            </a:r>
          </a:p>
          <a:p>
            <a:pPr lvl="1"/>
            <a:r>
              <a:rPr lang="es-EC" dirty="0" smtClean="0"/>
              <a:t>“Juan no es una poetisa" </a:t>
            </a:r>
            <a:r>
              <a:rPr lang="es-EC" dirty="0" smtClean="0">
                <a:solidFill>
                  <a:srgbClr val="FF0000"/>
                </a:solidFill>
              </a:rPr>
              <a:t>¿Hecho u opinión?</a:t>
            </a:r>
          </a:p>
          <a:p>
            <a:pPr lvl="1"/>
            <a:r>
              <a:rPr lang="es-EC" dirty="0" smtClean="0"/>
              <a:t>"Ve a leer el libro" </a:t>
            </a:r>
            <a:r>
              <a:rPr lang="es-EC" dirty="0" smtClean="0">
                <a:solidFill>
                  <a:srgbClr val="FF0000"/>
                </a:solidFill>
              </a:rPr>
              <a:t>Contexto</a:t>
            </a:r>
          </a:p>
          <a:p>
            <a:pPr lvl="1"/>
            <a:r>
              <a:rPr lang="es-EC" dirty="0" smtClean="0"/>
              <a:t>"Sí, claro!" </a:t>
            </a:r>
            <a:r>
              <a:rPr lang="es-EC" dirty="0" smtClean="0">
                <a:solidFill>
                  <a:srgbClr val="FF0000"/>
                </a:solidFill>
              </a:rPr>
              <a:t>Ironía</a:t>
            </a:r>
          </a:p>
          <a:p>
            <a:pPr lvl="1"/>
            <a:r>
              <a:rPr lang="es-EC" dirty="0" smtClean="0"/>
              <a:t>"Me siento azul" vs "El cielo es azul" </a:t>
            </a:r>
            <a:r>
              <a:rPr lang="es-EC" dirty="0" smtClean="0">
                <a:solidFill>
                  <a:srgbClr val="FF0000"/>
                </a:solidFill>
              </a:rPr>
              <a:t>Modismos</a:t>
            </a:r>
          </a:p>
          <a:p>
            <a:pPr lvl="1"/>
            <a:r>
              <a:rPr lang="es-EC" dirty="0" smtClean="0"/>
              <a:t>"Si pensabas que esta iba a ser una buena película, este no es tu día" </a:t>
            </a:r>
            <a:r>
              <a:rPr lang="es-EC" dirty="0" smtClean="0">
                <a:solidFill>
                  <a:srgbClr val="FF0000"/>
                </a:solidFill>
              </a:rPr>
              <a:t>Negación</a:t>
            </a:r>
          </a:p>
        </p:txBody>
      </p:sp>
    </p:spTree>
    <p:extLst>
      <p:ext uri="{BB962C8B-B14F-4D97-AF65-F5344CB8AC3E}">
        <p14:creationId xmlns:p14="http://schemas.microsoft.com/office/powerpoint/2010/main" val="4141110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Retos</a:t>
            </a:r>
            <a:endParaRPr lang="es-EC" dirty="0"/>
          </a:p>
        </p:txBody>
      </p:sp>
      <p:sp>
        <p:nvSpPr>
          <p:cNvPr id="3" name="Marcador de contenido 2"/>
          <p:cNvSpPr>
            <a:spLocks noGrp="1"/>
          </p:cNvSpPr>
          <p:nvPr>
            <p:ph idx="1"/>
          </p:nvPr>
        </p:nvSpPr>
        <p:spPr/>
        <p:txBody>
          <a:bodyPr/>
          <a:lstStyle/>
          <a:p>
            <a:r>
              <a:rPr lang="es-EC" dirty="0" smtClean="0"/>
              <a:t>Lenguaje informal</a:t>
            </a:r>
          </a:p>
          <a:p>
            <a:pPr lvl="1"/>
            <a:r>
              <a:rPr lang="es-EC" dirty="0" smtClean="0"/>
              <a:t>El 90% del lenguaje utilizado en algunas plataformas sociales se desvía del lenguaje estándar</a:t>
            </a:r>
          </a:p>
          <a:p>
            <a:pPr lvl="1"/>
            <a:endParaRPr lang="es-EC" dirty="0" smtClean="0"/>
          </a:p>
          <a:p>
            <a:pPr lvl="1"/>
            <a:endParaRPr lang="es-EC" dirty="0"/>
          </a:p>
          <a:p>
            <a:r>
              <a:rPr lang="es-EC" dirty="0" smtClean="0"/>
              <a:t>Generalmente contienen datos de texto no estructurados </a:t>
            </a:r>
          </a:p>
          <a:p>
            <a:pPr lvl="1"/>
            <a:r>
              <a:rPr lang="es-EC" dirty="0" smtClean="0"/>
              <a:t>(1) publicaciones de blog, </a:t>
            </a:r>
          </a:p>
          <a:p>
            <a:pPr lvl="1"/>
            <a:r>
              <a:rPr lang="es-EC" dirty="0" smtClean="0"/>
              <a:t>(2) reseñas de usuarios (sobre cualquier producto), </a:t>
            </a:r>
          </a:p>
          <a:p>
            <a:pPr lvl="1"/>
            <a:r>
              <a:rPr lang="es-EC" dirty="0" smtClean="0"/>
              <a:t>(3) registro de conversación, </a:t>
            </a:r>
          </a:p>
          <a:p>
            <a:pPr lvl="1"/>
            <a:r>
              <a:rPr lang="es-EC" dirty="0" smtClean="0"/>
              <a:t>(4) encuesta de opinión, etc.</a:t>
            </a:r>
            <a:endParaRPr lang="es-EC" dirty="0"/>
          </a:p>
        </p:txBody>
      </p:sp>
    </p:spTree>
    <p:extLst>
      <p:ext uri="{BB962C8B-B14F-4D97-AF65-F5344CB8AC3E}">
        <p14:creationId xmlns:p14="http://schemas.microsoft.com/office/powerpoint/2010/main" val="1192256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Retos</a:t>
            </a:r>
            <a:endParaRPr lang="es-EC" dirty="0"/>
          </a:p>
        </p:txBody>
      </p:sp>
      <p:sp>
        <p:nvSpPr>
          <p:cNvPr id="3" name="Marcador de contenido 2"/>
          <p:cNvSpPr>
            <a:spLocks noGrp="1"/>
          </p:cNvSpPr>
          <p:nvPr>
            <p:ph idx="1"/>
          </p:nvPr>
        </p:nvSpPr>
        <p:spPr/>
        <p:txBody>
          <a:bodyPr/>
          <a:lstStyle/>
          <a:p>
            <a:r>
              <a:rPr lang="es-EC" dirty="0" smtClean="0"/>
              <a:t>Puede contener varios símbolos ruidosos, idiomas casuales y símbolos emocionales. </a:t>
            </a:r>
          </a:p>
          <a:p>
            <a:endParaRPr lang="es-EC" dirty="0"/>
          </a:p>
          <a:p>
            <a:r>
              <a:rPr lang="es-EC" dirty="0" smtClean="0"/>
              <a:t>Por ejemplo, si busca “hambriento“ con un número arbitrario de u en el medio </a:t>
            </a:r>
          </a:p>
          <a:p>
            <a:pPr lvl="1"/>
            <a:r>
              <a:rPr lang="es-EC" dirty="0" err="1" smtClean="0"/>
              <a:t>huuuungry</a:t>
            </a:r>
            <a:r>
              <a:rPr lang="es-EC" dirty="0" smtClean="0"/>
              <a:t>, </a:t>
            </a:r>
          </a:p>
          <a:p>
            <a:pPr lvl="1"/>
            <a:r>
              <a:rPr lang="es-EC" dirty="0" err="1" smtClean="0"/>
              <a:t>huuuuuuungry</a:t>
            </a:r>
            <a:r>
              <a:rPr lang="es-EC" dirty="0" smtClean="0"/>
              <a:t>, </a:t>
            </a:r>
          </a:p>
          <a:p>
            <a:pPr lvl="1"/>
            <a:r>
              <a:rPr lang="es-EC" dirty="0" err="1" smtClean="0"/>
              <a:t>huuuuuuuuuungry</a:t>
            </a:r>
            <a:r>
              <a:rPr lang="es-EC" dirty="0" smtClean="0"/>
              <a:t>) en Twitter, lo más probable es que haya un conjunto de resultados no vacíos.</a:t>
            </a:r>
            <a:endParaRPr lang="es-EC" dirty="0"/>
          </a:p>
        </p:txBody>
      </p:sp>
    </p:spTree>
    <p:extLst>
      <p:ext uri="{BB962C8B-B14F-4D97-AF65-F5344CB8AC3E}">
        <p14:creationId xmlns:p14="http://schemas.microsoft.com/office/powerpoint/2010/main" val="3658121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Conjuntos de Datos</a:t>
            </a:r>
            <a:endParaRPr lang="es-EC" dirty="0"/>
          </a:p>
        </p:txBody>
      </p:sp>
      <p:sp>
        <p:nvSpPr>
          <p:cNvPr id="3" name="Marcador de contenido 2"/>
          <p:cNvSpPr>
            <a:spLocks noGrp="1"/>
          </p:cNvSpPr>
          <p:nvPr>
            <p:ph idx="1"/>
          </p:nvPr>
        </p:nvSpPr>
        <p:spPr/>
        <p:txBody>
          <a:bodyPr>
            <a:normAutofit/>
          </a:bodyPr>
          <a:lstStyle/>
          <a:p>
            <a:pPr marL="0" indent="0">
              <a:buNone/>
            </a:pPr>
            <a:r>
              <a:rPr lang="en-US" dirty="0" smtClean="0"/>
              <a:t>1. Cornell University dataset: It contains Movie Review Data, Sentiment polarity datasets, Sentiment scale datasets and Subjectivity datasets. </a:t>
            </a:r>
          </a:p>
          <a:p>
            <a:pPr lvl="1"/>
            <a:r>
              <a:rPr lang="en-US" dirty="0" smtClean="0"/>
              <a:t>The url: http://www.cs.cornell.edu/People/pabo/moviereview-data/ </a:t>
            </a:r>
          </a:p>
          <a:p>
            <a:pPr marL="0" indent="0">
              <a:buNone/>
            </a:pPr>
            <a:endParaRPr lang="en-US" dirty="0" smtClean="0"/>
          </a:p>
          <a:p>
            <a:pPr marL="0" indent="0">
              <a:buNone/>
            </a:pPr>
            <a:endParaRPr lang="en-US" dirty="0"/>
          </a:p>
          <a:p>
            <a:pPr marL="0" indent="0">
              <a:buNone/>
            </a:pPr>
            <a:r>
              <a:rPr lang="en-US" dirty="0" smtClean="0"/>
              <a:t>2. Wiki Blog Lists: It contains web link of a large number of famous English blogs and can be obtained from : </a:t>
            </a:r>
          </a:p>
          <a:p>
            <a:pPr marL="457200" lvl="1" indent="0">
              <a:buNone/>
            </a:pPr>
            <a:r>
              <a:rPr lang="en-US" dirty="0" smtClean="0"/>
              <a:t>http://en.wikipedia.org/wiki/List_of_blogs </a:t>
            </a:r>
          </a:p>
        </p:txBody>
      </p:sp>
    </p:spTree>
    <p:extLst>
      <p:ext uri="{BB962C8B-B14F-4D97-AF65-F5344CB8AC3E}">
        <p14:creationId xmlns:p14="http://schemas.microsoft.com/office/powerpoint/2010/main" val="587409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1196</Words>
  <Application>Microsoft Office PowerPoint</Application>
  <PresentationFormat>Panorámica</PresentationFormat>
  <Paragraphs>125</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Análisis de Sentimientos</vt:lpstr>
      <vt:lpstr>Introducción</vt:lpstr>
      <vt:lpstr>Motivación</vt:lpstr>
      <vt:lpstr>Problemas</vt:lpstr>
      <vt:lpstr>Retos</vt:lpstr>
      <vt:lpstr>Retos</vt:lpstr>
      <vt:lpstr>Retos</vt:lpstr>
      <vt:lpstr>Retos</vt:lpstr>
      <vt:lpstr>Conjuntos de Datos</vt:lpstr>
      <vt:lpstr>Conjuntos de Datos</vt:lpstr>
      <vt:lpstr>Análisis del Problema</vt:lpstr>
      <vt:lpstr>Análisis del Problema</vt:lpstr>
      <vt:lpstr>Análisis del Problema</vt:lpstr>
      <vt:lpstr>Propuestas</vt:lpstr>
      <vt:lpstr>What is WORDNET</vt:lpstr>
      <vt:lpstr>Use of wordnet</vt:lpstr>
      <vt:lpstr>Presentación de PowerPoint</vt:lpstr>
      <vt:lpstr>Wordnet – common sense ontology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Sentimientos</dc:title>
  <dc:creator>Usuario-03</dc:creator>
  <cp:lastModifiedBy>Usuario-03</cp:lastModifiedBy>
  <cp:revision>10</cp:revision>
  <dcterms:created xsi:type="dcterms:W3CDTF">2018-06-06T01:46:47Z</dcterms:created>
  <dcterms:modified xsi:type="dcterms:W3CDTF">2019-06-25T16:05:12Z</dcterms:modified>
</cp:coreProperties>
</file>