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81" r:id="rId5"/>
    <p:sldId id="283" r:id="rId6"/>
    <p:sldId id="284" r:id="rId7"/>
    <p:sldId id="282" r:id="rId8"/>
    <p:sldId id="285" r:id="rId9"/>
    <p:sldId id="286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80" r:id="rId18"/>
    <p:sldId id="276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3" r:id="rId27"/>
    <p:sldId id="302" r:id="rId28"/>
    <p:sldId id="305" r:id="rId29"/>
    <p:sldId id="306" r:id="rId30"/>
    <p:sldId id="308" r:id="rId31"/>
    <p:sldId id="309" r:id="rId32"/>
    <p:sldId id="310" r:id="rId33"/>
    <p:sldId id="311" r:id="rId34"/>
    <p:sldId id="312" r:id="rId35"/>
    <p:sldId id="313" r:id="rId36"/>
    <p:sldId id="314" r:id="rId3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10/04/2019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847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10/04/2019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372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10/04/2019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73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10/04/2019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167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10/04/2019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266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10/04/2019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653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10/04/2019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211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10/04/2019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312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10/04/2019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5510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10/04/2019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7214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A695-4A80-4098-B0A7-B2265DA34E7C}" type="datetimeFigureOut">
              <a:rPr lang="es-EC" smtClean="0"/>
              <a:t>10/04/2019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981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A695-4A80-4098-B0A7-B2265DA34E7C}" type="datetimeFigureOut">
              <a:rPr lang="es-EC" smtClean="0"/>
              <a:t>10/04/2019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1D3A-6507-45A2-B605-E158E145BDA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159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.upenn.edu/~treeban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b="1" dirty="0" smtClean="0"/>
              <a:t/>
            </a:r>
            <a:br>
              <a:rPr lang="es-EC" b="1" dirty="0" smtClean="0"/>
            </a:br>
            <a:r>
              <a:rPr lang="es-EC" b="1" dirty="0" smtClean="0"/>
              <a:t>Técnicas de Análisis de texto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25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Tagging Whole Sentences with POS is Hard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C" dirty="0"/>
              <a:t>Ambiguous POS contexts </a:t>
            </a:r>
          </a:p>
          <a:p>
            <a:pPr marL="620713" lvl="1"/>
            <a:r>
              <a:rPr lang="en-US" altLang="es-EC" dirty="0"/>
              <a:t>E.g.,</a:t>
            </a:r>
            <a:r>
              <a:rPr lang="en-US" altLang="es-EC" dirty="0">
                <a:solidFill>
                  <a:srgbClr val="FF0066"/>
                </a:solidFill>
              </a:rPr>
              <a:t> Time flies like an arrow</a:t>
            </a:r>
            <a:r>
              <a:rPr lang="en-US" altLang="es-EC" dirty="0" smtClean="0">
                <a:solidFill>
                  <a:srgbClr val="FF0066"/>
                </a:solidFill>
              </a:rPr>
              <a:t>.</a:t>
            </a:r>
          </a:p>
          <a:p>
            <a:pPr marL="620713" lvl="1"/>
            <a:endParaRPr lang="en-US" altLang="es-EC" dirty="0">
              <a:solidFill>
                <a:srgbClr val="FF0066"/>
              </a:solidFill>
            </a:endParaRPr>
          </a:p>
          <a:p>
            <a:r>
              <a:rPr lang="en-US" altLang="es-EC" dirty="0"/>
              <a:t>Possible POS assignments</a:t>
            </a:r>
          </a:p>
          <a:p>
            <a:pPr marL="620713" lvl="1"/>
            <a:r>
              <a:rPr lang="en-US" altLang="es-EC" dirty="0">
                <a:solidFill>
                  <a:srgbClr val="FF0066"/>
                </a:solidFill>
              </a:rPr>
              <a:t>Time/[V,N] flies/[V,N] like/[</a:t>
            </a:r>
            <a:r>
              <a:rPr lang="en-US" altLang="es-EC" dirty="0" err="1">
                <a:solidFill>
                  <a:srgbClr val="FF0066"/>
                </a:solidFill>
              </a:rPr>
              <a:t>V,Prep</a:t>
            </a:r>
            <a:r>
              <a:rPr lang="en-US" altLang="es-EC" dirty="0">
                <a:solidFill>
                  <a:srgbClr val="FF0066"/>
                </a:solidFill>
              </a:rPr>
              <a:t>] an/</a:t>
            </a:r>
            <a:r>
              <a:rPr lang="en-US" altLang="es-EC" dirty="0" err="1">
                <a:solidFill>
                  <a:srgbClr val="FF0066"/>
                </a:solidFill>
              </a:rPr>
              <a:t>Det</a:t>
            </a:r>
            <a:r>
              <a:rPr lang="en-US" altLang="es-EC" dirty="0">
                <a:solidFill>
                  <a:srgbClr val="FF0066"/>
                </a:solidFill>
              </a:rPr>
              <a:t> arrow/N</a:t>
            </a:r>
          </a:p>
          <a:p>
            <a:pPr marL="620713" lvl="1"/>
            <a:r>
              <a:rPr lang="en-US" altLang="es-EC" dirty="0">
                <a:solidFill>
                  <a:srgbClr val="FF0066"/>
                </a:solidFill>
              </a:rPr>
              <a:t>Time/N flies/V like/Prep an/</a:t>
            </a:r>
            <a:r>
              <a:rPr lang="en-US" altLang="es-EC" dirty="0" err="1">
                <a:solidFill>
                  <a:srgbClr val="FF0066"/>
                </a:solidFill>
              </a:rPr>
              <a:t>Det</a:t>
            </a:r>
            <a:r>
              <a:rPr lang="en-US" altLang="es-EC" dirty="0">
                <a:solidFill>
                  <a:srgbClr val="FF0066"/>
                </a:solidFill>
              </a:rPr>
              <a:t> arrow/N</a:t>
            </a:r>
          </a:p>
          <a:p>
            <a:pPr marL="620713" lvl="1"/>
            <a:r>
              <a:rPr lang="en-US" altLang="es-EC" dirty="0">
                <a:solidFill>
                  <a:srgbClr val="FF0066"/>
                </a:solidFill>
              </a:rPr>
              <a:t>Time/V flies/N like/Prep an/</a:t>
            </a:r>
            <a:r>
              <a:rPr lang="en-US" altLang="es-EC" dirty="0" err="1">
                <a:solidFill>
                  <a:srgbClr val="FF0066"/>
                </a:solidFill>
              </a:rPr>
              <a:t>Det</a:t>
            </a:r>
            <a:r>
              <a:rPr lang="en-US" altLang="es-EC" dirty="0">
                <a:solidFill>
                  <a:srgbClr val="FF0066"/>
                </a:solidFill>
              </a:rPr>
              <a:t> arrow/N</a:t>
            </a:r>
          </a:p>
          <a:p>
            <a:pPr marL="620713" lvl="1"/>
            <a:r>
              <a:rPr lang="en-US" altLang="es-EC" dirty="0">
                <a:solidFill>
                  <a:srgbClr val="FF0066"/>
                </a:solidFill>
              </a:rPr>
              <a:t>Time/N flies/N like/V an/</a:t>
            </a:r>
            <a:r>
              <a:rPr lang="en-US" altLang="es-EC" dirty="0" err="1">
                <a:solidFill>
                  <a:srgbClr val="FF0066"/>
                </a:solidFill>
              </a:rPr>
              <a:t>Det</a:t>
            </a:r>
            <a:r>
              <a:rPr lang="en-US" altLang="es-EC" dirty="0">
                <a:solidFill>
                  <a:srgbClr val="FF0066"/>
                </a:solidFill>
              </a:rPr>
              <a:t> arrow/N</a:t>
            </a:r>
          </a:p>
          <a:p>
            <a:pPr marL="620713" lvl="1"/>
            <a:r>
              <a:rPr lang="en-US" altLang="es-EC" dirty="0">
                <a:solidFill>
                  <a:srgbClr val="FF0066"/>
                </a:solidFill>
              </a:rPr>
              <a:t>…..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644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Different </a:t>
            </a:r>
            <a:r>
              <a:rPr lang="en-US" altLang="es-EC" dirty="0" smtClean="0"/>
              <a:t>approaches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C" sz="3600" dirty="0" smtClean="0"/>
              <a:t>Rule-based </a:t>
            </a:r>
            <a:r>
              <a:rPr lang="en-US" altLang="es-EC" sz="3600" dirty="0"/>
              <a:t>Tagger</a:t>
            </a:r>
          </a:p>
          <a:p>
            <a:r>
              <a:rPr lang="en-US" altLang="es-EC" sz="3600" dirty="0"/>
              <a:t>Stochastic POS Tagger</a:t>
            </a:r>
          </a:p>
          <a:p>
            <a:pPr lvl="1"/>
            <a:r>
              <a:rPr lang="en-US" altLang="es-EC" sz="3600" dirty="0"/>
              <a:t>Simplest stochastic Tagger</a:t>
            </a:r>
          </a:p>
          <a:p>
            <a:pPr lvl="1"/>
            <a:r>
              <a:rPr lang="en-US" altLang="es-EC" sz="3600" dirty="0"/>
              <a:t>HMM Tagger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503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Rule-Based Tagging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/>
            <a:r>
              <a:rPr lang="en-US" altLang="es-EC" dirty="0"/>
              <a:t>Typically…start with a dictionary of words and possible tags</a:t>
            </a:r>
          </a:p>
          <a:p>
            <a:pPr marL="365125" indent="-255588"/>
            <a:r>
              <a:rPr lang="en-US" altLang="es-EC" dirty="0"/>
              <a:t>Assign all possible tags to words using the dictionary</a:t>
            </a:r>
          </a:p>
          <a:p>
            <a:pPr marL="365125" indent="-255588"/>
            <a:r>
              <a:rPr lang="en-US" altLang="es-EC" dirty="0"/>
              <a:t>Write rules by hand to </a:t>
            </a:r>
            <a:r>
              <a:rPr lang="en-US" altLang="es-EC" i="1" dirty="0"/>
              <a:t>selectively remove</a:t>
            </a:r>
            <a:r>
              <a:rPr lang="en-US" altLang="es-EC" dirty="0"/>
              <a:t> tags</a:t>
            </a:r>
          </a:p>
          <a:p>
            <a:pPr marL="365125" indent="-255588"/>
            <a:r>
              <a:rPr lang="en-US" altLang="es-EC" dirty="0"/>
              <a:t>Stop when each word has exactly one (presumably correct) tag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911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Start with a POS Dictionary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s-EC" dirty="0">
                <a:solidFill>
                  <a:srgbClr val="FF0066"/>
                </a:solidFill>
              </a:rPr>
              <a:t>she</a:t>
            </a:r>
            <a:r>
              <a:rPr lang="en-US" altLang="es-EC" dirty="0"/>
              <a:t>:		PRP</a:t>
            </a:r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s-EC" dirty="0">
                <a:solidFill>
                  <a:srgbClr val="FF0066"/>
                </a:solidFill>
              </a:rPr>
              <a:t>promised</a:t>
            </a:r>
            <a:r>
              <a:rPr lang="en-US" altLang="es-EC" dirty="0"/>
              <a:t>:		VBN,VBD</a:t>
            </a:r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s-EC" dirty="0">
                <a:solidFill>
                  <a:srgbClr val="FF0066"/>
                </a:solidFill>
              </a:rPr>
              <a:t>to</a:t>
            </a:r>
            <a:r>
              <a:rPr lang="en-US" altLang="es-EC" dirty="0"/>
              <a:t>:			TO</a:t>
            </a:r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s-EC" dirty="0">
                <a:solidFill>
                  <a:srgbClr val="FF0066"/>
                </a:solidFill>
              </a:rPr>
              <a:t>back</a:t>
            </a:r>
            <a:r>
              <a:rPr lang="en-US" altLang="es-EC" dirty="0"/>
              <a:t>:		VB, JJ, RB, NN	</a:t>
            </a:r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s-EC" dirty="0">
                <a:solidFill>
                  <a:srgbClr val="FF0066"/>
                </a:solidFill>
              </a:rPr>
              <a:t>the</a:t>
            </a:r>
            <a:r>
              <a:rPr lang="en-US" altLang="es-EC" dirty="0"/>
              <a:t>:		</a:t>
            </a:r>
            <a:r>
              <a:rPr lang="en-US" altLang="es-EC" dirty="0" smtClean="0"/>
              <a:t>DT</a:t>
            </a:r>
            <a:endParaRPr lang="en-US" altLang="es-EC" dirty="0"/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s-EC" dirty="0">
                <a:solidFill>
                  <a:srgbClr val="FF0066"/>
                </a:solidFill>
              </a:rPr>
              <a:t>bill</a:t>
            </a:r>
            <a:r>
              <a:rPr lang="en-US" altLang="es-EC" dirty="0"/>
              <a:t>:		</a:t>
            </a:r>
            <a:r>
              <a:rPr lang="en-US" altLang="es-EC" dirty="0" smtClean="0"/>
              <a:t>	NN</a:t>
            </a:r>
            <a:r>
              <a:rPr lang="en-US" altLang="es-EC" dirty="0"/>
              <a:t>, VB</a:t>
            </a:r>
          </a:p>
          <a:p>
            <a:pPr marL="365125" indent="-255588">
              <a:buFont typeface="Times" panose="02020603050405020304" pitchFamily="18" charset="0"/>
              <a:buChar char="•"/>
            </a:pPr>
            <a:r>
              <a:rPr lang="en-US" altLang="es-EC" dirty="0" err="1"/>
              <a:t>Etc</a:t>
            </a:r>
            <a:r>
              <a:rPr lang="en-US" altLang="es-EC" dirty="0"/>
              <a:t>… for the ~100,000 words of English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277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Assign All Possible POS to Each Word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 smtClean="0"/>
              <a:t>					NN</a:t>
            </a:r>
            <a:endParaRPr lang="en-US" altLang="es-EC" dirty="0"/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/>
              <a:t>					RB		</a:t>
            </a:r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/>
              <a:t>		VBN</a:t>
            </a:r>
            <a:r>
              <a:rPr lang="en-US" altLang="es-EC" dirty="0">
                <a:latin typeface="ヒラギノ角ゴ Pro W3"/>
              </a:rPr>
              <a:t>			</a:t>
            </a:r>
            <a:r>
              <a:rPr lang="en-US" altLang="es-EC" dirty="0"/>
              <a:t>JJ			VB</a:t>
            </a:r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/>
              <a:t>PRP	VBD		TO	VB		DT	NN</a:t>
            </a:r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b="1" dirty="0"/>
              <a:t>She	promised	to	back 		the	bill</a:t>
            </a:r>
            <a:endParaRPr lang="en-US" altLang="es-EC" dirty="0"/>
          </a:p>
        </p:txBody>
      </p:sp>
    </p:spTree>
    <p:extLst>
      <p:ext uri="{BB962C8B-B14F-4D97-AF65-F5344CB8AC3E}">
        <p14:creationId xmlns:p14="http://schemas.microsoft.com/office/powerpoint/2010/main" val="33552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Apply Rules Eliminating Some POS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>
                <a:latin typeface="Helvetica" panose="020B0604020202020204" pitchFamily="34" charset="0"/>
              </a:rPr>
              <a:t>E.g., </a:t>
            </a:r>
            <a:r>
              <a:rPr lang="en-US" altLang="es-EC" i="1" dirty="0">
                <a:latin typeface="Helvetica" panose="020B0604020202020204" pitchFamily="34" charset="0"/>
              </a:rPr>
              <a:t>Eliminate VBN if VBD is an option when VBN|VBD follows “&lt;start&gt; PRP”</a:t>
            </a:r>
            <a:endParaRPr lang="en-US" altLang="es-EC" i="1" dirty="0"/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/>
              <a:t>					NN</a:t>
            </a:r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/>
              <a:t>					RB		</a:t>
            </a:r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/>
              <a:t>		VBN </a:t>
            </a:r>
            <a:r>
              <a:rPr lang="en-US" altLang="es-EC" dirty="0">
                <a:latin typeface="ヒラギノ角ゴ Pro W3"/>
              </a:rPr>
              <a:t>			</a:t>
            </a:r>
            <a:r>
              <a:rPr lang="en-US" altLang="es-EC" dirty="0"/>
              <a:t>JJ			VB</a:t>
            </a:r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/>
              <a:t>PRP	VBD		TO	VB		DT	NN</a:t>
            </a:r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b="1" dirty="0"/>
              <a:t>She	promised	to	back 		the	bill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301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Apply Rules Eliminating Some POS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>
                <a:latin typeface="Helvetica" panose="020B0604020202020204" pitchFamily="34" charset="0"/>
              </a:rPr>
              <a:t>E.g., </a:t>
            </a:r>
            <a:r>
              <a:rPr lang="en-US" altLang="es-EC" i="1" dirty="0">
                <a:latin typeface="Helvetica" panose="020B0604020202020204" pitchFamily="34" charset="0"/>
              </a:rPr>
              <a:t>Eliminate VBN if VBD is an option when VBN|VBD follows “&lt;start&gt; PRP”</a:t>
            </a:r>
            <a:endParaRPr lang="en-US" altLang="es-EC" i="1" dirty="0"/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/>
              <a:t>					NN</a:t>
            </a:r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/>
              <a:t>					RB		</a:t>
            </a:r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/>
              <a:t>		</a:t>
            </a:r>
            <a:r>
              <a:rPr lang="en-US" altLang="es-EC" dirty="0">
                <a:latin typeface="ヒラギノ角ゴ Pro W3"/>
              </a:rPr>
              <a:t>			</a:t>
            </a:r>
            <a:r>
              <a:rPr lang="en-US" altLang="es-EC" dirty="0"/>
              <a:t>JJ			VB</a:t>
            </a:r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dirty="0"/>
              <a:t>PRP	VBD		TO	VB		DT	NN</a:t>
            </a:r>
          </a:p>
          <a:p>
            <a:pPr marL="365125" indent="-255588">
              <a:buFont typeface="Wingdings" panose="05000000000000000000" pitchFamily="2" charset="2"/>
              <a:buNone/>
            </a:pPr>
            <a:r>
              <a:rPr lang="en-US" altLang="es-EC" b="1" dirty="0"/>
              <a:t>She	promised	to	back 		the	bill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678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Simplest Stochastic Tagger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C" sz="3600" dirty="0"/>
              <a:t>Each word is assigned its most frequent tag (most frequently encountered in the training set)</a:t>
            </a:r>
          </a:p>
          <a:p>
            <a:endParaRPr lang="en-US" altLang="es-EC" sz="3600" dirty="0" smtClean="0"/>
          </a:p>
          <a:p>
            <a:r>
              <a:rPr lang="en-US" altLang="es-EC" sz="3600" dirty="0" smtClean="0"/>
              <a:t>Problem</a:t>
            </a:r>
            <a:r>
              <a:rPr lang="en-US" altLang="es-EC" sz="3600" dirty="0"/>
              <a:t>: may generate a valid tag for a word but unacceptable tag sequences</a:t>
            </a:r>
          </a:p>
          <a:p>
            <a:pPr lvl="1"/>
            <a:r>
              <a:rPr lang="en-US" altLang="es-EC" sz="3200" dirty="0"/>
              <a:t>Time 	flies 	like 	an 	arrow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s-EC" sz="3200" dirty="0"/>
              <a:t>	 NN	</a:t>
            </a:r>
            <a:r>
              <a:rPr lang="en-US" altLang="es-EC" sz="3200" dirty="0">
                <a:solidFill>
                  <a:srgbClr val="FF5050"/>
                </a:solidFill>
              </a:rPr>
              <a:t>VBZ	VB</a:t>
            </a:r>
            <a:r>
              <a:rPr lang="en-US" altLang="es-EC" sz="3200" dirty="0"/>
              <a:t>	DT	NN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553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POS </a:t>
            </a:r>
            <a:r>
              <a:rPr lang="es-EC" dirty="0" err="1"/>
              <a:t>Tagger</a:t>
            </a:r>
            <a:r>
              <a:rPr lang="es-EC" dirty="0"/>
              <a:t> </a:t>
            </a:r>
            <a:r>
              <a:rPr lang="es-EC" dirty="0" err="1"/>
              <a:t>Example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88" t="17517" r="17625" b="32449"/>
          <a:stretch/>
        </p:blipFill>
        <p:spPr>
          <a:xfrm>
            <a:off x="957943" y="1814285"/>
            <a:ext cx="1078992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Modelos </a:t>
            </a:r>
            <a:r>
              <a:rPr lang="es-EC" b="1" dirty="0" smtClean="0"/>
              <a:t>estadísticos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Cadenas Ocultas de </a:t>
            </a:r>
            <a:r>
              <a:rPr lang="es-EC" dirty="0" err="1"/>
              <a:t>Markov</a:t>
            </a:r>
            <a:r>
              <a:rPr lang="es-EC" dirty="0"/>
              <a:t> (HMMS) (</a:t>
            </a:r>
            <a:r>
              <a:rPr lang="es-EC" dirty="0" err="1" smtClean="0"/>
              <a:t>Cutting</a:t>
            </a:r>
            <a:r>
              <a:rPr lang="es-EC" dirty="0" smtClean="0"/>
              <a:t> [</a:t>
            </a:r>
            <a:r>
              <a:rPr lang="es-EC" dirty="0"/>
              <a:t>CKPS92])</a:t>
            </a:r>
          </a:p>
          <a:p>
            <a:r>
              <a:rPr lang="es-EC" dirty="0"/>
              <a:t>Modelos de </a:t>
            </a:r>
            <a:r>
              <a:rPr lang="es-EC" dirty="0" smtClean="0"/>
              <a:t>Máxima Entropía </a:t>
            </a:r>
            <a:r>
              <a:rPr lang="es-EC" dirty="0"/>
              <a:t>(</a:t>
            </a:r>
            <a:r>
              <a:rPr lang="es-EC" dirty="0" err="1"/>
              <a:t>MEMMs</a:t>
            </a:r>
            <a:r>
              <a:rPr lang="es-EC" dirty="0"/>
              <a:t>) (</a:t>
            </a:r>
            <a:r>
              <a:rPr lang="es-EC" dirty="0" err="1" smtClean="0"/>
              <a:t>Adwait</a:t>
            </a:r>
            <a:r>
              <a:rPr lang="es-EC" dirty="0" smtClean="0"/>
              <a:t> </a:t>
            </a:r>
            <a:r>
              <a:rPr lang="es-EC" dirty="0" err="1" smtClean="0"/>
              <a:t>Raatnaparakhi</a:t>
            </a:r>
            <a:r>
              <a:rPr lang="es-EC" dirty="0" smtClean="0"/>
              <a:t> </a:t>
            </a:r>
            <a:r>
              <a:rPr lang="es-EC" dirty="0"/>
              <a:t>[Rat98])</a:t>
            </a:r>
          </a:p>
          <a:p>
            <a:r>
              <a:rPr lang="en-US" dirty="0"/>
              <a:t>Conditional Random Fields (CRFs) (</a:t>
            </a:r>
            <a:r>
              <a:rPr lang="en-US" dirty="0" err="1"/>
              <a:t>Fei</a:t>
            </a:r>
            <a:r>
              <a:rPr lang="en-US" dirty="0"/>
              <a:t> Sha </a:t>
            </a:r>
            <a:r>
              <a:rPr lang="en-US" dirty="0" smtClean="0"/>
              <a:t>and </a:t>
            </a:r>
            <a:r>
              <a:rPr lang="es-EC" dirty="0" smtClean="0"/>
              <a:t>Fernando </a:t>
            </a:r>
            <a:r>
              <a:rPr lang="es-EC" dirty="0"/>
              <a:t>Pereira) [SP03])</a:t>
            </a:r>
          </a:p>
          <a:p>
            <a:r>
              <a:rPr lang="es-EC" dirty="0"/>
              <a:t>Aplicaciones</a:t>
            </a:r>
          </a:p>
          <a:p>
            <a:pPr lvl="1"/>
            <a:r>
              <a:rPr lang="en-US" dirty="0"/>
              <a:t>Stanford Log-Linear Part-Of-Speech Tagger (Maximum Entropy</a:t>
            </a:r>
          </a:p>
          <a:p>
            <a:pPr lvl="1"/>
            <a:r>
              <a:rPr lang="es-EC" dirty="0"/>
              <a:t>POS </a:t>
            </a:r>
            <a:r>
              <a:rPr lang="es-EC" dirty="0" err="1"/>
              <a:t>tagger</a:t>
            </a:r>
            <a:r>
              <a:rPr lang="es-EC" dirty="0"/>
              <a:t>)</a:t>
            </a:r>
          </a:p>
          <a:p>
            <a:pPr lvl="1"/>
            <a:r>
              <a:rPr lang="es-EC" dirty="0"/>
              <a:t>Tweet POS </a:t>
            </a:r>
            <a:r>
              <a:rPr lang="es-EC" dirty="0" err="1"/>
              <a:t>tagger</a:t>
            </a:r>
            <a:r>
              <a:rPr lang="es-EC" dirty="0"/>
              <a:t> (Carnegie </a:t>
            </a:r>
            <a:r>
              <a:rPr lang="es-EC" dirty="0" err="1"/>
              <a:t>Mellon</a:t>
            </a:r>
            <a:r>
              <a:rPr lang="es-EC" dirty="0"/>
              <a:t>) -</a:t>
            </a:r>
            <a:r>
              <a:rPr lang="es-EC" dirty="0" err="1"/>
              <a:t>CRFs</a:t>
            </a:r>
            <a:endParaRPr lang="es-EC" dirty="0"/>
          </a:p>
          <a:p>
            <a:pPr lvl="1"/>
            <a:r>
              <a:rPr lang="es-EC" dirty="0"/>
              <a:t>POS </a:t>
            </a:r>
            <a:r>
              <a:rPr lang="es-EC" dirty="0" err="1"/>
              <a:t>tagger</a:t>
            </a:r>
            <a:r>
              <a:rPr lang="es-EC" dirty="0"/>
              <a:t> -</a:t>
            </a:r>
            <a:r>
              <a:rPr lang="es-EC" dirty="0" err="1"/>
              <a:t>freeling</a:t>
            </a:r>
            <a:r>
              <a:rPr lang="es-EC" dirty="0"/>
              <a:t> </a:t>
            </a:r>
            <a:r>
              <a:rPr lang="es-EC" dirty="0" err="1"/>
              <a:t>HMMs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798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Stemming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Algorithmic: a crude heuristic process that chops off the ends of words in the </a:t>
            </a:r>
            <a:r>
              <a:rPr lang="en-US" dirty="0" smtClean="0"/>
              <a:t>hope </a:t>
            </a:r>
            <a:r>
              <a:rPr lang="en-US" dirty="0"/>
              <a:t>of being correct most of the time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/>
              <a:t>Often remove derivational affixes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Porter’s </a:t>
            </a:r>
            <a:r>
              <a:rPr lang="en-US" dirty="0"/>
              <a:t>algorithm hope of being correct most of the time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190" t="41267" r="30119" b="28878"/>
          <a:stretch/>
        </p:blipFill>
        <p:spPr>
          <a:xfrm>
            <a:off x="2351313" y="4130448"/>
            <a:ext cx="6922443" cy="238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</a:t>
            </a:r>
            <a:r>
              <a:rPr lang="es-EC" b="1" dirty="0"/>
              <a:t>-gramas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/>
              <a:t>¿</a:t>
            </a:r>
            <a:r>
              <a:rPr lang="es-EC" dirty="0" smtClean="0"/>
              <a:t>Cuál </a:t>
            </a:r>
            <a:r>
              <a:rPr lang="es-EC" dirty="0"/>
              <a:t>es la probabilidad de una palabra w dada alguna historia h </a:t>
            </a:r>
            <a:r>
              <a:rPr lang="es-EC" dirty="0" smtClean="0"/>
              <a:t>o P(w</a:t>
            </a:r>
            <a:r>
              <a:rPr lang="es-EC" dirty="0" smtClean="0">
                <a:sym typeface="Symbol" panose="05050102010706020507" pitchFamily="18" charset="2"/>
              </a:rPr>
              <a:t> </a:t>
            </a:r>
            <a:r>
              <a:rPr lang="es-EC" dirty="0" smtClean="0"/>
              <a:t>h</a:t>
            </a:r>
            <a:r>
              <a:rPr lang="es-EC" dirty="0"/>
              <a:t>)?</a:t>
            </a:r>
          </a:p>
          <a:p>
            <a:r>
              <a:rPr lang="es-EC" dirty="0"/>
              <a:t>Sea h: </a:t>
            </a:r>
            <a:r>
              <a:rPr lang="es-EC" dirty="0">
                <a:solidFill>
                  <a:srgbClr val="FF0000"/>
                </a:solidFill>
              </a:rPr>
              <a:t>la vida es color de </a:t>
            </a:r>
            <a:r>
              <a:rPr lang="es-EC" dirty="0"/>
              <a:t>y deseamos saber la probabilidad de que</a:t>
            </a:r>
          </a:p>
          <a:p>
            <a:r>
              <a:rPr lang="es-EC" dirty="0"/>
              <a:t>la </a:t>
            </a:r>
            <a:r>
              <a:rPr lang="es-EC" dirty="0" smtClean="0"/>
              <a:t>próxima </a:t>
            </a:r>
            <a:r>
              <a:rPr lang="es-EC" dirty="0"/>
              <a:t>palabra sea rosa:</a:t>
            </a:r>
          </a:p>
          <a:p>
            <a:pPr algn="ctr"/>
            <a:r>
              <a:rPr lang="es-EC" dirty="0"/>
              <a:t>P(rosa </a:t>
            </a:r>
            <a:r>
              <a:rPr lang="es-EC" dirty="0" smtClean="0">
                <a:sym typeface="Symbol" panose="05050102010706020507" pitchFamily="18" charset="2"/>
              </a:rPr>
              <a:t></a:t>
            </a:r>
            <a:r>
              <a:rPr lang="es-EC" dirty="0" smtClean="0"/>
              <a:t> </a:t>
            </a:r>
            <a:r>
              <a:rPr lang="es-EC" dirty="0"/>
              <a:t>La vida es color de )</a:t>
            </a:r>
          </a:p>
          <a:p>
            <a:r>
              <a:rPr lang="es-EC" dirty="0"/>
              <a:t>Se puede computar esta probabilidad estimando conteos </a:t>
            </a:r>
            <a:r>
              <a:rPr lang="es-EC" dirty="0" smtClean="0"/>
              <a:t>de frecuencia </a:t>
            </a:r>
            <a:r>
              <a:rPr lang="es-EC" dirty="0"/>
              <a:t>relativa:</a:t>
            </a:r>
          </a:p>
          <a:p>
            <a:r>
              <a:rPr lang="es-EC" dirty="0"/>
              <a:t>P(rosa </a:t>
            </a:r>
            <a:r>
              <a:rPr lang="es-EC" dirty="0">
                <a:sym typeface="Symbol" panose="05050102010706020507" pitchFamily="18" charset="2"/>
              </a:rPr>
              <a:t></a:t>
            </a:r>
            <a:r>
              <a:rPr lang="es-EC" dirty="0" smtClean="0"/>
              <a:t> </a:t>
            </a:r>
            <a:r>
              <a:rPr lang="es-EC" dirty="0"/>
              <a:t>La vida es color de) </a:t>
            </a:r>
            <a:r>
              <a:rPr lang="es-EC" dirty="0" smtClean="0"/>
              <a:t>=      C(La </a:t>
            </a:r>
            <a:r>
              <a:rPr lang="es-EC" dirty="0"/>
              <a:t>vida es color de rosa</a:t>
            </a:r>
            <a:r>
              <a:rPr lang="es-EC" dirty="0" smtClean="0"/>
              <a:t>) / </a:t>
            </a:r>
          </a:p>
          <a:p>
            <a:pPr marL="0" indent="0">
              <a:buNone/>
            </a:pPr>
            <a:r>
              <a:rPr lang="es-EC" dirty="0"/>
              <a:t>	</a:t>
            </a:r>
            <a:r>
              <a:rPr lang="es-EC" dirty="0" smtClean="0"/>
              <a:t>				C(La </a:t>
            </a:r>
            <a:r>
              <a:rPr lang="es-EC" dirty="0"/>
              <a:t>vida es color de)</a:t>
            </a:r>
          </a:p>
          <a:p>
            <a:pPr marL="0" indent="0" algn="ctr">
              <a:buNone/>
            </a:pPr>
            <a:r>
              <a:rPr lang="es-EC" dirty="0" smtClean="0"/>
              <a:t>!!!</a:t>
            </a:r>
            <a:r>
              <a:rPr lang="es-EC" dirty="0"/>
              <a:t>Sobre grandes corpus se puede calcular el conteo de palabras y</a:t>
            </a:r>
          </a:p>
          <a:p>
            <a:pPr marL="0" indent="0" algn="ctr">
              <a:buNone/>
            </a:pPr>
            <a:r>
              <a:rPr lang="es-EC" dirty="0"/>
              <a:t>estimar la probabilidad !!!!</a:t>
            </a:r>
          </a:p>
        </p:txBody>
      </p:sp>
    </p:spTree>
    <p:extLst>
      <p:ext uri="{BB962C8B-B14F-4D97-AF65-F5344CB8AC3E}">
        <p14:creationId xmlns:p14="http://schemas.microsoft.com/office/powerpoint/2010/main" val="7457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</a:t>
            </a:r>
            <a:r>
              <a:rPr lang="es-EC" b="1" dirty="0"/>
              <a:t>-gramas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506662"/>
            <a:ext cx="108338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/>
              <a:t>Probabilidad condicional</a:t>
            </a:r>
          </a:p>
          <a:p>
            <a:pPr marL="0" indent="0" algn="ctr">
              <a:buNone/>
            </a:pPr>
            <a:r>
              <a:rPr lang="es-EC" dirty="0" smtClean="0"/>
              <a:t>P(B</a:t>
            </a:r>
            <a:r>
              <a:rPr lang="es-EC" dirty="0" smtClean="0">
                <a:sym typeface="Symbol" panose="05050102010706020507" pitchFamily="18" charset="2"/>
              </a:rPr>
              <a:t> </a:t>
            </a:r>
            <a:r>
              <a:rPr lang="es-EC" dirty="0" smtClean="0"/>
              <a:t>A</a:t>
            </a:r>
            <a:r>
              <a:rPr lang="es-EC" dirty="0"/>
              <a:t>) = </a:t>
            </a:r>
            <a:r>
              <a:rPr lang="es-EC" dirty="0" smtClean="0"/>
              <a:t>P(A</a:t>
            </a:r>
            <a:r>
              <a:rPr lang="es-EC" dirty="0" smtClean="0">
                <a:sym typeface="Symbol" panose="05050102010706020507" pitchFamily="18" charset="2"/>
              </a:rPr>
              <a:t> </a:t>
            </a:r>
            <a:r>
              <a:rPr lang="es-EC" dirty="0" smtClean="0"/>
              <a:t>B)/P(A</a:t>
            </a:r>
            <a:r>
              <a:rPr lang="es-EC" dirty="0"/>
              <a:t>)</a:t>
            </a:r>
          </a:p>
          <a:p>
            <a:r>
              <a:rPr lang="es-EC" dirty="0"/>
              <a:t>Reescribiendo</a:t>
            </a:r>
          </a:p>
          <a:p>
            <a:pPr marL="0" indent="0" algn="ctr">
              <a:buNone/>
            </a:pPr>
            <a:r>
              <a:rPr lang="es-EC" dirty="0" smtClean="0"/>
              <a:t>P(A</a:t>
            </a:r>
            <a:r>
              <a:rPr lang="es-EC" dirty="0" smtClean="0">
                <a:sym typeface="Symbol" panose="05050102010706020507" pitchFamily="18" charset="2"/>
              </a:rPr>
              <a:t> </a:t>
            </a:r>
            <a:r>
              <a:rPr lang="es-EC" dirty="0" smtClean="0"/>
              <a:t>B</a:t>
            </a:r>
            <a:r>
              <a:rPr lang="es-EC" dirty="0"/>
              <a:t>) = </a:t>
            </a:r>
            <a:r>
              <a:rPr lang="es-EC" dirty="0" smtClean="0"/>
              <a:t>P(A)P(B</a:t>
            </a:r>
            <a:r>
              <a:rPr lang="es-EC" dirty="0" smtClean="0">
                <a:sym typeface="Symbol" panose="05050102010706020507" pitchFamily="18" charset="2"/>
              </a:rPr>
              <a:t> </a:t>
            </a:r>
            <a:r>
              <a:rPr lang="es-EC" dirty="0" smtClean="0"/>
              <a:t>A</a:t>
            </a:r>
            <a:r>
              <a:rPr lang="es-EC" dirty="0"/>
              <a:t>)</a:t>
            </a:r>
          </a:p>
          <a:p>
            <a:r>
              <a:rPr lang="es-EC" dirty="0" smtClean="0"/>
              <a:t>Más </a:t>
            </a:r>
            <a:r>
              <a:rPr lang="es-EC" dirty="0"/>
              <a:t>variables:</a:t>
            </a:r>
          </a:p>
          <a:p>
            <a:pPr marL="0" indent="0" algn="ctr">
              <a:buNone/>
            </a:pPr>
            <a:r>
              <a:rPr lang="es-EC" dirty="0" smtClean="0"/>
              <a:t>P(A,B,C,D</a:t>
            </a:r>
            <a:r>
              <a:rPr lang="es-EC" dirty="0"/>
              <a:t>) = </a:t>
            </a:r>
            <a:r>
              <a:rPr lang="es-EC" dirty="0" smtClean="0"/>
              <a:t>P(A)P(B</a:t>
            </a:r>
            <a:r>
              <a:rPr lang="es-EC" dirty="0" smtClean="0">
                <a:sym typeface="Symbol" panose="05050102010706020507" pitchFamily="18" charset="2"/>
              </a:rPr>
              <a:t> </a:t>
            </a:r>
            <a:r>
              <a:rPr lang="es-EC" dirty="0" smtClean="0"/>
              <a:t>A)P(C</a:t>
            </a:r>
            <a:r>
              <a:rPr lang="es-EC" dirty="0" smtClean="0">
                <a:sym typeface="Symbol" panose="05050102010706020507" pitchFamily="18" charset="2"/>
              </a:rPr>
              <a:t> </a:t>
            </a:r>
            <a:r>
              <a:rPr lang="es-EC" dirty="0" smtClean="0"/>
              <a:t>A;B)P(D</a:t>
            </a:r>
            <a:r>
              <a:rPr lang="es-EC" dirty="0" smtClean="0">
                <a:sym typeface="Symbol" panose="05050102010706020507" pitchFamily="18" charset="2"/>
              </a:rPr>
              <a:t> </a:t>
            </a:r>
            <a:r>
              <a:rPr lang="es-EC" dirty="0" smtClean="0"/>
              <a:t>A;B;C</a:t>
            </a:r>
            <a:r>
              <a:rPr lang="es-EC" dirty="0"/>
              <a:t>)</a:t>
            </a:r>
          </a:p>
          <a:p>
            <a:r>
              <a:rPr lang="es-EC" dirty="0"/>
              <a:t>Regla de la cadena en general:</a:t>
            </a:r>
          </a:p>
          <a:p>
            <a:pPr marL="0" indent="0" algn="ctr">
              <a:buNone/>
            </a:pPr>
            <a:r>
              <a:rPr lang="es-EC" dirty="0" smtClean="0"/>
              <a:t>P(x1, x2, …, </a:t>
            </a:r>
            <a:r>
              <a:rPr lang="es-EC" dirty="0" err="1"/>
              <a:t>xn</a:t>
            </a:r>
            <a:r>
              <a:rPr lang="es-EC" dirty="0"/>
              <a:t>) = </a:t>
            </a:r>
            <a:r>
              <a:rPr lang="es-EC" dirty="0" smtClean="0"/>
              <a:t>P(x1)P(x2</a:t>
            </a:r>
            <a:r>
              <a:rPr lang="es-EC" dirty="0" smtClean="0">
                <a:sym typeface="Symbol" panose="05050102010706020507" pitchFamily="18" charset="2"/>
              </a:rPr>
              <a:t> </a:t>
            </a:r>
            <a:r>
              <a:rPr lang="es-EC" dirty="0" smtClean="0"/>
              <a:t>x1)P(x3</a:t>
            </a:r>
            <a:r>
              <a:rPr lang="es-EC" dirty="0" smtClean="0">
                <a:sym typeface="Symbol" panose="05050102010706020507" pitchFamily="18" charset="2"/>
              </a:rPr>
              <a:t> </a:t>
            </a:r>
            <a:r>
              <a:rPr lang="es-EC" dirty="0" smtClean="0"/>
              <a:t>x1, </a:t>
            </a:r>
            <a:r>
              <a:rPr lang="es-EC" dirty="0"/>
              <a:t>x2) </a:t>
            </a:r>
            <a:r>
              <a:rPr lang="es-EC" dirty="0" smtClean="0"/>
              <a:t>… P(</a:t>
            </a:r>
            <a:r>
              <a:rPr lang="es-EC" dirty="0" err="1" smtClean="0"/>
              <a:t>xn</a:t>
            </a:r>
            <a:r>
              <a:rPr lang="es-EC" dirty="0" smtClean="0">
                <a:sym typeface="Symbol" panose="05050102010706020507" pitchFamily="18" charset="2"/>
              </a:rPr>
              <a:t> </a:t>
            </a:r>
            <a:r>
              <a:rPr lang="es-EC" dirty="0" smtClean="0"/>
              <a:t>x1, x2, … , xn-1)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015" t="23124" r="35478" b="55689"/>
          <a:stretch/>
        </p:blipFill>
        <p:spPr>
          <a:xfrm>
            <a:off x="5217458" y="1202298"/>
            <a:ext cx="6279777" cy="14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Regla de la cadena aplicada en secuencia de palabras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8" t="25104" r="38416" b="15871"/>
          <a:stretch/>
        </p:blipFill>
        <p:spPr>
          <a:xfrm>
            <a:off x="2151530" y="1619960"/>
            <a:ext cx="7651376" cy="52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Regla de la cadena aplicado a la probabilidad conjunta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92" t="33757" r="34594" b="21742"/>
          <a:stretch/>
        </p:blipFill>
        <p:spPr>
          <a:xfrm>
            <a:off x="838199" y="1801906"/>
            <a:ext cx="9865659" cy="46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Modelo de </a:t>
            </a:r>
            <a:r>
              <a:rPr lang="es-EC" b="1" dirty="0" err="1"/>
              <a:t>bigramas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87" t="26959" r="35463" b="14942"/>
          <a:stretch/>
        </p:blipFill>
        <p:spPr>
          <a:xfrm>
            <a:off x="1008529" y="1573618"/>
            <a:ext cx="8404412" cy="52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 smtClean="0"/>
              <a:t>Estimación </a:t>
            </a:r>
            <a:r>
              <a:rPr lang="es-EC" b="1" dirty="0"/>
              <a:t>de </a:t>
            </a:r>
            <a:r>
              <a:rPr lang="es-EC" b="1" dirty="0" smtClean="0"/>
              <a:t>máxima </a:t>
            </a:r>
            <a:r>
              <a:rPr lang="es-EC" b="1" dirty="0"/>
              <a:t>verosimilitud MLE (</a:t>
            </a:r>
            <a:r>
              <a:rPr lang="es-EC" b="1" dirty="0" err="1"/>
              <a:t>Maximum</a:t>
            </a:r>
            <a:r>
              <a:rPr lang="es-EC" b="1" dirty="0"/>
              <a:t> </a:t>
            </a:r>
            <a:r>
              <a:rPr lang="es-EC" b="1" dirty="0" err="1" smtClean="0"/>
              <a:t>Likelihood</a:t>
            </a:r>
            <a:r>
              <a:rPr lang="es-EC" b="1" dirty="0" smtClean="0"/>
              <a:t> </a:t>
            </a:r>
            <a:r>
              <a:rPr lang="es-EC" b="1" dirty="0" err="1" smtClean="0"/>
              <a:t>Estimation</a:t>
            </a:r>
            <a:r>
              <a:rPr lang="es-EC" b="1" dirty="0"/>
              <a:t>)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8" t="24795" r="37548" b="42316"/>
          <a:stretch/>
        </p:blipFill>
        <p:spPr>
          <a:xfrm>
            <a:off x="981635" y="2117531"/>
            <a:ext cx="9958930" cy="37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 smtClean="0"/>
              <a:t>Estimación </a:t>
            </a:r>
            <a:r>
              <a:rPr lang="es-EC" b="1" dirty="0"/>
              <a:t>de </a:t>
            </a:r>
            <a:r>
              <a:rPr lang="es-EC" b="1" dirty="0" smtClean="0"/>
              <a:t>máxima </a:t>
            </a:r>
            <a:r>
              <a:rPr lang="es-EC" b="1" dirty="0"/>
              <a:t>verosimilitud MLE (</a:t>
            </a:r>
            <a:r>
              <a:rPr lang="es-EC" b="1" dirty="0" err="1"/>
              <a:t>Maximum</a:t>
            </a:r>
            <a:r>
              <a:rPr lang="es-EC" b="1" dirty="0"/>
              <a:t> </a:t>
            </a:r>
            <a:r>
              <a:rPr lang="es-EC" b="1" dirty="0" err="1" smtClean="0"/>
              <a:t>Likelihood</a:t>
            </a:r>
            <a:r>
              <a:rPr lang="es-EC" b="1" dirty="0" smtClean="0"/>
              <a:t> </a:t>
            </a:r>
            <a:r>
              <a:rPr lang="es-EC" b="1" dirty="0" err="1" smtClean="0"/>
              <a:t>Estimation</a:t>
            </a:r>
            <a:r>
              <a:rPr lang="es-EC" b="1" dirty="0"/>
              <a:t>)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8" t="47399" r="37548" b="8762"/>
          <a:stretch/>
        </p:blipFill>
        <p:spPr>
          <a:xfrm>
            <a:off x="995082" y="1896036"/>
            <a:ext cx="9453283" cy="47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labeling problem, or a tagging problem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98" t="46566" r="37364" b="16264"/>
          <a:stretch/>
        </p:blipFill>
        <p:spPr>
          <a:xfrm>
            <a:off x="838200" y="1855692"/>
            <a:ext cx="10040471" cy="43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Etiquetadores </a:t>
            </a:r>
            <a:r>
              <a:rPr lang="es-EC" b="1" dirty="0" smtClean="0"/>
              <a:t>estocásticos </a:t>
            </a:r>
            <a:r>
              <a:rPr lang="es-EC" b="1" dirty="0"/>
              <a:t>(</a:t>
            </a:r>
            <a:r>
              <a:rPr lang="es-EC" b="1" dirty="0" err="1"/>
              <a:t>HMMs</a:t>
            </a:r>
            <a:r>
              <a:rPr lang="es-EC" b="1" dirty="0"/>
              <a:t> Cadenas Ocultas de </a:t>
            </a:r>
            <a:r>
              <a:rPr lang="es-EC" b="1" dirty="0" err="1"/>
              <a:t>Markov</a:t>
            </a:r>
            <a:r>
              <a:rPr lang="es-EC" b="1" dirty="0"/>
              <a:t>)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34" t="28195" r="35637" b="16488"/>
          <a:stretch/>
        </p:blipFill>
        <p:spPr>
          <a:xfrm>
            <a:off x="1936376" y="1896034"/>
            <a:ext cx="7827238" cy="47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Bayesiano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60" t="25105" r="37548" b="18342"/>
          <a:stretch/>
        </p:blipFill>
        <p:spPr>
          <a:xfrm>
            <a:off x="1922929" y="1371599"/>
            <a:ext cx="8068236" cy="51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Lemmatization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Dictionary-based stemming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a vocabulary and morphological analysis of words to remove inflectional endings only and return the base or dictionary form of a word (lemma) </a:t>
            </a:r>
            <a:endParaRPr lang="en-US" dirty="0" smtClean="0"/>
          </a:p>
          <a:p>
            <a:r>
              <a:rPr lang="en-US" dirty="0" smtClean="0"/>
              <a:t>“ </a:t>
            </a:r>
            <a:r>
              <a:rPr lang="en-US" dirty="0"/>
              <a:t>saw ”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“ see ” or “ saw ” depending on whether the token is used as a verb or a noun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bring very modest benefit for retrieval in English – improving recall but may hurt accuracy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983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Inclusi</a:t>
            </a:r>
            <a:r>
              <a:rPr lang="es-EC" b="1" dirty="0"/>
              <a:t>ó</a:t>
            </a:r>
            <a:r>
              <a:rPr lang="es-EC" b="1" dirty="0" smtClean="0"/>
              <a:t>n </a:t>
            </a:r>
            <a:r>
              <a:rPr lang="es-EC" b="1" dirty="0"/>
              <a:t>de los </a:t>
            </a:r>
            <a:r>
              <a:rPr lang="es-EC" b="1" dirty="0" err="1"/>
              <a:t>HMMs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71" t="22632" r="35637" b="27922"/>
          <a:stretch/>
        </p:blipFill>
        <p:spPr>
          <a:xfrm>
            <a:off x="981635" y="1690687"/>
            <a:ext cx="9036424" cy="50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Inclusi</a:t>
            </a:r>
            <a:r>
              <a:rPr lang="es-EC" b="1" dirty="0"/>
              <a:t>ó</a:t>
            </a:r>
            <a:r>
              <a:rPr lang="es-EC" b="1" dirty="0" smtClean="0"/>
              <a:t>n </a:t>
            </a:r>
            <a:r>
              <a:rPr lang="es-EC" b="1" dirty="0"/>
              <a:t>de los </a:t>
            </a:r>
            <a:r>
              <a:rPr lang="es-EC" b="1" dirty="0" err="1"/>
              <a:t>HMMs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6544" t="72364" r="40110" b="12699"/>
          <a:stretch/>
        </p:blipFill>
        <p:spPr>
          <a:xfrm>
            <a:off x="434787" y="2151529"/>
            <a:ext cx="11035376" cy="21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Máxima </a:t>
            </a:r>
            <a:r>
              <a:rPr lang="es-EC" b="1" dirty="0"/>
              <a:t>Verosimilitud (MV)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71" t="23559" r="36506" b="20197"/>
          <a:stretch/>
        </p:blipFill>
        <p:spPr>
          <a:xfrm>
            <a:off x="838200" y="1559858"/>
            <a:ext cx="7714129" cy="499634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283389" y="5511848"/>
            <a:ext cx="3070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latin typeface="NimbusSanL-Regu"/>
              </a:rPr>
              <a:t>Esta es la probabilidad de obtener un sustantivo </a:t>
            </a:r>
            <a:r>
              <a:rPr lang="es-EC" dirty="0" smtClean="0">
                <a:latin typeface="NimbusSanL-Regu"/>
              </a:rPr>
              <a:t>común después</a:t>
            </a:r>
            <a:endParaRPr lang="es-EC" dirty="0">
              <a:latin typeface="NimbusSanL-Regu"/>
            </a:endParaRPr>
          </a:p>
          <a:p>
            <a:r>
              <a:rPr lang="es-EC" dirty="0">
                <a:latin typeface="NimbusSanL-Regu"/>
              </a:rPr>
              <a:t>de un determinante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396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HMMs</a:t>
            </a:r>
            <a:r>
              <a:rPr lang="es-EC" b="1" dirty="0"/>
              <a:t> en POS </a:t>
            </a:r>
            <a:r>
              <a:rPr lang="es-EC" b="1" dirty="0" err="1"/>
              <a:t>tagging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66" t="25413" r="36158" b="24214"/>
          <a:stretch/>
        </p:blipFill>
        <p:spPr>
          <a:xfrm>
            <a:off x="1519518" y="1519518"/>
            <a:ext cx="8606117" cy="50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Cálculo </a:t>
            </a:r>
            <a:r>
              <a:rPr lang="es-EC" b="1" dirty="0"/>
              <a:t>de probabilidad de las dos secuencias</a:t>
            </a:r>
            <a:endParaRPr lang="es-EC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45" t="22631" r="32336" b="9381"/>
          <a:stretch/>
        </p:blipFill>
        <p:spPr>
          <a:xfrm>
            <a:off x="2290482" y="1515876"/>
            <a:ext cx="7055224" cy="51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29" t="18306" r="39286" b="8144"/>
          <a:stretch/>
        </p:blipFill>
        <p:spPr>
          <a:xfrm>
            <a:off x="2478741" y="365125"/>
            <a:ext cx="7041776" cy="61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Es </a:t>
            </a:r>
            <a:r>
              <a:rPr lang="es-EC" b="1" dirty="0" smtClean="0"/>
              <a:t>más </a:t>
            </a:r>
            <a:r>
              <a:rPr lang="es-EC" b="1" dirty="0"/>
              <a:t>probable </a:t>
            </a:r>
            <a:r>
              <a:rPr lang="es-EC" b="1" dirty="0" err="1"/>
              <a:t>race</a:t>
            </a:r>
            <a:r>
              <a:rPr lang="es-EC" b="1" dirty="0"/>
              <a:t> como verbo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01" t="29740" r="45193" b="22051"/>
          <a:stretch/>
        </p:blipFill>
        <p:spPr>
          <a:xfrm>
            <a:off x="3415553" y="1882588"/>
            <a:ext cx="5607424" cy="45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Word Classes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Called: parts-of-speech, lexical categories, word classes, morphological classes, lexical tags...</a:t>
            </a:r>
          </a:p>
          <a:p>
            <a:pPr marL="365125" indent="-255588"/>
            <a:endParaRPr lang="en-US" altLang="es-EC" dirty="0" smtClean="0"/>
          </a:p>
          <a:p>
            <a:pPr marL="365125" indent="-255588"/>
            <a:endParaRPr lang="en-US" altLang="es-EC" dirty="0"/>
          </a:p>
          <a:p>
            <a:pPr marL="365125" indent="-255588"/>
            <a:r>
              <a:rPr lang="en-US" altLang="es-EC" dirty="0" smtClean="0"/>
              <a:t>9 </a:t>
            </a:r>
            <a:r>
              <a:rPr lang="en-US" altLang="es-EC" dirty="0"/>
              <a:t>traditional word classes of </a:t>
            </a:r>
            <a:r>
              <a:rPr lang="en-US" altLang="es-EC" dirty="0">
                <a:solidFill>
                  <a:schemeClr val="accent2"/>
                </a:solidFill>
              </a:rPr>
              <a:t>parts of speech</a:t>
            </a:r>
          </a:p>
          <a:p>
            <a:pPr marL="620713" lvl="1"/>
            <a:r>
              <a:rPr lang="en-US" altLang="es-EC" dirty="0"/>
              <a:t>Noun, verb, adjective, preposition, adverb, article, interjection, pronoun, conjunction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000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Defining POS Tagging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C" dirty="0"/>
              <a:t>The process of assigning a part-of-speech or lexical class marker to each word in a corpus:</a:t>
            </a:r>
          </a:p>
          <a:p>
            <a:endParaRPr lang="es-EC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53657" y="3116943"/>
            <a:ext cx="5105400" cy="2606675"/>
            <a:chOff x="960" y="2390"/>
            <a:chExt cx="3216" cy="164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84" y="2736"/>
              <a:ext cx="359" cy="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s-EC" sz="1400">
                  <a:solidFill>
                    <a:srgbClr val="FF0066"/>
                  </a:solidFill>
                </a:rPr>
                <a:t>the</a:t>
              </a:r>
            </a:p>
            <a:p>
              <a:pPr eaLnBrk="1" hangingPunct="1"/>
              <a:r>
                <a:rPr lang="en-US" altLang="es-EC" sz="1400">
                  <a:solidFill>
                    <a:srgbClr val="FF0066"/>
                  </a:solidFill>
                </a:rPr>
                <a:t>koala</a:t>
              </a:r>
            </a:p>
            <a:p>
              <a:pPr eaLnBrk="1" hangingPunct="1"/>
              <a:r>
                <a:rPr lang="en-US" altLang="es-EC" sz="1400">
                  <a:solidFill>
                    <a:srgbClr val="FF0066"/>
                  </a:solidFill>
                </a:rPr>
                <a:t>put</a:t>
              </a:r>
            </a:p>
            <a:p>
              <a:pPr eaLnBrk="1" hangingPunct="1"/>
              <a:r>
                <a:rPr lang="en-US" altLang="es-EC" sz="1400">
                  <a:solidFill>
                    <a:srgbClr val="FF0066"/>
                  </a:solidFill>
                </a:rPr>
                <a:t>the</a:t>
              </a:r>
            </a:p>
            <a:p>
              <a:pPr eaLnBrk="1" hangingPunct="1"/>
              <a:r>
                <a:rPr lang="en-US" altLang="es-EC" sz="1400">
                  <a:solidFill>
                    <a:srgbClr val="FF0066"/>
                  </a:solidFill>
                </a:rPr>
                <a:t>keys</a:t>
              </a:r>
            </a:p>
            <a:p>
              <a:pPr eaLnBrk="1" hangingPunct="1"/>
              <a:r>
                <a:rPr lang="en-US" altLang="es-EC" sz="1400">
                  <a:solidFill>
                    <a:srgbClr val="FF0066"/>
                  </a:solidFill>
                </a:rPr>
                <a:t>on</a:t>
              </a:r>
            </a:p>
            <a:p>
              <a:pPr eaLnBrk="1" hangingPunct="1"/>
              <a:r>
                <a:rPr lang="en-US" altLang="es-EC" sz="1400">
                  <a:solidFill>
                    <a:srgbClr val="FF0066"/>
                  </a:solidFill>
                </a:rPr>
                <a:t>the</a:t>
              </a:r>
            </a:p>
            <a:p>
              <a:pPr eaLnBrk="1" hangingPunct="1"/>
              <a:r>
                <a:rPr lang="en-US" altLang="es-EC" sz="1400">
                  <a:solidFill>
                    <a:srgbClr val="FF0066"/>
                  </a:solidFill>
                </a:rPr>
                <a:t>table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960" y="2592"/>
              <a:ext cx="1584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EC" altLang="es-EC" sz="1800">
                <a:latin typeface="Arial" panose="020B0604020202020204" pitchFamily="3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82" y="2390"/>
              <a:ext cx="7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s-EC" sz="2000" b="1"/>
                <a:t>WORDS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120" y="2880"/>
              <a:ext cx="1056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EC" altLang="es-EC" sz="1800">
                <a:latin typeface="Arial" panose="020B060402020202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384" y="258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s-EC" sz="2000" b="1"/>
                <a:t>TAGS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446" y="3031"/>
              <a:ext cx="334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s-EC" sz="1400"/>
                <a:t>N</a:t>
              </a:r>
            </a:p>
            <a:p>
              <a:pPr eaLnBrk="1" hangingPunct="1"/>
              <a:r>
                <a:rPr lang="en-US" altLang="es-EC" sz="1400"/>
                <a:t>V</a:t>
              </a:r>
            </a:p>
            <a:p>
              <a:pPr eaLnBrk="1" hangingPunct="1"/>
              <a:r>
                <a:rPr lang="en-US" altLang="es-EC" sz="1400"/>
                <a:t>P</a:t>
              </a:r>
            </a:p>
            <a:p>
              <a:pPr eaLnBrk="1" hangingPunct="1"/>
              <a:r>
                <a:rPr lang="en-US" altLang="es-EC" sz="1400"/>
                <a:t>DET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824" y="2832"/>
              <a:ext cx="16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824" y="2976"/>
              <a:ext cx="16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920" y="3120"/>
              <a:ext cx="15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824" y="3264"/>
              <a:ext cx="16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776" y="3408"/>
              <a:ext cx="16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824" y="3120"/>
              <a:ext cx="16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824" y="3552"/>
              <a:ext cx="16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920" y="312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13742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Choosing a POS </a:t>
            </a:r>
            <a:r>
              <a:rPr lang="en-US" altLang="es-EC" dirty="0" err="1"/>
              <a:t>Tagset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255588">
              <a:lnSpc>
                <a:spcPct val="80000"/>
              </a:lnSpc>
            </a:pPr>
            <a:r>
              <a:rPr lang="en-US" altLang="es-EC" dirty="0"/>
              <a:t>To do POS tagging, first need to choose a set of tags</a:t>
            </a:r>
          </a:p>
          <a:p>
            <a:pPr marL="365125" indent="-255588">
              <a:lnSpc>
                <a:spcPct val="80000"/>
              </a:lnSpc>
            </a:pPr>
            <a:r>
              <a:rPr lang="en-US" altLang="es-EC" dirty="0"/>
              <a:t>Could pick very coarse (small) </a:t>
            </a:r>
            <a:r>
              <a:rPr lang="en-US" altLang="es-EC" dirty="0" err="1"/>
              <a:t>tagsets</a:t>
            </a:r>
            <a:endParaRPr lang="en-US" altLang="es-EC" dirty="0"/>
          </a:p>
          <a:p>
            <a:pPr marL="620713" lvl="1">
              <a:lnSpc>
                <a:spcPct val="80000"/>
              </a:lnSpc>
            </a:pPr>
            <a:r>
              <a:rPr lang="en-US" altLang="es-EC" dirty="0"/>
              <a:t>N, V, </a:t>
            </a:r>
            <a:r>
              <a:rPr lang="en-US" altLang="es-EC" dirty="0" err="1"/>
              <a:t>Adj</a:t>
            </a:r>
            <a:r>
              <a:rPr lang="en-US" altLang="es-EC" dirty="0"/>
              <a:t>, Adv.</a:t>
            </a:r>
          </a:p>
          <a:p>
            <a:pPr marL="365125" indent="-255588">
              <a:lnSpc>
                <a:spcPct val="80000"/>
              </a:lnSpc>
            </a:pPr>
            <a:r>
              <a:rPr lang="en-US" altLang="es-EC" dirty="0"/>
              <a:t>More commonly used: Brown Corpus (Francis &amp; </a:t>
            </a:r>
            <a:r>
              <a:rPr lang="en-US" altLang="es-EC" dirty="0" err="1"/>
              <a:t>Kucera</a:t>
            </a:r>
            <a:r>
              <a:rPr lang="en-US" altLang="es-EC" dirty="0"/>
              <a:t> ‘82), 1M words, 87 tags – more informative but more difficult to </a:t>
            </a:r>
            <a:r>
              <a:rPr lang="en-US" altLang="es-EC" dirty="0" smtClean="0"/>
              <a:t>tag</a:t>
            </a:r>
          </a:p>
          <a:p>
            <a:pPr marL="365125" indent="-255588">
              <a:lnSpc>
                <a:spcPct val="80000"/>
              </a:lnSpc>
            </a:pPr>
            <a:endParaRPr lang="en-US" altLang="es-EC" dirty="0"/>
          </a:p>
          <a:p>
            <a:pPr marL="365125" indent="-255588">
              <a:lnSpc>
                <a:spcPct val="80000"/>
              </a:lnSpc>
            </a:pPr>
            <a:r>
              <a:rPr lang="en-US" altLang="es-EC" dirty="0"/>
              <a:t>Most commonly used: </a:t>
            </a:r>
            <a:r>
              <a:rPr lang="en-US" altLang="es-EC" dirty="0">
                <a:hlinkClick r:id="rId2"/>
              </a:rPr>
              <a:t>Penn Treebank</a:t>
            </a:r>
            <a:r>
              <a:rPr lang="en-US" altLang="es-EC" dirty="0"/>
              <a:t>: hand-annotated corpus of </a:t>
            </a:r>
            <a:r>
              <a:rPr lang="en-US" altLang="es-EC" i="1" dirty="0"/>
              <a:t>Wall Street Journal</a:t>
            </a:r>
            <a:r>
              <a:rPr lang="en-US" altLang="es-EC" dirty="0"/>
              <a:t>, 1M words, 45-46 subset</a:t>
            </a:r>
          </a:p>
          <a:p>
            <a:pPr marL="0" indent="0">
              <a:buNone/>
            </a:pPr>
            <a:r>
              <a:rPr lang="es-EC" dirty="0" smtClean="0"/>
              <a:t>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617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Some Examples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/>
            <a:r>
              <a:rPr lang="en-US" altLang="es-EC" dirty="0"/>
              <a:t>N		noun		</a:t>
            </a:r>
            <a:r>
              <a:rPr lang="en-US" altLang="es-EC" dirty="0">
                <a:solidFill>
                  <a:srgbClr val="FF0066"/>
                </a:solidFill>
              </a:rPr>
              <a:t>chair, bandwidth, pacing</a:t>
            </a:r>
          </a:p>
          <a:p>
            <a:pPr marL="365125" indent="-255588"/>
            <a:r>
              <a:rPr lang="en-US" altLang="es-EC" dirty="0"/>
              <a:t>V		verb		</a:t>
            </a:r>
            <a:r>
              <a:rPr lang="en-US" altLang="es-EC" dirty="0">
                <a:solidFill>
                  <a:srgbClr val="FF0066"/>
                </a:solidFill>
              </a:rPr>
              <a:t>study, debate, munch</a:t>
            </a:r>
          </a:p>
          <a:p>
            <a:pPr marL="365125" indent="-255588"/>
            <a:r>
              <a:rPr lang="en-US" altLang="es-EC" dirty="0"/>
              <a:t>ADJ	</a:t>
            </a:r>
            <a:r>
              <a:rPr lang="en-US" altLang="es-EC" dirty="0" smtClean="0"/>
              <a:t>	adjective</a:t>
            </a:r>
            <a:r>
              <a:rPr lang="en-US" altLang="es-EC" dirty="0"/>
              <a:t>	</a:t>
            </a:r>
            <a:r>
              <a:rPr lang="en-US" altLang="es-EC" dirty="0">
                <a:solidFill>
                  <a:srgbClr val="FF0066"/>
                </a:solidFill>
              </a:rPr>
              <a:t>purple, tall, ridiculous</a:t>
            </a:r>
          </a:p>
          <a:p>
            <a:pPr marL="365125" indent="-255588"/>
            <a:r>
              <a:rPr lang="en-US" altLang="es-EC" dirty="0"/>
              <a:t>ADV	adverb	</a:t>
            </a:r>
            <a:r>
              <a:rPr lang="en-US" altLang="es-EC" dirty="0">
                <a:solidFill>
                  <a:srgbClr val="FF0066"/>
                </a:solidFill>
              </a:rPr>
              <a:t>unfortunately, slowly</a:t>
            </a:r>
          </a:p>
          <a:p>
            <a:pPr marL="365125" indent="-255588"/>
            <a:r>
              <a:rPr lang="en-US" altLang="es-EC" dirty="0"/>
              <a:t>P		preposition	</a:t>
            </a:r>
            <a:r>
              <a:rPr lang="en-US" altLang="es-EC" dirty="0">
                <a:solidFill>
                  <a:srgbClr val="FF0066"/>
                </a:solidFill>
              </a:rPr>
              <a:t>of, by, to</a:t>
            </a:r>
          </a:p>
          <a:p>
            <a:pPr marL="365125" indent="-255588"/>
            <a:r>
              <a:rPr lang="en-US" altLang="es-EC" dirty="0"/>
              <a:t>PRO	pronoun	</a:t>
            </a:r>
            <a:r>
              <a:rPr lang="en-US" altLang="es-EC" dirty="0">
                <a:solidFill>
                  <a:srgbClr val="FF0066"/>
                </a:solidFill>
              </a:rPr>
              <a:t>I, me, mine</a:t>
            </a:r>
          </a:p>
          <a:p>
            <a:pPr marL="365125" indent="-255588"/>
            <a:r>
              <a:rPr lang="en-US" altLang="es-EC" dirty="0"/>
              <a:t>DET	determiner	</a:t>
            </a:r>
            <a:r>
              <a:rPr lang="en-US" altLang="es-EC" dirty="0">
                <a:solidFill>
                  <a:srgbClr val="FF0066"/>
                </a:solidFill>
              </a:rPr>
              <a:t>the, a, that, those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081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Penn Treebank </a:t>
            </a:r>
            <a:r>
              <a:rPr lang="en-US" altLang="es-EC" dirty="0" err="1"/>
              <a:t>Tagset</a:t>
            </a:r>
            <a:endParaRPr lang="es-EC" dirty="0"/>
          </a:p>
        </p:txBody>
      </p:sp>
      <p:pic>
        <p:nvPicPr>
          <p:cNvPr id="4" name="Picture 4" descr="p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29" y="1625176"/>
            <a:ext cx="6255657" cy="506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6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/>
              <a:t>Tag Ambiguity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/>
            <a:r>
              <a:rPr lang="en-US" altLang="es-EC" dirty="0"/>
              <a:t>Words often have more than one POS: </a:t>
            </a:r>
            <a:r>
              <a:rPr lang="en-US" altLang="es-EC" i="1" dirty="0">
                <a:solidFill>
                  <a:srgbClr val="FF0066"/>
                </a:solidFill>
              </a:rPr>
              <a:t>back</a:t>
            </a:r>
          </a:p>
          <a:p>
            <a:pPr marL="620713" lvl="1"/>
            <a:r>
              <a:rPr lang="en-US" altLang="es-EC" dirty="0">
                <a:solidFill>
                  <a:srgbClr val="FF0066"/>
                </a:solidFill>
              </a:rPr>
              <a:t>The </a:t>
            </a:r>
            <a:r>
              <a:rPr lang="en-US" altLang="es-EC" i="1" dirty="0">
                <a:solidFill>
                  <a:srgbClr val="FF0066"/>
                </a:solidFill>
              </a:rPr>
              <a:t>back</a:t>
            </a:r>
            <a:r>
              <a:rPr lang="en-US" altLang="es-EC" dirty="0">
                <a:solidFill>
                  <a:srgbClr val="FF0066"/>
                </a:solidFill>
              </a:rPr>
              <a:t> door</a:t>
            </a:r>
            <a:r>
              <a:rPr lang="en-US" altLang="es-EC" dirty="0"/>
              <a:t> = JJ</a:t>
            </a:r>
          </a:p>
          <a:p>
            <a:pPr marL="620713" lvl="1"/>
            <a:r>
              <a:rPr lang="en-US" altLang="es-EC" dirty="0">
                <a:solidFill>
                  <a:srgbClr val="FF0066"/>
                </a:solidFill>
              </a:rPr>
              <a:t>On my </a:t>
            </a:r>
            <a:r>
              <a:rPr lang="en-US" altLang="es-EC" i="1" dirty="0">
                <a:solidFill>
                  <a:srgbClr val="FF0066"/>
                </a:solidFill>
              </a:rPr>
              <a:t>back</a:t>
            </a:r>
            <a:r>
              <a:rPr lang="en-US" altLang="es-EC" dirty="0"/>
              <a:t> = NN</a:t>
            </a:r>
          </a:p>
          <a:p>
            <a:pPr marL="620713" lvl="1"/>
            <a:r>
              <a:rPr lang="en-US" altLang="es-EC" dirty="0">
                <a:solidFill>
                  <a:srgbClr val="FF0066"/>
                </a:solidFill>
              </a:rPr>
              <a:t>Win the voters </a:t>
            </a:r>
            <a:r>
              <a:rPr lang="en-US" altLang="es-EC" i="1" dirty="0">
                <a:solidFill>
                  <a:srgbClr val="FF0066"/>
                </a:solidFill>
              </a:rPr>
              <a:t>back</a:t>
            </a:r>
            <a:r>
              <a:rPr lang="en-US" altLang="es-EC" dirty="0"/>
              <a:t> = RB</a:t>
            </a:r>
          </a:p>
          <a:p>
            <a:pPr marL="620713" lvl="1"/>
            <a:r>
              <a:rPr lang="en-US" altLang="es-EC" dirty="0">
                <a:solidFill>
                  <a:srgbClr val="FF0066"/>
                </a:solidFill>
              </a:rPr>
              <a:t>Promised to </a:t>
            </a:r>
            <a:r>
              <a:rPr lang="en-US" altLang="es-EC" i="1" dirty="0">
                <a:solidFill>
                  <a:srgbClr val="FF0066"/>
                </a:solidFill>
              </a:rPr>
              <a:t>back</a:t>
            </a:r>
            <a:r>
              <a:rPr lang="en-US" altLang="es-EC" dirty="0">
                <a:solidFill>
                  <a:srgbClr val="FF0066"/>
                </a:solidFill>
              </a:rPr>
              <a:t> the bill</a:t>
            </a:r>
            <a:r>
              <a:rPr lang="en-US" altLang="es-EC" dirty="0"/>
              <a:t> = VB</a:t>
            </a:r>
          </a:p>
          <a:p>
            <a:pPr marL="365125" indent="-255588"/>
            <a:r>
              <a:rPr lang="en-US" altLang="es-EC" dirty="0"/>
              <a:t>The POS tagging problem is </a:t>
            </a:r>
            <a:r>
              <a:rPr lang="en-US" altLang="es-EC" b="1" i="1" dirty="0"/>
              <a:t>to determine the POS tag for a particular instance of a word</a:t>
            </a:r>
            <a:endParaRPr lang="en-US" alt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145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6089</TotalTime>
  <Words>838</Words>
  <Application>Microsoft Office PowerPoint</Application>
  <PresentationFormat>Panorámica</PresentationFormat>
  <Paragraphs>157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8" baseType="lpstr">
      <vt:lpstr>SimSun</vt:lpstr>
      <vt:lpstr>Arial</vt:lpstr>
      <vt:lpstr>Calibri</vt:lpstr>
      <vt:lpstr>Calibri Light</vt:lpstr>
      <vt:lpstr>Helvetica</vt:lpstr>
      <vt:lpstr>NimbusSanL-Regu</vt:lpstr>
      <vt:lpstr>Symbol</vt:lpstr>
      <vt:lpstr>Times</vt:lpstr>
      <vt:lpstr>Times New Roman</vt:lpstr>
      <vt:lpstr>Wingdings</vt:lpstr>
      <vt:lpstr>ヒラギノ角ゴ Pro W3</vt:lpstr>
      <vt:lpstr>Tema de Office</vt:lpstr>
      <vt:lpstr> Técnicas de Análisis de texto</vt:lpstr>
      <vt:lpstr>Stemming</vt:lpstr>
      <vt:lpstr>Lemmatization</vt:lpstr>
      <vt:lpstr>Word Classes</vt:lpstr>
      <vt:lpstr>Defining POS Tagging</vt:lpstr>
      <vt:lpstr>Choosing a POS Tagset</vt:lpstr>
      <vt:lpstr>Some Examples</vt:lpstr>
      <vt:lpstr>Penn Treebank Tagset</vt:lpstr>
      <vt:lpstr>Tag Ambiguity</vt:lpstr>
      <vt:lpstr>Tagging Whole Sentences with POS is Hard</vt:lpstr>
      <vt:lpstr>Different approaches</vt:lpstr>
      <vt:lpstr>Rule-Based Tagging</vt:lpstr>
      <vt:lpstr>Start with a POS Dictionary</vt:lpstr>
      <vt:lpstr>Assign All Possible POS to Each Word</vt:lpstr>
      <vt:lpstr>Apply Rules Eliminating Some POS</vt:lpstr>
      <vt:lpstr>Apply Rules Eliminating Some POS</vt:lpstr>
      <vt:lpstr>Simplest Stochastic Tagger</vt:lpstr>
      <vt:lpstr>POS Tagger Example</vt:lpstr>
      <vt:lpstr>Modelos estadísticos</vt:lpstr>
      <vt:lpstr>N-gramas</vt:lpstr>
      <vt:lpstr>N-gramas</vt:lpstr>
      <vt:lpstr>Regla de la cadena aplicada en secuencia de palabras</vt:lpstr>
      <vt:lpstr>Regla de la cadena aplicado a la probabilidad conjunta</vt:lpstr>
      <vt:lpstr>Modelo de bigramas</vt:lpstr>
      <vt:lpstr>Estimación de máxima verosimilitud MLE (Maximum Likelihood Estimation)</vt:lpstr>
      <vt:lpstr>Estimación de máxima verosimilitud MLE (Maximum Likelihood Estimation)</vt:lpstr>
      <vt:lpstr>Sequence labeling problem, or a tagging problem</vt:lpstr>
      <vt:lpstr>Etiquetadores estocásticos (HMMs Cadenas Ocultas de Markov)</vt:lpstr>
      <vt:lpstr>Bayesiano</vt:lpstr>
      <vt:lpstr>Inclusión de los HMMs</vt:lpstr>
      <vt:lpstr>Inclusión de los HMMs</vt:lpstr>
      <vt:lpstr>Máxima Verosimilitud (MV)</vt:lpstr>
      <vt:lpstr>HMMs en POS tagging</vt:lpstr>
      <vt:lpstr>Cálculo de probabilidad de las dos secuencias</vt:lpstr>
      <vt:lpstr>Presentación de PowerPoint</vt:lpstr>
      <vt:lpstr>Es más probable race como verbo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Preprocesamiento de texto</dc:title>
  <dc:creator>Usuario-03</dc:creator>
  <cp:lastModifiedBy>Usuario-03</cp:lastModifiedBy>
  <cp:revision>32</cp:revision>
  <dcterms:created xsi:type="dcterms:W3CDTF">2018-03-30T16:38:51Z</dcterms:created>
  <dcterms:modified xsi:type="dcterms:W3CDTF">2019-04-11T00:55:55Z</dcterms:modified>
</cp:coreProperties>
</file>