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369" r:id="rId2"/>
    <p:sldId id="370" r:id="rId3"/>
    <p:sldId id="372" r:id="rId4"/>
    <p:sldId id="481" r:id="rId5"/>
    <p:sldId id="484" r:id="rId6"/>
    <p:sldId id="405" r:id="rId7"/>
    <p:sldId id="483" r:id="rId8"/>
    <p:sldId id="488" r:id="rId9"/>
    <p:sldId id="489" r:id="rId10"/>
    <p:sldId id="487" r:id="rId11"/>
    <p:sldId id="486" r:id="rId12"/>
    <p:sldId id="552" r:id="rId13"/>
    <p:sldId id="550" r:id="rId14"/>
    <p:sldId id="553" r:id="rId15"/>
    <p:sldId id="491" r:id="rId16"/>
    <p:sldId id="389" r:id="rId17"/>
    <p:sldId id="390" r:id="rId18"/>
    <p:sldId id="394" r:id="rId19"/>
    <p:sldId id="398" r:id="rId20"/>
    <p:sldId id="551" r:id="rId21"/>
    <p:sldId id="397" r:id="rId22"/>
    <p:sldId id="492" r:id="rId23"/>
    <p:sldId id="4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  <a:srgbClr val="0DDEE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6" autoAdjust="0"/>
  </p:normalViewPr>
  <p:slideViewPr>
    <p:cSldViewPr>
      <p:cViewPr varScale="1">
        <p:scale>
          <a:sx n="71" d="100"/>
          <a:sy n="71" d="100"/>
        </p:scale>
        <p:origin x="10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FE6F5F-4BF4-4B49-8339-D80D627DC01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726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3940C-5110-4414-9139-5681B46ED3E1}" type="slidenum">
              <a:rPr lang="en-US" altLang="en-US" sz="1200">
                <a:ea typeface="ＭＳ Ｐゴシック" panose="020B0600070205080204" pitchFamily="34" charset="-128"/>
              </a:rPr>
              <a:pPr/>
              <a:t>20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041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Acknowledge: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Tan</a:t>
            </a:r>
            <a:r>
              <a:rPr lang="en-US" dirty="0"/>
              <a:t>, Steinbach, and Kumar, “Introduction to Data Mining”</a:t>
            </a:r>
          </a:p>
          <a:p>
            <a:r>
              <a:rPr lang="en-US" dirty="0" err="1"/>
              <a:t>Rajaraman</a:t>
            </a:r>
            <a:r>
              <a:rPr lang="en-US" dirty="0"/>
              <a:t> and Ullman, “Mining Massive Datasets”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Sim</a:t>
            </a:r>
            <a:r>
              <a:rPr lang="en-US" dirty="0" smtClean="0"/>
              <a:t>(X,Y) = </a:t>
            </a:r>
            <a:r>
              <a:rPr lang="en-US" dirty="0" err="1" smtClean="0"/>
              <a:t>cos</a:t>
            </a:r>
            <a:r>
              <a:rPr lang="en-US" dirty="0" smtClean="0"/>
              <a:t>(X,Y)</a:t>
            </a:r>
          </a:p>
          <a:p>
            <a:pPr lvl="1"/>
            <a:r>
              <a:rPr lang="en-US" sz="2600" dirty="0" smtClean="0"/>
              <a:t>The cosine of the angle between X and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aligned (correlated) </a:t>
            </a:r>
            <a:r>
              <a:rPr lang="en-US" dirty="0" smtClean="0"/>
              <a:t>angle is </a:t>
            </a:r>
            <a:r>
              <a:rPr lang="en-US" dirty="0" smtClean="0">
                <a:solidFill>
                  <a:srgbClr val="0070C0"/>
                </a:solidFill>
              </a:rPr>
              <a:t>zero degrees </a:t>
            </a:r>
            <a:r>
              <a:rPr lang="en-US" dirty="0" smtClean="0"/>
              <a:t>and </a:t>
            </a:r>
            <a:r>
              <a:rPr lang="en-US" dirty="0" err="1" smtClean="0"/>
              <a:t>cos</a:t>
            </a:r>
            <a:r>
              <a:rPr lang="en-US" dirty="0" smtClean="0"/>
              <a:t>(X,Y)=1</a:t>
            </a:r>
          </a:p>
          <a:p>
            <a:r>
              <a:rPr lang="en-US" dirty="0" smtClean="0"/>
              <a:t>If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orthogonal </a:t>
            </a:r>
            <a:r>
              <a:rPr lang="en-US" dirty="0" smtClean="0"/>
              <a:t>(no common coordinates) angle is </a:t>
            </a:r>
            <a:r>
              <a:rPr lang="en-US" dirty="0" smtClean="0">
                <a:solidFill>
                  <a:srgbClr val="0070C0"/>
                </a:solidFill>
              </a:rPr>
              <a:t>90 degrees </a:t>
            </a:r>
            <a:r>
              <a:rPr lang="en-US" dirty="0" smtClean="0"/>
              <a:t>and </a:t>
            </a:r>
            <a:r>
              <a:rPr lang="en-US" dirty="0" err="1" smtClean="0"/>
              <a:t>cos</a:t>
            </a:r>
            <a:r>
              <a:rPr lang="en-US" dirty="0" smtClean="0"/>
              <a:t>(X,Y)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Cosine is commonly used for comparing </a:t>
            </a:r>
            <a:r>
              <a:rPr lang="en-US" dirty="0" smtClean="0">
                <a:solidFill>
                  <a:srgbClr val="0070C0"/>
                </a:solidFill>
              </a:rPr>
              <a:t>documents</a:t>
            </a:r>
            <a:r>
              <a:rPr lang="en-US" dirty="0" smtClean="0"/>
              <a:t>, where we assume that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normalized </a:t>
            </a:r>
            <a:r>
              <a:rPr lang="en-US" dirty="0" smtClean="0"/>
              <a:t>by the document length.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7"/>
          <a:stretch/>
        </p:blipFill>
        <p:spPr bwMode="auto">
          <a:xfrm>
            <a:off x="5410200" y="1139825"/>
            <a:ext cx="3657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</a:t>
            </a:r>
            <a:r>
              <a:rPr lang="en-US" dirty="0" smtClean="0"/>
              <a:t>Similarity - math</a:t>
            </a:r>
            <a:endParaRPr lang="en-US" dirty="0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394447" y="1164525"/>
            <a:ext cx="8229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Most common measure:</a:t>
            </a:r>
            <a:endParaRPr lang="en-US" sz="1600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Dot product of two vectors:</a:t>
            </a:r>
          </a:p>
          <a:p>
            <a:pPr lvl="1">
              <a:buFont typeface="Marlett" pitchFamily="2" charset="2"/>
              <a:buNone/>
              <a:defRPr/>
            </a:pPr>
            <a:endParaRPr lang="en-US" sz="1600" dirty="0" smtClean="0"/>
          </a:p>
          <a:p>
            <a:pPr lvl="1">
              <a:buFont typeface="Marlett" pitchFamily="2" charset="2"/>
              <a:buNone/>
              <a:defRPr/>
            </a:pPr>
            <a:endParaRPr lang="en-US" sz="1050" dirty="0" smtClean="0"/>
          </a:p>
          <a:p>
            <a:pPr lvl="1">
              <a:defRPr/>
            </a:pPr>
            <a:r>
              <a:rPr lang="en-US" dirty="0" smtClean="0"/>
              <a:t>Cosine Similarity = normalized dot product</a:t>
            </a:r>
          </a:p>
          <a:p>
            <a:pPr lvl="1">
              <a:defRPr/>
            </a:pPr>
            <a:endParaRPr lang="en-US" sz="700" dirty="0" smtClean="0"/>
          </a:p>
          <a:p>
            <a:pPr lvl="1">
              <a:defRPr/>
            </a:pPr>
            <a:endParaRPr lang="en-US" sz="1100" dirty="0" smtClean="0"/>
          </a:p>
          <a:p>
            <a:pPr lvl="1">
              <a:defRPr/>
            </a:pPr>
            <a:r>
              <a:rPr lang="en-US" dirty="0" smtClean="0"/>
              <a:t>the norm of a vector X is: </a:t>
            </a: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r>
              <a:rPr lang="en-US" dirty="0" smtClean="0"/>
              <a:t>the cosine similarity is:</a:t>
            </a:r>
          </a:p>
        </p:txBody>
      </p:sp>
      <p:graphicFrame>
        <p:nvGraphicFramePr>
          <p:cNvPr id="11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656064"/>
              </p:ext>
            </p:extLst>
          </p:nvPr>
        </p:nvGraphicFramePr>
        <p:xfrm>
          <a:off x="4789488" y="4529138"/>
          <a:ext cx="13398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529138"/>
                        <a:ext cx="1339850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13369"/>
              </p:ext>
            </p:extLst>
          </p:nvPr>
        </p:nvGraphicFramePr>
        <p:xfrm>
          <a:off x="4286250" y="5300662"/>
          <a:ext cx="39100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2527200" imgH="711000" progId="Equation.3">
                  <p:embed/>
                </p:oleObj>
              </mc:Choice>
              <mc:Fallback>
                <p:oleObj name="Equation" r:id="rId5" imgW="2527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300662"/>
                        <a:ext cx="3910012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49885"/>
              </p:ext>
            </p:extLst>
          </p:nvPr>
        </p:nvGraphicFramePr>
        <p:xfrm>
          <a:off x="2578100" y="2555875"/>
          <a:ext cx="181768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1638000" imgH="317160" progId="">
                  <p:embed/>
                </p:oleObj>
              </mc:Choice>
              <mc:Fallback>
                <p:oleObj name="Equation" r:id="rId7" imgW="1638000" imgH="31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555875"/>
                        <a:ext cx="1817688" cy="350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89598"/>
              </p:ext>
            </p:extLst>
          </p:nvPr>
        </p:nvGraphicFramePr>
        <p:xfrm>
          <a:off x="4545013" y="2566987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1625400" imgH="317160" progId="">
                  <p:embed/>
                </p:oleObj>
              </mc:Choice>
              <mc:Fallback>
                <p:oleObj name="Equation" r:id="rId9" imgW="1625400" imgH="31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566987"/>
                        <a:ext cx="18288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77454"/>
              </p:ext>
            </p:extLst>
          </p:nvPr>
        </p:nvGraphicFramePr>
        <p:xfrm>
          <a:off x="5009357" y="3241838"/>
          <a:ext cx="272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1841400" imgH="342720" progId="">
                  <p:embed/>
                </p:oleObj>
              </mc:Choice>
              <mc:Fallback>
                <p:oleObj name="Equation" r:id="rId11" imgW="1841400" imgH="34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357" y="3241838"/>
                        <a:ext cx="2728912" cy="508000"/>
                      </a:xfrm>
                      <a:prstGeom prst="rect">
                        <a:avLst/>
                      </a:prstGeom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</a:t>
            </a:r>
            <a:r>
              <a:rPr lang="en-US" dirty="0" smtClean="0"/>
              <a:t>Similarity - math</a:t>
            </a:r>
            <a:endParaRPr lang="en-US" dirty="0"/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74812"/>
            <a:ext cx="8001000" cy="47259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</a:t>
            </a:r>
            <a:r>
              <a:rPr lang="en-US" sz="2000" dirty="0" smtClean="0">
                <a:cs typeface="Times New Roman" pitchFamily="18" charset="0"/>
              </a:rPr>
              <a:t>vectors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smtClean="0">
                <a:cs typeface="Times New Roman" pitchFamily="18" charset="0"/>
              </a:rPr>
              <a:t>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cos( 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) =  (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) / ||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||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  <a:endParaRPr lang="en-US" sz="2400" dirty="0">
              <a:cs typeface="Times New Roman" pitchFamily="18" charset="0"/>
            </a:endParaRP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=  3 2 0 5 0 0 0 2 0 0 	</a:t>
            </a:r>
            <a:endParaRPr lang="en-US" sz="1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=  1 0 0 0 0 0 0 1 0 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  <a:endParaRPr lang="en-US" sz="20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cs typeface="Times New Roman" pitchFamily="18" charset="0"/>
              </a:rPr>
              <a:t>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 (42)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</a:t>
            </a:r>
            <a:endParaRPr lang="en-US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Times New Roman" pitchFamily="18" charset="0"/>
              </a:rPr>
              <a:t>   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(6)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   	cos( 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, d</a:t>
            </a:r>
            <a:r>
              <a:rPr lang="en-US" sz="1800" i="1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) = .</a:t>
            </a:r>
            <a:r>
              <a:rPr lang="en-US" sz="1800" dirty="0" smtClean="0">
                <a:solidFill>
                  <a:srgbClr val="0070C0"/>
                </a:solidFill>
                <a:cs typeface="Times New Roman" pitchFamily="18" charset="0"/>
              </a:rPr>
              <a:t>314</a:t>
            </a:r>
            <a:endParaRPr lang="en-US" sz="18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D3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268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{Obama, election}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4572000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Cos(D1,D2) = 1</a:t>
            </a:r>
          </a:p>
          <a:p>
            <a:endParaRPr lang="en-US" dirty="0"/>
          </a:p>
          <a:p>
            <a:r>
              <a:rPr lang="en-US" dirty="0" smtClean="0"/>
              <a:t>Cos (D3,D1) = Cos(D3,D2) = 4/5</a:t>
            </a:r>
          </a:p>
          <a:p>
            <a:endParaRPr lang="en-US" dirty="0"/>
          </a:p>
          <a:p>
            <a:r>
              <a:rPr lang="en-US" dirty="0" smtClean="0"/>
              <a:t>Cos(D4,D1) = Cos(D4,D2) = Cos(D4,D3)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8F4020-6F96-4DC6-9102-47F1FCA395F5}" type="slidenum">
              <a:rPr lang="en-US" altLang="en-US" sz="1200">
                <a:solidFill>
                  <a:schemeClr val="accent2"/>
                </a:solidFill>
              </a:rPr>
              <a:pPr/>
              <a:t>14</a:t>
            </a:fld>
            <a:endParaRPr lang="en-US" altLang="en-US" sz="1400" b="0"/>
          </a:p>
        </p:txBody>
      </p:sp>
      <p:sp>
        <p:nvSpPr>
          <p:cNvPr id="11268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Example: Similarities among Documents</a:t>
            </a:r>
          </a:p>
        </p:txBody>
      </p:sp>
      <p:sp>
        <p:nvSpPr>
          <p:cNvPr id="11269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Consider the following document-term matrix</a:t>
            </a:r>
          </a:p>
        </p:txBody>
      </p:sp>
      <p:graphicFrame>
        <p:nvGraphicFramePr>
          <p:cNvPr id="11266" name="Object 1027"/>
          <p:cNvGraphicFramePr>
            <a:graphicFrameLocks noChangeAspect="1"/>
          </p:cNvGraphicFramePr>
          <p:nvPr/>
        </p:nvGraphicFramePr>
        <p:xfrm>
          <a:off x="1879600" y="1698625"/>
          <a:ext cx="51911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3029431" imgH="981416" progId="Excel.Sheet.8">
                  <p:embed/>
                </p:oleObj>
              </mc:Choice>
              <mc:Fallback>
                <p:oleObj name="Worksheet" r:id="rId4" imgW="3029431" imgH="98141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698625"/>
                        <a:ext cx="51911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035"/>
          <p:cNvSpPr>
            <a:spLocks noChangeArrowheads="1"/>
          </p:cNvSpPr>
          <p:nvPr/>
        </p:nvSpPr>
        <p:spPr bwMode="auto">
          <a:xfrm>
            <a:off x="1719263" y="2185988"/>
            <a:ext cx="5526087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Text Box 1038"/>
          <p:cNvSpPr txBox="1">
            <a:spLocks noChangeArrowheads="1"/>
          </p:cNvSpPr>
          <p:nvPr/>
        </p:nvSpPr>
        <p:spPr bwMode="auto">
          <a:xfrm>
            <a:off x="1825624" y="3649663"/>
            <a:ext cx="6251575" cy="206216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Dot-Product(Doc2,Doc4)   =   &lt;3,1,4,3,1,2,0,1&gt; * &lt;0,1,0,3,0,0,2,0&gt;</a:t>
            </a:r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		             0 + 1 + 0 + 9 + 0 + 0 + 0 + 0 = 10 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Norm (Doc2) = SQRT(9+1+16+9+1+4+0+1) = 6.4</a:t>
            </a:r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Norm (Doc4) = SQRT(0+1+0+9+0+0+4+0) = 3.74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Cosine(Doc2, Doc4) = 10 / (6.4 * 3.74) = 0.42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</p:txBody>
      </p:sp>
      <p:sp>
        <p:nvSpPr>
          <p:cNvPr id="11272" name="Rectangle 1035"/>
          <p:cNvSpPr>
            <a:spLocks noChangeArrowheads="1"/>
          </p:cNvSpPr>
          <p:nvPr/>
        </p:nvSpPr>
        <p:spPr bwMode="auto">
          <a:xfrm>
            <a:off x="1731963" y="2657475"/>
            <a:ext cx="5527675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measure of how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 smtClean="0"/>
              <a:t>two </a:t>
            </a:r>
            <a:r>
              <a:rPr lang="en-US" dirty="0"/>
              <a:t>data </a:t>
            </a:r>
            <a:r>
              <a:rPr lang="en-US" dirty="0" smtClean="0"/>
              <a:t>objects are</a:t>
            </a:r>
          </a:p>
          <a:p>
            <a:pPr lvl="1"/>
            <a:r>
              <a:rPr lang="en-US" dirty="0"/>
              <a:t>A function that maps pairs of objects to real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Lower when objects are more </a:t>
            </a:r>
            <a:r>
              <a:rPr lang="en-US" dirty="0" smtClean="0"/>
              <a:t>alike</a:t>
            </a:r>
          </a:p>
          <a:p>
            <a:pPr lvl="1"/>
            <a:r>
              <a:rPr lang="en-US" dirty="0" smtClean="0"/>
              <a:t>Higher when two objects are different</a:t>
            </a:r>
            <a:endParaRPr lang="en-US" dirty="0"/>
          </a:p>
          <a:p>
            <a:r>
              <a:rPr lang="en-US" dirty="0"/>
              <a:t>Minimum </a:t>
            </a:r>
            <a:r>
              <a:rPr lang="en-US" dirty="0" smtClean="0"/>
              <a:t>distance is 0, when comparing an object with itself.</a:t>
            </a:r>
            <a:endParaRPr lang="en-US" dirty="0"/>
          </a:p>
          <a:p>
            <a:r>
              <a:rPr lang="en-US" dirty="0"/>
              <a:t>Upper limit </a:t>
            </a:r>
            <a:r>
              <a:rPr lang="en-US" dirty="0" smtClean="0"/>
              <a:t>varies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distance function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 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distance </a:t>
            </a:r>
            <a:r>
              <a:rPr lang="en-US" dirty="0" smtClean="0">
                <a:solidFill>
                  <a:srgbClr val="FF0000"/>
                </a:solidFill>
              </a:rPr>
              <a:t>metric </a:t>
            </a:r>
            <a:r>
              <a:rPr lang="en-US" dirty="0" smtClean="0"/>
              <a:t>if </a:t>
            </a:r>
            <a:r>
              <a:rPr lang="en-US" dirty="0"/>
              <a:t>it is a function from pairs of </a:t>
            </a:r>
            <a:r>
              <a:rPr lang="en-US" dirty="0" smtClean="0"/>
              <a:t>objects to </a:t>
            </a:r>
            <a:r>
              <a:rPr lang="en-US" dirty="0"/>
              <a:t>real numbers such that: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&gt;</a:t>
            </a:r>
            <a:r>
              <a:rPr lang="en-US" dirty="0"/>
              <a:t> 0.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non-negativity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dirty="0" err="1"/>
              <a:t>iff</a:t>
            </a:r>
            <a:r>
              <a:rPr lang="en-US" dirty="0"/>
              <a:t> x = y</a:t>
            </a:r>
            <a:r>
              <a:rPr lang="en-US" dirty="0" smtClean="0"/>
              <a:t>.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 smtClean="0"/>
              <a:t>).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&lt;</a:t>
            </a:r>
            <a:r>
              <a:rPr lang="en-US" dirty="0"/>
              <a:t>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triangle inequality 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68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 inequality guarantees that the distance function is </a:t>
            </a:r>
            <a:r>
              <a:rPr lang="en-US" dirty="0">
                <a:solidFill>
                  <a:srgbClr val="EF8511"/>
                </a:solidFill>
              </a:rPr>
              <a:t>well-behaved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direct connection is the shortest distance</a:t>
            </a:r>
          </a:p>
          <a:p>
            <a:pPr lvl="1"/>
            <a:endParaRPr lang="en-US" dirty="0"/>
          </a:p>
          <a:p>
            <a:r>
              <a:rPr lang="en-US" dirty="0" smtClean="0"/>
              <a:t>It is useful also for proving useful </a:t>
            </a:r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 about the data.</a:t>
            </a:r>
          </a:p>
        </p:txBody>
      </p:sp>
    </p:spTree>
    <p:extLst>
      <p:ext uri="{BB962C8B-B14F-4D97-AF65-F5344CB8AC3E}">
        <p14:creationId xmlns:p14="http://schemas.microsoft.com/office/powerpoint/2010/main" val="1573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 for real vectors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/>
                  <a:t> norm: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Euclidean </a:t>
                </a:r>
                <a:r>
                  <a:rPr lang="en-US" dirty="0" smtClean="0"/>
                  <a:t>distance: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norm: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Manhattan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b="1" baseline="-250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norm: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,…,|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87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Distances</a:t>
            </a:r>
            <a:endParaRPr lang="en-US" dirty="0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/>
              <a:t>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= (9,8)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2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latin typeface="Cambria Math"/>
                            </a:rPr>
                            <m:t>4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+3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i="1" dirty="0" smtClean="0">
                          <a:latin typeface="Cambria Math"/>
                        </a:rPr>
                        <m:t>= 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blipFill rotWithShape="1">
                <a:blip r:embed="rId2"/>
                <a:stretch>
                  <a:fillRect l="-2381" t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1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=4+3 </m:t>
                      </m:r>
                      <m:r>
                        <a:rPr lang="en-US" sz="2400" i="1" dirty="0"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22" t="-5109" b="-10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CC33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CC33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/>
                        </a:rPr>
                        <m:t>⁡=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32" t="-5147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and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many different problems we need to quantify how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/>
              <a:t> are.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For an item bought by a customer, find other </a:t>
            </a:r>
            <a:r>
              <a:rPr lang="en-US" dirty="0" smtClean="0">
                <a:solidFill>
                  <a:srgbClr val="0070C0"/>
                </a:solidFill>
              </a:rPr>
              <a:t>similar</a:t>
            </a:r>
            <a:r>
              <a:rPr lang="en-US" dirty="0" smtClean="0"/>
              <a:t> items</a:t>
            </a:r>
          </a:p>
          <a:p>
            <a:pPr lvl="1"/>
            <a:r>
              <a:rPr lang="en-US" dirty="0"/>
              <a:t>Group together the </a:t>
            </a:r>
            <a:r>
              <a:rPr lang="en-US" dirty="0" smtClean="0"/>
              <a:t>customers of a site so that </a:t>
            </a:r>
            <a:r>
              <a:rPr lang="en-US" dirty="0" smtClean="0">
                <a:solidFill>
                  <a:srgbClr val="0070C0"/>
                </a:solidFill>
              </a:rPr>
              <a:t>similar</a:t>
            </a:r>
            <a:r>
              <a:rPr lang="en-US" dirty="0" smtClean="0"/>
              <a:t> customers are shown the same ad.</a:t>
            </a:r>
          </a:p>
          <a:p>
            <a:pPr lvl="1"/>
            <a:r>
              <a:rPr lang="en-US" dirty="0" smtClean="0"/>
              <a:t>Group together web documents so that you can </a:t>
            </a:r>
            <a:r>
              <a:rPr lang="en-US" dirty="0" smtClean="0">
                <a:solidFill>
                  <a:srgbClr val="0070C0"/>
                </a:solidFill>
              </a:rPr>
              <a:t>separate</a:t>
            </a:r>
            <a:r>
              <a:rPr lang="en-US" dirty="0" smtClean="0"/>
              <a:t> the ones that talk about politics and the ones that talk about sports.</a:t>
            </a:r>
          </a:p>
          <a:p>
            <a:pPr lvl="1"/>
            <a:r>
              <a:rPr lang="en-US" dirty="0" smtClean="0"/>
              <a:t>Find all the </a:t>
            </a:r>
            <a:r>
              <a:rPr lang="en-US" dirty="0" smtClean="0">
                <a:solidFill>
                  <a:srgbClr val="0070C0"/>
                </a:solidFill>
              </a:rPr>
              <a:t>near-duplicate</a:t>
            </a:r>
            <a:r>
              <a:rPr lang="en-US" dirty="0" smtClean="0"/>
              <a:t> mirrored web documents.</a:t>
            </a:r>
            <a:endParaRPr lang="en-US" dirty="0"/>
          </a:p>
          <a:p>
            <a:pPr lvl="1"/>
            <a:r>
              <a:rPr lang="en-US" dirty="0" smtClean="0"/>
              <a:t>Find credit card transactions that are very </a:t>
            </a:r>
            <a:r>
              <a:rPr lang="en-US" dirty="0" smtClean="0">
                <a:solidFill>
                  <a:srgbClr val="0070C0"/>
                </a:solidFill>
              </a:rPr>
              <a:t>different</a:t>
            </a:r>
            <a:r>
              <a:rPr lang="en-US" dirty="0" smtClean="0"/>
              <a:t> from previous transactions.</a:t>
            </a:r>
          </a:p>
          <a:p>
            <a:r>
              <a:rPr lang="en-US" dirty="0" smtClean="0"/>
              <a:t>To solve these problems we need a definition of </a:t>
            </a:r>
            <a:r>
              <a:rPr lang="en-US" dirty="0" smtClean="0">
                <a:solidFill>
                  <a:srgbClr val="FF0000"/>
                </a:solidFill>
              </a:rPr>
              <a:t>similarity,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definition depends on the </a:t>
            </a:r>
            <a:r>
              <a:rPr lang="en-US" dirty="0" smtClean="0">
                <a:solidFill>
                  <a:srgbClr val="0070C0"/>
                </a:solidFill>
              </a:rPr>
              <a:t>type of data </a:t>
            </a:r>
            <a:r>
              <a:rPr lang="en-US" dirty="0" smtClean="0"/>
              <a:t>that we have</a:t>
            </a:r>
          </a:p>
        </p:txBody>
      </p:sp>
    </p:spTree>
    <p:extLst>
      <p:ext uri="{BB962C8B-B14F-4D97-AF65-F5344CB8AC3E}">
        <p14:creationId xmlns:p14="http://schemas.microsoft.com/office/powerpoint/2010/main" val="21323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B1FC4A-D940-445E-BD99-636D0B55E392}" type="slidenum">
              <a:rPr lang="en-US" altLang="en-US" sz="1200" b="0">
                <a:ea typeface="ＭＳ Ｐゴシック" panose="020B0600070205080204" pitchFamily="34" charset="-128"/>
              </a:rPr>
              <a:pPr eaLnBrk="1" hangingPunct="1"/>
              <a:t>20</a:t>
            </a:fld>
            <a:endParaRPr lang="en-US" altLang="en-US" sz="1200" b="0">
              <a:ea typeface="ＭＳ Ｐゴシック" panose="020B0600070205080204" pitchFamily="34" charset="-128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5413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Example: Data Matrix and Distance Matrix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748338" y="957263"/>
          <a:ext cx="29479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4" imgW="1838249" imgH="857402" progId="Excel.Sheet.8">
                  <p:embed/>
                </p:oleObj>
              </mc:Choice>
              <mc:Fallback>
                <p:oleObj name="Worksheet" r:id="rId4" imgW="1838249" imgH="8574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957263"/>
                        <a:ext cx="29479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3935413" y="4638675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  <a:ea typeface="ＭＳ Ｐゴシック" panose="020B0600070205080204" pitchFamily="34" charset="-128"/>
              </a:rPr>
              <a:t>Distance Matrix (</a:t>
            </a:r>
            <a:r>
              <a:rPr lang="en-US" altLang="en-US" sz="2000" b="1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Euclidean)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008438" y="5029200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6" imgW="3057441" imgH="866747" progId="Excel.Sheet.8">
                  <p:embed/>
                </p:oleObj>
              </mc:Choice>
              <mc:Fallback>
                <p:oleObj name="Worksheet" r:id="rId6" imgW="3057441" imgH="866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29200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2392363" y="1347788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Data Matrix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06400" y="1487488"/>
          <a:ext cx="33067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SmartDraw" r:id="rId8" imgW="4379976" imgH="5551932" progId="">
                  <p:embed/>
                </p:oleObj>
              </mc:Choice>
              <mc:Fallback>
                <p:oleObj name="SmartDraw" r:id="rId8" imgW="4379976" imgH="55519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487488"/>
                        <a:ext cx="330676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3938588" y="270351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  <a:ea typeface="ＭＳ Ｐゴシック" panose="020B0600070205080204" pitchFamily="34" charset="-128"/>
              </a:rPr>
              <a:t>Distance Matrix (</a:t>
            </a:r>
            <a:r>
              <a:rPr lang="en-US" altLang="en-US" sz="2000" b="1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Manhattan)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041775" y="3163888"/>
          <a:ext cx="490696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10" imgW="3057650" imgH="866865" progId="Excel.Sheet.8">
                  <p:embed/>
                </p:oleObj>
              </mc:Choice>
              <mc:Fallback>
                <p:oleObj name="Worksheet" r:id="rId10" imgW="3057650" imgH="8668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163888"/>
                        <a:ext cx="490696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77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80241" y="1525417"/>
            <a:ext cx="2157501" cy="2165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928193">
            <a:off x="5090356" y="1842092"/>
            <a:ext cx="1520611" cy="1498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3277" y="1525417"/>
            <a:ext cx="2154465" cy="216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>
            <a:off x="5860510" y="1525417"/>
            <a:ext cx="0" cy="216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83277" y="2591255"/>
            <a:ext cx="2134769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4849" y="2591737"/>
            <a:ext cx="59129" cy="7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5" idx="5"/>
          </p:cNvCxnSpPr>
          <p:nvPr/>
        </p:nvCxnSpPr>
        <p:spPr>
          <a:xfrm flipH="1" flipV="1">
            <a:off x="5875319" y="2657189"/>
            <a:ext cx="1287481" cy="61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29649" y="2209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4572000"/>
            <a:ext cx="736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: All points y at distance </a:t>
            </a:r>
            <a:r>
              <a:rPr lang="en-US" sz="2400" dirty="0" err="1" smtClean="0">
                <a:solidFill>
                  <a:srgbClr val="00B050"/>
                </a:solidFill>
              </a:rPr>
              <a:t>L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x,y</a:t>
            </a:r>
            <a:r>
              <a:rPr lang="en-US" sz="2400" dirty="0" smtClean="0">
                <a:solidFill>
                  <a:srgbClr val="00B050"/>
                </a:solidFill>
              </a:rPr>
              <a:t>) = r </a:t>
            </a:r>
            <a:r>
              <a:rPr lang="en-US" sz="2400" dirty="0" smtClean="0"/>
              <a:t>from point 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257800"/>
            <a:ext cx="713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: All points y at distance </a:t>
            </a:r>
            <a:r>
              <a:rPr lang="en-US" sz="2400" dirty="0" err="1" smtClean="0">
                <a:solidFill>
                  <a:srgbClr val="0070C0"/>
                </a:solidFill>
              </a:rPr>
              <a:t>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x,y</a:t>
            </a:r>
            <a:r>
              <a:rPr lang="en-US" sz="2400" dirty="0" smtClean="0">
                <a:solidFill>
                  <a:srgbClr val="0070C0"/>
                </a:solidFill>
              </a:rPr>
              <a:t>) = r </a:t>
            </a:r>
            <a:r>
              <a:rPr lang="en-US" sz="2400" dirty="0" smtClean="0"/>
              <a:t>from point 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 smtClean="0"/>
                  <a:t>: All points y at distance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x,y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= r </a:t>
                </a:r>
                <a:r>
                  <a:rPr lang="en-US" sz="2400" dirty="0" smtClean="0"/>
                  <a:t>from point x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80" t="-9211" r="-25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define similarity between strings?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for recognizing and correcting typing errors and analyzing DNA sequences.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667000"/>
            <a:ext cx="367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weird 		</a:t>
            </a:r>
            <a:r>
              <a:rPr lang="en-US" sz="2400" dirty="0" err="1" smtClean="0">
                <a:solidFill>
                  <a:srgbClr val="0070C0"/>
                </a:solidFill>
              </a:rPr>
              <a:t>wierd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intelligent	unintelligent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Athena	</a:t>
            </a:r>
            <a:r>
              <a:rPr lang="en-US" sz="2400" dirty="0" err="1" smtClean="0">
                <a:solidFill>
                  <a:srgbClr val="0070C0"/>
                </a:solidFill>
              </a:rPr>
              <a:t>Athina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F6F-C6D3-4E43-8286-5FA8EAD27972}" type="slidenum">
              <a:rPr lang="en-US"/>
              <a:pPr/>
              <a:t>23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Edit </a:t>
            </a:r>
            <a:r>
              <a:rPr lang="en-US" dirty="0" smtClean="0"/>
              <a:t>Distance for strings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distance  </a:t>
            </a:r>
            <a:r>
              <a:rPr lang="en-US" dirty="0"/>
              <a:t>of two strings is the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deletes</a:t>
            </a:r>
            <a:r>
              <a:rPr lang="en-US" dirty="0"/>
              <a:t> of characters needed to turn one into the other. </a:t>
            </a:r>
            <a:endParaRPr lang="en-US" dirty="0" smtClean="0"/>
          </a:p>
          <a:p>
            <a:r>
              <a:rPr lang="en-US" dirty="0" smtClean="0"/>
              <a:t>Example: x </a:t>
            </a: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abcde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; y = </a:t>
            </a:r>
            <a:r>
              <a:rPr lang="en-US" dirty="0" err="1">
                <a:solidFill>
                  <a:srgbClr val="0070C0"/>
                </a:solidFill>
              </a:rPr>
              <a:t>bcduve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 </a:t>
            </a:r>
            <a:r>
              <a:rPr lang="en-US" i="1" dirty="0"/>
              <a:t>x</a:t>
            </a:r>
            <a:r>
              <a:rPr lang="en-US" dirty="0"/>
              <a:t>  into </a:t>
            </a:r>
            <a:r>
              <a:rPr lang="en-US" i="1" dirty="0"/>
              <a:t>y</a:t>
            </a:r>
            <a:r>
              <a:rPr lang="en-US" dirty="0"/>
              <a:t>  by deleting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then inserting 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  after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Edit distance = 3.</a:t>
            </a:r>
          </a:p>
          <a:p>
            <a:r>
              <a:rPr lang="en-US" dirty="0" smtClean="0"/>
              <a:t> Minimum number of operations can be computed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</a:p>
          <a:p>
            <a:r>
              <a:rPr lang="en-US" dirty="0" smtClean="0"/>
              <a:t>Common distance measure for comparing DNA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measure of 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alike</a:t>
            </a:r>
            <a:r>
              <a:rPr lang="en-US" dirty="0"/>
              <a:t> two data objects 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function that maps pairs of objects to real values</a:t>
            </a:r>
            <a:endParaRPr lang="en-US" dirty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when objects are more alike.</a:t>
            </a:r>
          </a:p>
          <a:p>
            <a:r>
              <a:rPr lang="en-US" dirty="0"/>
              <a:t>Often falls in the range [0,1</a:t>
            </a:r>
            <a:r>
              <a:rPr lang="en-US" dirty="0" smtClean="0"/>
              <a:t>], sometimes in [-1,1]</a:t>
            </a:r>
          </a:p>
          <a:p>
            <a:pPr lvl="1"/>
            <a:endParaRPr lang="en-US" dirty="0"/>
          </a:p>
          <a:p>
            <a:r>
              <a:rPr lang="en-US" dirty="0"/>
              <a:t>Desirable properties for similarity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1 (or maximum similarity) only if p = q. 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s(q, p)   for all p and q.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0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ones are more similar?</a:t>
            </a:r>
          </a:p>
          <a:p>
            <a:endParaRPr lang="en-US" dirty="0"/>
          </a:p>
          <a:p>
            <a:r>
              <a:rPr lang="en-US" dirty="0" smtClean="0"/>
              <a:t>How would you quantify their similarity?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4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Similarity: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words in common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) = 3,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=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 =2</a:t>
            </a:r>
          </a:p>
          <a:p>
            <a:r>
              <a:rPr lang="en-US" dirty="0" smtClean="0"/>
              <a:t>What about this document?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876800"/>
            <a:ext cx="3352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Vefa</a:t>
            </a:r>
            <a:r>
              <a:rPr lang="en-US" sz="2000" dirty="0" smtClean="0"/>
              <a:t> releases new book with apple pie recipes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Jaccard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Similarity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</a:t>
            </a:r>
            <a:r>
              <a:rPr lang="en-US" sz="3400" dirty="0" err="1">
                <a:solidFill>
                  <a:srgbClr val="FF0000"/>
                </a:solidFill>
              </a:rPr>
              <a:t>Jaccard</a:t>
            </a:r>
            <a:r>
              <a:rPr lang="en-US" sz="3400" dirty="0">
                <a:solidFill>
                  <a:srgbClr val="FF0000"/>
                </a:solidFill>
              </a:rPr>
              <a:t> similarity </a:t>
            </a:r>
            <a:r>
              <a:rPr lang="en-US" sz="3400" dirty="0" smtClean="0">
                <a:solidFill>
                  <a:srgbClr val="FF0000"/>
                </a:solidFill>
              </a:rPr>
              <a:t>(</a:t>
            </a:r>
            <a:r>
              <a:rPr lang="en-US" sz="3400" dirty="0" err="1" smtClean="0">
                <a:solidFill>
                  <a:srgbClr val="0070C0"/>
                </a:solidFill>
              </a:rPr>
              <a:t>Jaccard</a:t>
            </a:r>
            <a:r>
              <a:rPr lang="en-US" sz="3400" dirty="0" smtClean="0">
                <a:solidFill>
                  <a:srgbClr val="0070C0"/>
                </a:solidFill>
              </a:rPr>
              <a:t> coefficient</a:t>
            </a:r>
            <a:r>
              <a:rPr lang="en-US" sz="3400" dirty="0" smtClean="0">
                <a:solidFill>
                  <a:srgbClr val="FF0000"/>
                </a:solidFill>
              </a:rPr>
              <a:t>) </a:t>
            </a:r>
            <a:r>
              <a:rPr lang="en-US" sz="3400" dirty="0"/>
              <a:t>of two sets </a:t>
            </a:r>
            <a:r>
              <a:rPr lang="en-US" sz="3400" dirty="0">
                <a:solidFill>
                  <a:srgbClr val="00B050"/>
                </a:solidFill>
              </a:rPr>
              <a:t>S</a:t>
            </a:r>
            <a:r>
              <a:rPr lang="en-US" sz="3400" baseline="-25000" dirty="0" smtClean="0">
                <a:solidFill>
                  <a:srgbClr val="00B050"/>
                </a:solidFill>
              </a:rPr>
              <a:t>1</a:t>
            </a:r>
            <a:r>
              <a:rPr lang="en-US" sz="3400" dirty="0">
                <a:solidFill>
                  <a:srgbClr val="00B050"/>
                </a:solidFill>
              </a:rPr>
              <a:t>, </a:t>
            </a:r>
            <a:r>
              <a:rPr lang="en-US" sz="3400" dirty="0" smtClean="0">
                <a:solidFill>
                  <a:srgbClr val="00B050"/>
                </a:solidFill>
              </a:rPr>
              <a:t>S</a:t>
            </a:r>
            <a:r>
              <a:rPr lang="en-US" sz="3400" baseline="-25000" dirty="0" smtClean="0">
                <a:solidFill>
                  <a:srgbClr val="00B050"/>
                </a:solidFill>
              </a:rPr>
              <a:t>2</a:t>
            </a:r>
            <a:r>
              <a:rPr lang="en-US" sz="3400" dirty="0" smtClean="0">
                <a:solidFill>
                  <a:srgbClr val="00B050"/>
                </a:solidFill>
              </a:rPr>
              <a:t> </a:t>
            </a:r>
            <a:r>
              <a:rPr lang="en-US" sz="3400" dirty="0"/>
              <a:t>is the size of their </a:t>
            </a:r>
            <a:r>
              <a:rPr lang="en-US" sz="3400" dirty="0">
                <a:solidFill>
                  <a:srgbClr val="00B0F0"/>
                </a:solidFill>
              </a:rPr>
              <a:t>intersection </a:t>
            </a:r>
            <a:r>
              <a:rPr lang="en-US" sz="3400" dirty="0"/>
              <a:t>divided by the size of their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sz="3400" dirty="0"/>
              <a:t>.</a:t>
            </a:r>
          </a:p>
          <a:p>
            <a:pPr lvl="1"/>
            <a:r>
              <a:rPr lang="en-US" sz="3200" dirty="0" err="1" smtClean="0">
                <a:solidFill>
                  <a:srgbClr val="FF0000"/>
                </a:solidFill>
              </a:rPr>
              <a:t>JSim</a:t>
            </a:r>
            <a:r>
              <a:rPr lang="en-US" sz="3200" i="1" dirty="0" smtClean="0"/>
              <a:t> </a:t>
            </a:r>
            <a:r>
              <a:rPr lang="en-US" sz="3200" dirty="0"/>
              <a:t>(</a:t>
            </a:r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) = </a:t>
            </a:r>
            <a:r>
              <a:rPr lang="en-US" sz="3200" dirty="0">
                <a:solidFill>
                  <a:srgbClr val="00B0F0"/>
                </a:solidFill>
              </a:rPr>
              <a:t>|C</a:t>
            </a:r>
            <a:r>
              <a:rPr lang="en-US" sz="3200" baseline="-25000" dirty="0">
                <a:solidFill>
                  <a:srgbClr val="00B0F0"/>
                </a:solidFill>
              </a:rPr>
              <a:t>1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C</a:t>
            </a:r>
            <a:r>
              <a:rPr lang="en-US" sz="3200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sz="3200" dirty="0" smtClean="0">
                <a:solidFill>
                  <a:srgbClr val="00B0F0"/>
                </a:solidFill>
                <a:sym typeface="Symbol" pitchFamily="18" charset="2"/>
              </a:rPr>
              <a:t>| </a:t>
            </a:r>
            <a:r>
              <a:rPr lang="en-US" sz="3200" dirty="0" smtClean="0">
                <a:sym typeface="Symbol" pitchFamily="18" charset="2"/>
              </a:rPr>
              <a:t>/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C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Extreme behavior:</a:t>
            </a:r>
          </a:p>
          <a:p>
            <a:pPr lvl="2"/>
            <a:r>
              <a:rPr lang="en-US" sz="2800" dirty="0" err="1" smtClean="0"/>
              <a:t>Jsim</a:t>
            </a:r>
            <a:r>
              <a:rPr lang="en-US" sz="2800" dirty="0" smtClean="0"/>
              <a:t>(X,Y) = 1, </a:t>
            </a:r>
            <a:r>
              <a:rPr lang="en-US" sz="2800" dirty="0" err="1" smtClean="0"/>
              <a:t>iff</a:t>
            </a:r>
            <a:r>
              <a:rPr lang="en-US" sz="2800" dirty="0" smtClean="0"/>
              <a:t> X = Y</a:t>
            </a:r>
          </a:p>
          <a:p>
            <a:pPr lvl="2"/>
            <a:r>
              <a:rPr lang="en-US" sz="2800" dirty="0" err="1" smtClean="0"/>
              <a:t>Jsim</a:t>
            </a:r>
            <a:r>
              <a:rPr lang="en-US" sz="2800" dirty="0" smtClean="0"/>
              <a:t>(X,Y) = 0 </a:t>
            </a:r>
            <a:r>
              <a:rPr lang="en-US" sz="2800" dirty="0" err="1" smtClean="0"/>
              <a:t>iff</a:t>
            </a:r>
            <a:r>
              <a:rPr lang="en-US" sz="2800" dirty="0" smtClean="0"/>
              <a:t> X,Y have no elements in common</a:t>
            </a:r>
          </a:p>
          <a:p>
            <a:pPr lvl="1"/>
            <a:r>
              <a:rPr lang="en-US" sz="3200" dirty="0" err="1" smtClean="0"/>
              <a:t>JSim</a:t>
            </a:r>
            <a:r>
              <a:rPr lang="en-US" sz="3200" dirty="0" smtClean="0"/>
              <a:t> is symmetric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314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456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266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426607" y="4343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036207" y="3810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45807" y="4114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4934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55407" y="3886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55407" y="4572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79207" y="3429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89550" y="3381374"/>
            <a:ext cx="248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 in intersection.</a:t>
            </a:r>
          </a:p>
          <a:p>
            <a:r>
              <a:rPr lang="en-US" dirty="0"/>
              <a:t>8 in union.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34583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between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distance for the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) = 3/5 = 0,6</a:t>
            </a:r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= </a:t>
            </a:r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 = 2/6 = 0,33</a:t>
            </a:r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/>
              <a:t>)  </a:t>
            </a:r>
            <a:r>
              <a:rPr lang="en-US" dirty="0" smtClean="0"/>
              <a:t>= 3/9 = 0,33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38614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0286" y="2386146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388324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386146"/>
            <a:ext cx="1828800" cy="13174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Vefa</a:t>
            </a:r>
            <a:r>
              <a:rPr lang="en-US" sz="2000" dirty="0" smtClean="0"/>
              <a:t> releases new book with apple pie recipes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vectors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2830"/>
              </p:ext>
            </p:extLst>
          </p:nvPr>
        </p:nvGraphicFramePr>
        <p:xfrm>
          <a:off x="593736" y="2362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6134" y="1762035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Documents (and sets in general) can also be represented as </a:t>
            </a:r>
            <a:r>
              <a:rPr lang="en-US" sz="2000" dirty="0" smtClean="0">
                <a:solidFill>
                  <a:srgbClr val="0070C0"/>
                </a:solidFill>
              </a:rPr>
              <a:t>vectors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508" y="4355369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do we measure the similarity of two vectors?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could view them as sets of words.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Similarity will show that D4 is different form the 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all pairs of the other three documents are equally similar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119" y="6073745"/>
            <a:ext cx="671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want to capture how well the two vectors are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aligned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3" y="4448183"/>
            <a:ext cx="487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 </a:t>
            </a:r>
            <a:r>
              <a:rPr lang="en-US" dirty="0" err="1" smtClean="0"/>
              <a:t>D1</a:t>
            </a:r>
            <a:r>
              <a:rPr lang="en-US" dirty="0" smtClean="0"/>
              <a:t>, </a:t>
            </a:r>
            <a:r>
              <a:rPr lang="en-US" dirty="0" err="1" smtClean="0"/>
              <a:t>D2</a:t>
            </a:r>
            <a:r>
              <a:rPr lang="en-US" dirty="0" smtClean="0"/>
              <a:t> are in the “</a:t>
            </a:r>
            <a:r>
              <a:rPr lang="en-US" dirty="0" smtClean="0">
                <a:solidFill>
                  <a:srgbClr val="EF8511"/>
                </a:solidFill>
              </a:rPr>
              <a:t>same direction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Document D3 is on the </a:t>
            </a:r>
            <a:r>
              <a:rPr lang="en-US" dirty="0" smtClean="0">
                <a:solidFill>
                  <a:srgbClr val="0070C0"/>
                </a:solidFill>
              </a:rPr>
              <a:t>same plane </a:t>
            </a:r>
            <a:r>
              <a:rPr lang="en-US" dirty="0" smtClean="0"/>
              <a:t>as D1, D2</a:t>
            </a:r>
          </a:p>
          <a:p>
            <a:endParaRPr lang="en-US" dirty="0"/>
          </a:p>
          <a:p>
            <a:r>
              <a:rPr lang="en-US" dirty="0" smtClean="0"/>
              <a:t>Document D4 is </a:t>
            </a:r>
            <a:r>
              <a:rPr lang="en-US" dirty="0" smtClean="0">
                <a:solidFill>
                  <a:srgbClr val="EF8511"/>
                </a:solidFill>
              </a:rPr>
              <a:t>orthogonal</a:t>
            </a:r>
            <a:r>
              <a:rPr lang="en-US" dirty="0" smtClean="0"/>
              <a:t> to the rest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41116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D3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268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{Obama, election}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9047</TotalTime>
  <Words>1203</Words>
  <Application>Microsoft Office PowerPoint</Application>
  <PresentationFormat>Presentación en pantalla (4:3)</PresentationFormat>
  <Paragraphs>306</Paragraphs>
  <Slides>23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Marlett</vt:lpstr>
      <vt:lpstr>Monotype Sorts</vt:lpstr>
      <vt:lpstr>Symbol</vt:lpstr>
      <vt:lpstr>Tahoma</vt:lpstr>
      <vt:lpstr>Times New Roman</vt:lpstr>
      <vt:lpstr>Clarity</vt:lpstr>
      <vt:lpstr>Equation</vt:lpstr>
      <vt:lpstr>Worksheet</vt:lpstr>
      <vt:lpstr>SmartDraw</vt:lpstr>
      <vt:lpstr>Similarity and Distance</vt:lpstr>
      <vt:lpstr>Similarity and Distance</vt:lpstr>
      <vt:lpstr>Similarity</vt:lpstr>
      <vt:lpstr>Similarity between sets</vt:lpstr>
      <vt:lpstr>Similarity: Intersection</vt:lpstr>
      <vt:lpstr>Jaccard Similarity</vt:lpstr>
      <vt:lpstr>Jaccard Similarity between sets</vt:lpstr>
      <vt:lpstr>Similarity between vectors</vt:lpstr>
      <vt:lpstr>Example</vt:lpstr>
      <vt:lpstr>Cosine Similarity</vt:lpstr>
      <vt:lpstr>Cosine Similarity - math</vt:lpstr>
      <vt:lpstr>Cosine Similarity - math</vt:lpstr>
      <vt:lpstr>Example</vt:lpstr>
      <vt:lpstr>Example: Similarities among Documents</vt:lpstr>
      <vt:lpstr>Distance</vt:lpstr>
      <vt:lpstr>Distance Metric</vt:lpstr>
      <vt:lpstr>Triangle Inequality</vt:lpstr>
      <vt:lpstr>Distances for real vectors</vt:lpstr>
      <vt:lpstr>Example of Distances</vt:lpstr>
      <vt:lpstr>Example: Data Matrix and Distance Matrix</vt:lpstr>
      <vt:lpstr>Example</vt:lpstr>
      <vt:lpstr>Distance between strings</vt:lpstr>
      <vt:lpstr>Edit Distance for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Usuario-03</cp:lastModifiedBy>
  <cp:revision>346</cp:revision>
  <dcterms:created xsi:type="dcterms:W3CDTF">2011-10-17T19:46:53Z</dcterms:created>
  <dcterms:modified xsi:type="dcterms:W3CDTF">2019-05-02T12:16:30Z</dcterms:modified>
</cp:coreProperties>
</file>