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3" r:id="rId6"/>
    <p:sldId id="272" r:id="rId7"/>
    <p:sldId id="274" r:id="rId8"/>
    <p:sldId id="276" r:id="rId9"/>
    <p:sldId id="275" r:id="rId10"/>
    <p:sldId id="300" r:id="rId11"/>
    <p:sldId id="277" r:id="rId12"/>
    <p:sldId id="301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4" r:id="rId29"/>
    <p:sldId id="295" r:id="rId30"/>
    <p:sldId id="296" r:id="rId31"/>
    <p:sldId id="297" r:id="rId32"/>
    <p:sldId id="298" r:id="rId33"/>
    <p:sldId id="299" r:id="rId3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F480-92B0-41C1-832A-E19CB6D13C9C}" type="datetimeFigureOut">
              <a:rPr lang="es-EC" smtClean="0"/>
              <a:t>08/05/2019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DA43-CD05-4A44-9573-7CF11EC276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780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F480-92B0-41C1-832A-E19CB6D13C9C}" type="datetimeFigureOut">
              <a:rPr lang="es-EC" smtClean="0"/>
              <a:t>08/05/2019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DA43-CD05-4A44-9573-7CF11EC276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5056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F480-92B0-41C1-832A-E19CB6D13C9C}" type="datetimeFigureOut">
              <a:rPr lang="es-EC" smtClean="0"/>
              <a:t>08/05/2019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DA43-CD05-4A44-9573-7CF11EC276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4745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F480-92B0-41C1-832A-E19CB6D13C9C}" type="datetimeFigureOut">
              <a:rPr lang="es-EC" smtClean="0"/>
              <a:t>08/05/2019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DA43-CD05-4A44-9573-7CF11EC276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9565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F480-92B0-41C1-832A-E19CB6D13C9C}" type="datetimeFigureOut">
              <a:rPr lang="es-EC" smtClean="0"/>
              <a:t>08/05/2019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DA43-CD05-4A44-9573-7CF11EC276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0397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F480-92B0-41C1-832A-E19CB6D13C9C}" type="datetimeFigureOut">
              <a:rPr lang="es-EC" smtClean="0"/>
              <a:t>08/05/2019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DA43-CD05-4A44-9573-7CF11EC276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5380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F480-92B0-41C1-832A-E19CB6D13C9C}" type="datetimeFigureOut">
              <a:rPr lang="es-EC" smtClean="0"/>
              <a:t>08/05/2019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DA43-CD05-4A44-9573-7CF11EC276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4583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F480-92B0-41C1-832A-E19CB6D13C9C}" type="datetimeFigureOut">
              <a:rPr lang="es-EC" smtClean="0"/>
              <a:t>08/05/2019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DA43-CD05-4A44-9573-7CF11EC276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1058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F480-92B0-41C1-832A-E19CB6D13C9C}" type="datetimeFigureOut">
              <a:rPr lang="es-EC" smtClean="0"/>
              <a:t>08/05/2019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DA43-CD05-4A44-9573-7CF11EC276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044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F480-92B0-41C1-832A-E19CB6D13C9C}" type="datetimeFigureOut">
              <a:rPr lang="es-EC" smtClean="0"/>
              <a:t>08/05/2019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DA43-CD05-4A44-9573-7CF11EC276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996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F480-92B0-41C1-832A-E19CB6D13C9C}" type="datetimeFigureOut">
              <a:rPr lang="es-EC" smtClean="0"/>
              <a:t>08/05/2019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DA43-CD05-4A44-9573-7CF11EC276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161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BF480-92B0-41C1-832A-E19CB6D13C9C}" type="datetimeFigureOut">
              <a:rPr lang="es-EC" smtClean="0"/>
              <a:t>08/05/2019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8DA43-CD05-4A44-9573-7CF11EC276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952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Modelos de Agrupamiento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666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3200" dirty="0" smtClean="0"/>
              <a:t>Planificación </a:t>
            </a:r>
            <a:r>
              <a:rPr lang="es-EC" sz="3200" dirty="0"/>
              <a:t>urbana: Identificar grupos de viviendas de acuerdo a su tipo, valor o situación geográfica </a:t>
            </a:r>
            <a:endParaRPr lang="es-EC" sz="3200" dirty="0" smtClean="0"/>
          </a:p>
          <a:p>
            <a:endParaRPr lang="es-EC" sz="3200" dirty="0" smtClean="0"/>
          </a:p>
          <a:p>
            <a:r>
              <a:rPr lang="es-EC" sz="3200" dirty="0" smtClean="0"/>
              <a:t>WWW</a:t>
            </a:r>
            <a:r>
              <a:rPr lang="es-EC" sz="3200" dirty="0"/>
              <a:t>: Clasificación de documentos, analizar </a:t>
            </a:r>
            <a:r>
              <a:rPr lang="es-EC" sz="3200" dirty="0" smtClean="0"/>
              <a:t>archivos.log </a:t>
            </a:r>
            <a:r>
              <a:rPr lang="es-EC" sz="3200" dirty="0"/>
              <a:t>para descubrir patrones de acceso similares, …</a:t>
            </a:r>
          </a:p>
        </p:txBody>
      </p:sp>
    </p:spTree>
    <p:extLst>
      <p:ext uri="{BB962C8B-B14F-4D97-AF65-F5344CB8AC3E}">
        <p14:creationId xmlns:p14="http://schemas.microsoft.com/office/powerpoint/2010/main" val="108144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Bondad de un análisis </a:t>
            </a:r>
            <a:r>
              <a:rPr lang="es-EC" dirty="0" err="1"/>
              <a:t>cluster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Un buen método de </a:t>
            </a:r>
            <a:r>
              <a:rPr lang="es-EC" dirty="0" err="1"/>
              <a:t>clustering</a:t>
            </a:r>
            <a:r>
              <a:rPr lang="es-EC" dirty="0"/>
              <a:t> debe producir </a:t>
            </a:r>
            <a:r>
              <a:rPr lang="es-EC" dirty="0" err="1"/>
              <a:t>clusters</a:t>
            </a:r>
            <a:r>
              <a:rPr lang="es-EC" dirty="0"/>
              <a:t> en los que: </a:t>
            </a:r>
            <a:endParaRPr lang="es-EC" dirty="0" smtClean="0"/>
          </a:p>
          <a:p>
            <a:pPr lvl="1"/>
            <a:r>
              <a:rPr lang="es-EC" dirty="0" smtClean="0"/>
              <a:t>Se </a:t>
            </a:r>
            <a:r>
              <a:rPr lang="es-EC" dirty="0" err="1"/>
              <a:t>maximize</a:t>
            </a:r>
            <a:r>
              <a:rPr lang="es-EC" dirty="0"/>
              <a:t> la </a:t>
            </a:r>
            <a:r>
              <a:rPr lang="es-EC" dirty="0" err="1"/>
              <a:t>similaridad</a:t>
            </a:r>
            <a:r>
              <a:rPr lang="es-EC" dirty="0"/>
              <a:t> </a:t>
            </a:r>
            <a:r>
              <a:rPr lang="es-EC" dirty="0" err="1"/>
              <a:t>intra-cluster</a:t>
            </a:r>
            <a:r>
              <a:rPr lang="es-EC" dirty="0"/>
              <a:t> </a:t>
            </a:r>
            <a:endParaRPr lang="es-EC" dirty="0" smtClean="0"/>
          </a:p>
          <a:p>
            <a:pPr lvl="1"/>
            <a:r>
              <a:rPr lang="es-EC" dirty="0" smtClean="0"/>
              <a:t>Se </a:t>
            </a:r>
            <a:r>
              <a:rPr lang="es-EC" dirty="0" err="1"/>
              <a:t>minimize</a:t>
            </a:r>
            <a:r>
              <a:rPr lang="es-EC" dirty="0"/>
              <a:t> la </a:t>
            </a:r>
            <a:r>
              <a:rPr lang="es-EC" dirty="0" err="1"/>
              <a:t>similaridad</a:t>
            </a:r>
            <a:r>
              <a:rPr lang="es-EC" dirty="0"/>
              <a:t> inter-</a:t>
            </a:r>
            <a:r>
              <a:rPr lang="es-EC" dirty="0" err="1"/>
              <a:t>cluster</a:t>
            </a:r>
            <a:r>
              <a:rPr lang="es-EC" dirty="0"/>
              <a:t> </a:t>
            </a:r>
            <a:endParaRPr lang="es-EC" dirty="0" smtClean="0"/>
          </a:p>
          <a:p>
            <a:endParaRPr lang="es-EC" dirty="0" smtClean="0"/>
          </a:p>
          <a:p>
            <a:r>
              <a:rPr lang="es-EC" dirty="0" smtClean="0"/>
              <a:t>La </a:t>
            </a:r>
            <a:r>
              <a:rPr lang="es-EC" dirty="0"/>
              <a:t>calidad del </a:t>
            </a:r>
            <a:r>
              <a:rPr lang="es-EC" dirty="0" err="1"/>
              <a:t>clustering</a:t>
            </a:r>
            <a:r>
              <a:rPr lang="es-EC" dirty="0"/>
              <a:t> resultante depende tanto de la medida de </a:t>
            </a:r>
            <a:r>
              <a:rPr lang="es-EC" dirty="0" err="1"/>
              <a:t>similaridad</a:t>
            </a:r>
            <a:r>
              <a:rPr lang="es-EC" dirty="0"/>
              <a:t> utilizada como de su implementación </a:t>
            </a:r>
            <a:endParaRPr lang="es-EC" dirty="0" smtClean="0"/>
          </a:p>
          <a:p>
            <a:endParaRPr lang="es-EC" dirty="0" smtClean="0"/>
          </a:p>
          <a:p>
            <a:r>
              <a:rPr lang="es-EC" dirty="0" smtClean="0"/>
              <a:t>Medidas </a:t>
            </a:r>
            <a:r>
              <a:rPr lang="es-EC" dirty="0"/>
              <a:t>de </a:t>
            </a:r>
            <a:r>
              <a:rPr lang="es-EC" dirty="0" err="1"/>
              <a:t>similaridad</a:t>
            </a:r>
            <a:r>
              <a:rPr lang="es-EC" dirty="0"/>
              <a:t>/</a:t>
            </a:r>
            <a:r>
              <a:rPr lang="es-EC" dirty="0" err="1"/>
              <a:t>disimilaridad</a:t>
            </a:r>
            <a:r>
              <a:rPr lang="es-EC" dirty="0"/>
              <a:t>: normalmente una función de distancia: d(i, j) </a:t>
            </a: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28537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Bondad de un análisis </a:t>
            </a:r>
            <a:r>
              <a:rPr lang="es-EC" dirty="0" err="1"/>
              <a:t>cluster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Las </a:t>
            </a:r>
            <a:r>
              <a:rPr lang="es-EC" dirty="0"/>
              <a:t>funciones de distancia son muy sensibles al tipo de variables usadas, así su definición puede cambiar para variables: medidas por intervalos, booleanas, categóricas (nominales), ordinales, … </a:t>
            </a:r>
            <a:endParaRPr lang="es-EC" dirty="0" smtClean="0"/>
          </a:p>
          <a:p>
            <a:endParaRPr lang="es-EC" dirty="0" smtClean="0"/>
          </a:p>
          <a:p>
            <a:r>
              <a:rPr lang="es-EC" dirty="0" smtClean="0"/>
              <a:t>Es </a:t>
            </a:r>
            <a:r>
              <a:rPr lang="es-EC" dirty="0"/>
              <a:t>posible dar peso a ciertas variables dependiendo de distintos criterios (relativos a su aplicación, …) </a:t>
            </a: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112307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Propiedades deseables en un método de </a:t>
            </a:r>
            <a:r>
              <a:rPr lang="es-EC" dirty="0" err="1"/>
              <a:t>clustering</a:t>
            </a:r>
            <a:r>
              <a:rPr lang="es-EC" dirty="0"/>
              <a:t> en minería de datos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Escalables </a:t>
            </a:r>
            <a:endParaRPr lang="es-EC" dirty="0" smtClean="0"/>
          </a:p>
          <a:p>
            <a:r>
              <a:rPr lang="es-EC" dirty="0" smtClean="0"/>
              <a:t>Capacidad </a:t>
            </a:r>
            <a:r>
              <a:rPr lang="es-EC" dirty="0"/>
              <a:t>para tratar distintos tipos de variables </a:t>
            </a:r>
            <a:endParaRPr lang="es-EC" dirty="0" smtClean="0"/>
          </a:p>
          <a:p>
            <a:r>
              <a:rPr lang="es-EC" dirty="0" smtClean="0"/>
              <a:t>Capacidad </a:t>
            </a:r>
            <a:r>
              <a:rPr lang="es-EC" dirty="0"/>
              <a:t>para descubrir </a:t>
            </a:r>
            <a:r>
              <a:rPr lang="es-EC" dirty="0" err="1"/>
              <a:t>clusters</a:t>
            </a:r>
            <a:r>
              <a:rPr lang="es-EC" dirty="0"/>
              <a:t> con formas arbitrarias </a:t>
            </a:r>
            <a:endParaRPr lang="es-EC" dirty="0" smtClean="0"/>
          </a:p>
          <a:p>
            <a:r>
              <a:rPr lang="es-EC" dirty="0" smtClean="0"/>
              <a:t>Requisitos </a:t>
            </a:r>
            <a:r>
              <a:rPr lang="es-EC" dirty="0"/>
              <a:t>mínimos de conocimiento del dominio para determinar los parámetros de entrada </a:t>
            </a:r>
            <a:endParaRPr lang="es-EC" dirty="0" smtClean="0"/>
          </a:p>
          <a:p>
            <a:r>
              <a:rPr lang="es-EC" dirty="0" smtClean="0"/>
              <a:t>Capacidad </a:t>
            </a:r>
            <a:r>
              <a:rPr lang="es-EC" dirty="0"/>
              <a:t>para tratar datos con ruido y </a:t>
            </a:r>
            <a:r>
              <a:rPr lang="es-EC" dirty="0" err="1"/>
              <a:t>outliers</a:t>
            </a:r>
            <a:r>
              <a:rPr lang="es-EC" dirty="0"/>
              <a:t> </a:t>
            </a:r>
            <a:endParaRPr lang="es-EC" dirty="0" smtClean="0"/>
          </a:p>
          <a:p>
            <a:r>
              <a:rPr lang="es-EC" dirty="0" smtClean="0"/>
              <a:t>Insensible </a:t>
            </a:r>
            <a:r>
              <a:rPr lang="es-EC" dirty="0"/>
              <a:t>al orden de los registros de entrada </a:t>
            </a:r>
            <a:endParaRPr lang="es-EC" dirty="0" smtClean="0"/>
          </a:p>
          <a:p>
            <a:r>
              <a:rPr lang="es-EC" dirty="0" smtClean="0"/>
              <a:t>Capacidad </a:t>
            </a:r>
            <a:r>
              <a:rPr lang="es-EC" dirty="0"/>
              <a:t>para incorporar restricciones del usuario </a:t>
            </a: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41277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Medidas de distancia y </a:t>
            </a:r>
            <a:r>
              <a:rPr lang="es-EC" dirty="0" err="1"/>
              <a:t>similaridad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La propiedad más importante que debe verificar un </a:t>
            </a:r>
            <a:r>
              <a:rPr lang="es-EC" dirty="0" err="1"/>
              <a:t>cluster</a:t>
            </a:r>
            <a:r>
              <a:rPr lang="es-EC" dirty="0"/>
              <a:t> es que haya más cercanía entre las instancias que están dentro del </a:t>
            </a:r>
            <a:r>
              <a:rPr lang="es-EC" dirty="0" err="1"/>
              <a:t>cluster</a:t>
            </a:r>
            <a:r>
              <a:rPr lang="es-EC" dirty="0"/>
              <a:t> que respecto a las que están fuera del mismo (similitud entre instancias) </a:t>
            </a:r>
            <a:endParaRPr lang="es-EC" dirty="0" smtClean="0"/>
          </a:p>
          <a:p>
            <a:r>
              <a:rPr lang="es-EC" dirty="0" smtClean="0"/>
              <a:t>¿</a:t>
            </a:r>
            <a:r>
              <a:rPr lang="es-EC" dirty="0"/>
              <a:t>Qué es la similitud? ¿Cómo medir la similitud entre instancias?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4524" t="47194" r="35595" b="12151"/>
          <a:stretch/>
        </p:blipFill>
        <p:spPr>
          <a:xfrm>
            <a:off x="3991428" y="4001294"/>
            <a:ext cx="3643087" cy="278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Medidas de distancia y </a:t>
            </a:r>
            <a:r>
              <a:rPr lang="es-EC" dirty="0" err="1"/>
              <a:t>similaridad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La definición de la medida de distancia depende normalmente del tipo de variable: </a:t>
            </a:r>
            <a:endParaRPr lang="es-EC" dirty="0" smtClean="0"/>
          </a:p>
          <a:p>
            <a:pPr lvl="1"/>
            <a:r>
              <a:rPr lang="es-EC" dirty="0" smtClean="0"/>
              <a:t>Variables </a:t>
            </a:r>
            <a:r>
              <a:rPr lang="es-EC" dirty="0" err="1"/>
              <a:t>intervalares</a:t>
            </a:r>
            <a:r>
              <a:rPr lang="es-EC" dirty="0"/>
              <a:t> </a:t>
            </a:r>
            <a:endParaRPr lang="es-EC" dirty="0" smtClean="0"/>
          </a:p>
          <a:p>
            <a:pPr lvl="2"/>
            <a:r>
              <a:rPr lang="es-EC" dirty="0" smtClean="0"/>
              <a:t>Variables </a:t>
            </a:r>
            <a:r>
              <a:rPr lang="es-EC" dirty="0"/>
              <a:t>continuas para las que se utiliza una </a:t>
            </a:r>
            <a:r>
              <a:rPr lang="es-EC" dirty="0" err="1"/>
              <a:t>discretización</a:t>
            </a:r>
            <a:r>
              <a:rPr lang="es-EC" dirty="0"/>
              <a:t>: peso, edad, ... </a:t>
            </a:r>
            <a:endParaRPr lang="es-EC" dirty="0" smtClean="0"/>
          </a:p>
          <a:p>
            <a:pPr lvl="1"/>
            <a:r>
              <a:rPr lang="es-EC" dirty="0" smtClean="0"/>
              <a:t>Variables </a:t>
            </a:r>
            <a:r>
              <a:rPr lang="es-EC" dirty="0"/>
              <a:t>binarias/</a:t>
            </a:r>
            <a:r>
              <a:rPr lang="es-EC" dirty="0" err="1"/>
              <a:t>boolenas</a:t>
            </a:r>
            <a:r>
              <a:rPr lang="es-EC" dirty="0"/>
              <a:t> </a:t>
            </a:r>
            <a:endParaRPr lang="es-EC" dirty="0" smtClean="0"/>
          </a:p>
          <a:p>
            <a:pPr lvl="1"/>
            <a:r>
              <a:rPr lang="es-EC" dirty="0" smtClean="0"/>
              <a:t>Variables nominales/categóricas: </a:t>
            </a:r>
            <a:r>
              <a:rPr lang="es-EC" dirty="0"/>
              <a:t>región, código postal o confesión religiosa</a:t>
            </a:r>
            <a:endParaRPr lang="es-EC" dirty="0" smtClean="0"/>
          </a:p>
          <a:p>
            <a:pPr lvl="1"/>
            <a:r>
              <a:rPr lang="es-EC" dirty="0" smtClean="0"/>
              <a:t>Variables </a:t>
            </a:r>
            <a:r>
              <a:rPr lang="es-EC" dirty="0"/>
              <a:t>ordinales </a:t>
            </a:r>
            <a:endParaRPr lang="es-EC" dirty="0" smtClean="0"/>
          </a:p>
          <a:p>
            <a:pPr lvl="1"/>
            <a:r>
              <a:rPr lang="es-EC" dirty="0" smtClean="0"/>
              <a:t>Variables </a:t>
            </a:r>
            <a:r>
              <a:rPr lang="es-EC" dirty="0"/>
              <a:t>mixtas</a:t>
            </a:r>
          </a:p>
        </p:txBody>
      </p:sp>
    </p:spTree>
    <p:extLst>
      <p:ext uri="{BB962C8B-B14F-4D97-AF65-F5344CB8AC3E}">
        <p14:creationId xmlns:p14="http://schemas.microsoft.com/office/powerpoint/2010/main" val="9314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Medidas de distancia y </a:t>
            </a:r>
            <a:r>
              <a:rPr lang="es-EC" dirty="0" err="1"/>
              <a:t>similaridad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El caso más simple: un único atributo numérico A </a:t>
            </a:r>
            <a:endParaRPr lang="es-EC" dirty="0" smtClean="0"/>
          </a:p>
          <a:p>
            <a:pPr lvl="1"/>
            <a:r>
              <a:rPr lang="es-EC" dirty="0" smtClean="0"/>
              <a:t>Distancia(X,Y</a:t>
            </a:r>
            <a:r>
              <a:rPr lang="es-EC" dirty="0"/>
              <a:t>) = A(X) – A(Y) </a:t>
            </a:r>
            <a:endParaRPr lang="es-EC" dirty="0" smtClean="0"/>
          </a:p>
          <a:p>
            <a:pPr marL="0" indent="0">
              <a:buNone/>
            </a:pPr>
            <a:r>
              <a:rPr lang="es-EC" dirty="0" smtClean="0"/>
              <a:t>▪ </a:t>
            </a:r>
            <a:r>
              <a:rPr lang="es-EC" dirty="0"/>
              <a:t>Varios atributos numéricos: </a:t>
            </a:r>
            <a:endParaRPr lang="es-EC" dirty="0" smtClean="0"/>
          </a:p>
          <a:p>
            <a:pPr marL="457200" lvl="1" indent="0">
              <a:buNone/>
            </a:pPr>
            <a:r>
              <a:rPr lang="es-EC" dirty="0" smtClean="0"/>
              <a:t>• </a:t>
            </a:r>
            <a:r>
              <a:rPr lang="es-EC" dirty="0"/>
              <a:t>Distancia(X,Y) = Distancia </a:t>
            </a:r>
            <a:r>
              <a:rPr lang="es-EC" dirty="0" err="1"/>
              <a:t>euclídea</a:t>
            </a:r>
            <a:r>
              <a:rPr lang="es-EC" dirty="0"/>
              <a:t> entre X,Y </a:t>
            </a:r>
            <a:endParaRPr lang="es-EC" dirty="0" smtClean="0"/>
          </a:p>
          <a:p>
            <a:pPr marL="0" indent="0">
              <a:buNone/>
            </a:pPr>
            <a:r>
              <a:rPr lang="es-EC" dirty="0" smtClean="0"/>
              <a:t>▪ </a:t>
            </a:r>
            <a:r>
              <a:rPr lang="es-EC" dirty="0"/>
              <a:t>Atributos nominales: La distancia se fija a 1 si los valores son diferentes, a 0 si son iguales </a:t>
            </a:r>
            <a:endParaRPr lang="es-EC" dirty="0" smtClean="0"/>
          </a:p>
          <a:p>
            <a:pPr marL="0" indent="0">
              <a:buNone/>
            </a:pPr>
            <a:r>
              <a:rPr lang="es-EC" dirty="0" smtClean="0"/>
              <a:t>▪ </a:t>
            </a:r>
            <a:r>
              <a:rPr lang="es-EC" dirty="0"/>
              <a:t>¿Tienen todos los atributos la misma importancia? </a:t>
            </a:r>
            <a:endParaRPr lang="es-EC" dirty="0" smtClean="0"/>
          </a:p>
          <a:p>
            <a:pPr marL="457200" lvl="1" indent="0">
              <a:buNone/>
            </a:pPr>
            <a:r>
              <a:rPr lang="es-EC" dirty="0" smtClean="0"/>
              <a:t>• </a:t>
            </a:r>
            <a:r>
              <a:rPr lang="es-EC" dirty="0"/>
              <a:t>Si no tienen igual importancia, será necesario ponderar los atributos</a:t>
            </a:r>
          </a:p>
        </p:txBody>
      </p:sp>
    </p:spTree>
    <p:extLst>
      <p:ext uri="{BB962C8B-B14F-4D97-AF65-F5344CB8AC3E}">
        <p14:creationId xmlns:p14="http://schemas.microsoft.com/office/powerpoint/2010/main" val="4226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Distintas aproximaciones al </a:t>
            </a:r>
            <a:r>
              <a:rPr lang="es-EC" dirty="0" err="1"/>
              <a:t>clustering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19" t="14750" r="19807" b="21540"/>
          <a:stretch/>
        </p:blipFill>
        <p:spPr>
          <a:xfrm>
            <a:off x="1848756" y="1690688"/>
            <a:ext cx="8494487" cy="502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Distintas aproximaciones al </a:t>
            </a:r>
            <a:r>
              <a:rPr lang="es-EC" dirty="0" err="1"/>
              <a:t>clustering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Algoritmos de </a:t>
            </a:r>
            <a:r>
              <a:rPr lang="es-EC" dirty="0" err="1"/>
              <a:t>particionamiento</a:t>
            </a:r>
            <a:r>
              <a:rPr lang="es-EC" dirty="0"/>
              <a:t>: Construir distintas particiones y evaluarlas de acuerdo a algún criterio </a:t>
            </a:r>
            <a:endParaRPr lang="es-EC" dirty="0" smtClean="0"/>
          </a:p>
          <a:p>
            <a:r>
              <a:rPr lang="es-EC" dirty="0" smtClean="0"/>
              <a:t>Algoritmos </a:t>
            </a:r>
            <a:r>
              <a:rPr lang="es-EC" dirty="0"/>
              <a:t>jerárquicos: Crear una descomposición jerárquica del conjunto de datos (objetos) usando algún criterio </a:t>
            </a:r>
            <a:endParaRPr lang="es-EC" dirty="0" smtClean="0"/>
          </a:p>
          <a:p>
            <a:r>
              <a:rPr lang="es-EC" dirty="0" smtClean="0"/>
              <a:t>Otros</a:t>
            </a:r>
            <a:r>
              <a:rPr lang="es-EC" dirty="0"/>
              <a:t>: </a:t>
            </a:r>
            <a:endParaRPr lang="es-EC" dirty="0" smtClean="0"/>
          </a:p>
          <a:p>
            <a:pPr lvl="1"/>
            <a:r>
              <a:rPr lang="es-EC" dirty="0" smtClean="0"/>
              <a:t>Basados </a:t>
            </a:r>
            <a:r>
              <a:rPr lang="es-EC" dirty="0"/>
              <a:t>en rejillas, utilizan una estructura de granularidad de múltiples niveles </a:t>
            </a:r>
            <a:endParaRPr lang="es-EC" dirty="0" smtClean="0"/>
          </a:p>
          <a:p>
            <a:pPr lvl="1"/>
            <a:r>
              <a:rPr lang="es-EC" dirty="0" smtClean="0"/>
              <a:t>Basados </a:t>
            </a:r>
            <a:r>
              <a:rPr lang="es-EC" dirty="0"/>
              <a:t>en modelos. Se supone un modelo para cada uno de los </a:t>
            </a:r>
            <a:r>
              <a:rPr lang="es-EC" dirty="0" err="1"/>
              <a:t>clusters</a:t>
            </a:r>
            <a:r>
              <a:rPr lang="es-EC" dirty="0"/>
              <a:t> y la idea es encontrar el modelo que mejor </a:t>
            </a:r>
            <a:r>
              <a:rPr lang="es-EC" dirty="0" smtClean="0"/>
              <a:t>ajuste</a:t>
            </a:r>
          </a:p>
          <a:p>
            <a:pPr lvl="1"/>
            <a:r>
              <a:rPr lang="es-EC" dirty="0" smtClean="0"/>
              <a:t>…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783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Métodos basados en </a:t>
            </a:r>
            <a:r>
              <a:rPr lang="es-EC" dirty="0" err="1"/>
              <a:t>particionamiento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Métodos basados en </a:t>
            </a:r>
            <a:r>
              <a:rPr lang="es-EC" dirty="0" err="1"/>
              <a:t>particionamiento</a:t>
            </a:r>
            <a:r>
              <a:rPr lang="es-EC" dirty="0"/>
              <a:t>: Construyen una partición de la base de datos D formada por n objetos en un conjunto de k </a:t>
            </a:r>
            <a:r>
              <a:rPr lang="es-EC" dirty="0" err="1"/>
              <a:t>clusters</a:t>
            </a:r>
            <a:r>
              <a:rPr lang="es-EC" dirty="0"/>
              <a:t> </a:t>
            </a:r>
            <a:endParaRPr lang="es-EC" dirty="0" smtClean="0"/>
          </a:p>
          <a:p>
            <a:r>
              <a:rPr lang="es-EC" dirty="0" smtClean="0"/>
              <a:t>Dado </a:t>
            </a:r>
            <a:r>
              <a:rPr lang="es-EC" dirty="0"/>
              <a:t>un valor para k, encontrar la partición de D en k </a:t>
            </a:r>
            <a:r>
              <a:rPr lang="es-EC" dirty="0" err="1"/>
              <a:t>clusters</a:t>
            </a:r>
            <a:r>
              <a:rPr lang="es-EC" dirty="0"/>
              <a:t> que optimice el criterio de </a:t>
            </a:r>
            <a:r>
              <a:rPr lang="es-EC" dirty="0" err="1"/>
              <a:t>particionamiento</a:t>
            </a:r>
            <a:r>
              <a:rPr lang="es-EC" dirty="0"/>
              <a:t> elegido </a:t>
            </a:r>
            <a:endParaRPr lang="es-EC" dirty="0" smtClean="0"/>
          </a:p>
          <a:p>
            <a:r>
              <a:rPr lang="es-EC" dirty="0" smtClean="0"/>
              <a:t>Métodos </a:t>
            </a:r>
            <a:r>
              <a:rPr lang="es-EC" dirty="0"/>
              <a:t>Heurísticos: </a:t>
            </a:r>
            <a:endParaRPr lang="es-EC" dirty="0" smtClean="0"/>
          </a:p>
          <a:p>
            <a:pPr lvl="1"/>
            <a:r>
              <a:rPr lang="es-EC" dirty="0" smtClean="0"/>
              <a:t>k-</a:t>
            </a:r>
            <a:r>
              <a:rPr lang="es-EC" dirty="0" err="1" smtClean="0"/>
              <a:t>means</a:t>
            </a:r>
            <a:r>
              <a:rPr lang="es-EC" dirty="0" smtClean="0"/>
              <a:t> </a:t>
            </a:r>
            <a:r>
              <a:rPr lang="es-EC" dirty="0"/>
              <a:t>(k medias): Cada </a:t>
            </a:r>
            <a:r>
              <a:rPr lang="es-EC" dirty="0" err="1"/>
              <a:t>cluster</a:t>
            </a:r>
            <a:r>
              <a:rPr lang="es-EC" dirty="0"/>
              <a:t> se representa por el centro del </a:t>
            </a:r>
            <a:r>
              <a:rPr lang="es-EC" dirty="0" err="1"/>
              <a:t>cluster</a:t>
            </a:r>
            <a:r>
              <a:rPr lang="es-EC" dirty="0"/>
              <a:t> </a:t>
            </a:r>
            <a:endParaRPr lang="es-EC" dirty="0" smtClean="0"/>
          </a:p>
          <a:p>
            <a:pPr lvl="1"/>
            <a:r>
              <a:rPr lang="es-EC" dirty="0" smtClean="0"/>
              <a:t>k-</a:t>
            </a:r>
            <a:r>
              <a:rPr lang="es-EC" dirty="0" err="1" smtClean="0"/>
              <a:t>medoids</a:t>
            </a:r>
            <a:r>
              <a:rPr lang="es-EC" dirty="0" smtClean="0"/>
              <a:t> </a:t>
            </a:r>
            <a:r>
              <a:rPr lang="es-EC" dirty="0"/>
              <a:t>o PAM (</a:t>
            </a:r>
            <a:r>
              <a:rPr lang="es-EC" dirty="0" err="1"/>
              <a:t>particionamiento</a:t>
            </a:r>
            <a:r>
              <a:rPr lang="es-EC" dirty="0"/>
              <a:t> alrededor de los </a:t>
            </a:r>
            <a:r>
              <a:rPr lang="es-EC" dirty="0" err="1"/>
              <a:t>medoides</a:t>
            </a:r>
            <a:r>
              <a:rPr lang="es-EC" dirty="0"/>
              <a:t>): cada </a:t>
            </a:r>
            <a:r>
              <a:rPr lang="es-EC" dirty="0" err="1"/>
              <a:t>cluster</a:t>
            </a:r>
            <a:r>
              <a:rPr lang="es-EC" dirty="0"/>
              <a:t> se representa por uno de los objetos incluidos en el </a:t>
            </a:r>
            <a:r>
              <a:rPr lang="es-EC" dirty="0" err="1"/>
              <a:t>cluster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500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Entender qué es un problema de agrupamiento (</a:t>
            </a:r>
            <a:r>
              <a:rPr lang="es-EC" dirty="0" err="1"/>
              <a:t>clustering</a:t>
            </a:r>
            <a:r>
              <a:rPr lang="es-EC" dirty="0"/>
              <a:t>) </a:t>
            </a:r>
            <a:endParaRPr lang="es-EC" dirty="0" smtClean="0"/>
          </a:p>
          <a:p>
            <a:r>
              <a:rPr lang="es-EC" dirty="0" smtClean="0"/>
              <a:t>Conocer </a:t>
            </a:r>
            <a:r>
              <a:rPr lang="es-EC" dirty="0"/>
              <a:t>los criterios que se utilizan para evaluar un algoritmo de agrupamiento </a:t>
            </a:r>
            <a:endParaRPr lang="es-EC" dirty="0" smtClean="0"/>
          </a:p>
          <a:p>
            <a:r>
              <a:rPr lang="es-EC" dirty="0" smtClean="0"/>
              <a:t>Entender </a:t>
            </a:r>
            <a:r>
              <a:rPr lang="es-EC" dirty="0"/>
              <a:t>el modo de funcionamiento de algunos algoritmos de agrupamiento. </a:t>
            </a:r>
          </a:p>
        </p:txBody>
      </p:sp>
    </p:spTree>
    <p:extLst>
      <p:ext uri="{BB962C8B-B14F-4D97-AF65-F5344CB8AC3E}">
        <p14:creationId xmlns:p14="http://schemas.microsoft.com/office/powerpoint/2010/main" val="110524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Métodos basados en </a:t>
            </a:r>
            <a:r>
              <a:rPr lang="es-EC" dirty="0" err="1"/>
              <a:t>particionamiento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C" dirty="0"/>
              <a:t>Algoritmo k-</a:t>
            </a:r>
            <a:r>
              <a:rPr lang="es-EC" dirty="0" err="1"/>
              <a:t>means</a:t>
            </a:r>
            <a:r>
              <a:rPr lang="es-EC" dirty="0"/>
              <a:t> </a:t>
            </a:r>
            <a:endParaRPr lang="es-EC" dirty="0" smtClean="0"/>
          </a:p>
          <a:p>
            <a:endParaRPr lang="es-EC" dirty="0" smtClean="0"/>
          </a:p>
          <a:p>
            <a:endParaRPr lang="es-EC" dirty="0"/>
          </a:p>
          <a:p>
            <a:r>
              <a:rPr lang="es-EC" sz="3200" dirty="0" smtClean="0"/>
              <a:t>Necesita </a:t>
            </a:r>
            <a:r>
              <a:rPr lang="es-EC" sz="3200" dirty="0"/>
              <a:t>como parámetro de entrada el número de </a:t>
            </a:r>
            <a:r>
              <a:rPr lang="es-EC" sz="3200" dirty="0" err="1"/>
              <a:t>clusters</a:t>
            </a:r>
            <a:r>
              <a:rPr lang="es-EC" sz="3200" dirty="0"/>
              <a:t> deseado </a:t>
            </a:r>
            <a:endParaRPr lang="es-EC" sz="3200" dirty="0" smtClean="0"/>
          </a:p>
          <a:p>
            <a:r>
              <a:rPr lang="es-EC" sz="3200" dirty="0" smtClean="0"/>
              <a:t>Es </a:t>
            </a:r>
            <a:r>
              <a:rPr lang="es-EC" sz="3200" dirty="0"/>
              <a:t>un algoritmo iterativo en el que las instancias se van moviendo entre </a:t>
            </a:r>
            <a:r>
              <a:rPr lang="es-EC" sz="3200" dirty="0" err="1"/>
              <a:t>clusters</a:t>
            </a:r>
            <a:r>
              <a:rPr lang="es-EC" sz="3200" dirty="0"/>
              <a:t> hasta que se alcanza el conjunto de </a:t>
            </a:r>
            <a:r>
              <a:rPr lang="es-EC" sz="3200" dirty="0" err="1"/>
              <a:t>clusters</a:t>
            </a:r>
            <a:r>
              <a:rPr lang="es-EC" sz="3200" dirty="0"/>
              <a:t> deseado</a:t>
            </a:r>
          </a:p>
        </p:txBody>
      </p:sp>
    </p:spTree>
    <p:extLst>
      <p:ext uri="{BB962C8B-B14F-4D97-AF65-F5344CB8AC3E}">
        <p14:creationId xmlns:p14="http://schemas.microsoft.com/office/powerpoint/2010/main" val="117737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Métodos basados en </a:t>
            </a:r>
            <a:r>
              <a:rPr lang="es-EC" dirty="0" err="1"/>
              <a:t>particionamiento</a:t>
            </a:r>
            <a:r>
              <a:rPr lang="es-EC" dirty="0"/>
              <a:t>. Ejemplo de K-</a:t>
            </a:r>
            <a:r>
              <a:rPr lang="es-EC" dirty="0" err="1"/>
              <a:t>means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369" t="33429" r="24307" b="13535"/>
          <a:stretch/>
        </p:blipFill>
        <p:spPr>
          <a:xfrm>
            <a:off x="838200" y="2002972"/>
            <a:ext cx="9017000" cy="48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Métodos basados en </a:t>
            </a:r>
            <a:r>
              <a:rPr lang="es-EC" dirty="0" err="1"/>
              <a:t>particionamiento</a:t>
            </a:r>
            <a:r>
              <a:rPr lang="es-EC" dirty="0"/>
              <a:t>. Ejemplo de K-</a:t>
            </a:r>
            <a:r>
              <a:rPr lang="es-EC" dirty="0" err="1"/>
              <a:t>means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57" t="28026" r="23745" b="12159"/>
          <a:stretch/>
        </p:blipFill>
        <p:spPr>
          <a:xfrm>
            <a:off x="1785257" y="1983391"/>
            <a:ext cx="7881257" cy="475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Métodos basados en </a:t>
            </a:r>
            <a:r>
              <a:rPr lang="es-EC" dirty="0" err="1"/>
              <a:t>particionamiento</a:t>
            </a:r>
            <a:r>
              <a:rPr lang="es-EC" dirty="0"/>
              <a:t>. Ejemplo de K-</a:t>
            </a:r>
            <a:r>
              <a:rPr lang="es-EC" dirty="0" err="1"/>
              <a:t>means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44" t="35097" r="23558" b="10867"/>
          <a:stretch/>
        </p:blipFill>
        <p:spPr>
          <a:xfrm>
            <a:off x="1132115" y="1988457"/>
            <a:ext cx="8882743" cy="471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Métodos basados en </a:t>
            </a:r>
            <a:r>
              <a:rPr lang="es-EC" dirty="0" err="1"/>
              <a:t>particionamiento</a:t>
            </a:r>
            <a:r>
              <a:rPr lang="es-EC" dirty="0"/>
              <a:t>. Ejemplo de K-</a:t>
            </a:r>
            <a:r>
              <a:rPr lang="es-EC" dirty="0" err="1"/>
              <a:t>means</a:t>
            </a:r>
            <a:endParaRPr lang="es-EC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681" t="17418" r="23745" b="21874"/>
          <a:stretch/>
        </p:blipFill>
        <p:spPr>
          <a:xfrm>
            <a:off x="1215571" y="2080318"/>
            <a:ext cx="8059057" cy="477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2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Métodos basados en </a:t>
            </a:r>
            <a:r>
              <a:rPr lang="es-EC" dirty="0" err="1"/>
              <a:t>particionamiento</a:t>
            </a:r>
            <a:r>
              <a:rPr lang="es-EC" dirty="0"/>
              <a:t>. Ejemplo de K-</a:t>
            </a:r>
            <a:r>
              <a:rPr lang="es-EC" dirty="0" err="1"/>
              <a:t>means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32" t="26091" r="23933" b="13869"/>
          <a:stretch/>
        </p:blipFill>
        <p:spPr>
          <a:xfrm>
            <a:off x="1767114" y="2104570"/>
            <a:ext cx="7580086" cy="451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Métodos basados en </a:t>
            </a:r>
            <a:r>
              <a:rPr lang="es-EC" dirty="0" err="1"/>
              <a:t>particionamiento</a:t>
            </a:r>
            <a:r>
              <a:rPr lang="es-EC" dirty="0"/>
              <a:t>. Ejemplo de K-</a:t>
            </a:r>
            <a:r>
              <a:rPr lang="es-EC" dirty="0" err="1"/>
              <a:t>means</a:t>
            </a:r>
            <a:endParaRPr lang="es-EC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806" t="20753" r="23933" b="19873"/>
          <a:stretch/>
        </p:blipFill>
        <p:spPr>
          <a:xfrm>
            <a:off x="1651000" y="2006599"/>
            <a:ext cx="7899400" cy="468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Métodos basados en </a:t>
            </a:r>
            <a:r>
              <a:rPr lang="es-EC" dirty="0" err="1"/>
              <a:t>particionamiento</a:t>
            </a:r>
            <a:r>
              <a:rPr lang="es-EC" dirty="0"/>
              <a:t>. Ejemplo de K-</a:t>
            </a:r>
            <a:r>
              <a:rPr lang="es-EC" dirty="0" err="1"/>
              <a:t>means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32" t="29426" r="23933" b="11867"/>
          <a:stretch/>
        </p:blipFill>
        <p:spPr>
          <a:xfrm>
            <a:off x="1854200" y="1992085"/>
            <a:ext cx="8030029" cy="467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Métodos basados en </a:t>
            </a:r>
            <a:r>
              <a:rPr lang="es-EC" dirty="0" err="1"/>
              <a:t>particionamiento</a:t>
            </a:r>
            <a:r>
              <a:rPr lang="es-EC" dirty="0"/>
              <a:t>. Algunos comentarios sobre k-</a:t>
            </a:r>
            <a:r>
              <a:rPr lang="es-EC" dirty="0" err="1"/>
              <a:t>means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Ventajas </a:t>
            </a:r>
            <a:endParaRPr lang="es-EC" dirty="0" smtClean="0"/>
          </a:p>
          <a:p>
            <a:pPr lvl="1"/>
            <a:r>
              <a:rPr lang="es-EC" dirty="0" smtClean="0"/>
              <a:t>Relativamente </a:t>
            </a:r>
            <a:r>
              <a:rPr lang="es-EC" dirty="0"/>
              <a:t>eficiente: O(</a:t>
            </a:r>
            <a:r>
              <a:rPr lang="es-EC" dirty="0" err="1"/>
              <a:t>tkn</a:t>
            </a:r>
            <a:r>
              <a:rPr lang="es-EC" dirty="0"/>
              <a:t>), donde n es # objetos, k es # </a:t>
            </a:r>
            <a:r>
              <a:rPr lang="es-EC" dirty="0" err="1"/>
              <a:t>clusters</a:t>
            </a:r>
            <a:r>
              <a:rPr lang="es-EC" dirty="0"/>
              <a:t>, y t es # </a:t>
            </a:r>
            <a:r>
              <a:rPr lang="es-EC" dirty="0" smtClean="0"/>
              <a:t>iteraciones</a:t>
            </a:r>
          </a:p>
          <a:p>
            <a:pPr lvl="1"/>
            <a:endParaRPr lang="es-EC" dirty="0"/>
          </a:p>
          <a:p>
            <a:r>
              <a:rPr lang="es-EC" dirty="0"/>
              <a:t>Desventajas </a:t>
            </a:r>
            <a:endParaRPr lang="es-EC" dirty="0" smtClean="0"/>
          </a:p>
          <a:p>
            <a:pPr lvl="1"/>
            <a:r>
              <a:rPr lang="es-EC" dirty="0" smtClean="0"/>
              <a:t>Sólo </a:t>
            </a:r>
            <a:r>
              <a:rPr lang="es-EC" dirty="0"/>
              <a:t>es aplicable cuando el concepto de media es definible. ¿qué hacer con datos nominales? </a:t>
            </a:r>
            <a:endParaRPr lang="es-EC" dirty="0" smtClean="0"/>
          </a:p>
          <a:p>
            <a:pPr lvl="1"/>
            <a:r>
              <a:rPr lang="es-EC" dirty="0" smtClean="0"/>
              <a:t>Necesidad </a:t>
            </a:r>
            <a:r>
              <a:rPr lang="es-EC" dirty="0"/>
              <a:t>de fijar anticipadamente el número de </a:t>
            </a:r>
            <a:r>
              <a:rPr lang="es-EC" dirty="0" err="1"/>
              <a:t>clusters</a:t>
            </a:r>
            <a:r>
              <a:rPr lang="es-EC" dirty="0"/>
              <a:t> (k) </a:t>
            </a:r>
            <a:endParaRPr lang="es-EC" dirty="0" smtClean="0"/>
          </a:p>
          <a:p>
            <a:pPr lvl="1"/>
            <a:r>
              <a:rPr lang="es-EC" dirty="0" smtClean="0"/>
              <a:t>Débil </a:t>
            </a:r>
            <a:r>
              <a:rPr lang="es-EC" dirty="0"/>
              <a:t>ante datos ruidosos y/o con </a:t>
            </a:r>
            <a:r>
              <a:rPr lang="es-EC" dirty="0" err="1"/>
              <a:t>outliers</a:t>
            </a:r>
            <a:r>
              <a:rPr lang="es-EC" dirty="0"/>
              <a:t> </a:t>
            </a: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385763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Métodos basados en </a:t>
            </a:r>
            <a:r>
              <a:rPr lang="es-EC" dirty="0" err="1"/>
              <a:t>particionamiento</a:t>
            </a:r>
            <a:r>
              <a:rPr lang="es-EC" dirty="0"/>
              <a:t>. Algunos comentarios sobre k-</a:t>
            </a:r>
            <a:r>
              <a:rPr lang="es-EC" dirty="0" err="1"/>
              <a:t>means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Necesidad de fijar anticipadamente el número de </a:t>
            </a:r>
            <a:r>
              <a:rPr lang="es-EC" dirty="0" err="1"/>
              <a:t>clusters</a:t>
            </a:r>
            <a:r>
              <a:rPr lang="es-EC" dirty="0"/>
              <a:t> (k)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0595" t="22632" r="30357" b="25914"/>
          <a:stretch/>
        </p:blipFill>
        <p:spPr>
          <a:xfrm>
            <a:off x="3323770" y="2774043"/>
            <a:ext cx="5110882" cy="378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Motivación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299857" cy="4351338"/>
          </a:xfrm>
        </p:spPr>
        <p:txBody>
          <a:bodyPr/>
          <a:lstStyle/>
          <a:p>
            <a:r>
              <a:rPr lang="es-EC" dirty="0"/>
              <a:t>Hay problemas en los que deseamos agrupar las instancias creando </a:t>
            </a:r>
            <a:r>
              <a:rPr lang="es-EC" dirty="0" err="1"/>
              <a:t>clusters</a:t>
            </a:r>
            <a:r>
              <a:rPr lang="es-EC" dirty="0"/>
              <a:t> de similares características </a:t>
            </a:r>
            <a:endParaRPr lang="es-EC" dirty="0" smtClean="0"/>
          </a:p>
          <a:p>
            <a:endParaRPr lang="es-EC" dirty="0"/>
          </a:p>
          <a:p>
            <a:r>
              <a:rPr lang="es-EC" dirty="0" smtClean="0"/>
              <a:t>Ej</a:t>
            </a:r>
            <a:r>
              <a:rPr lang="es-EC" dirty="0"/>
              <a:t>. Segmentación de clientes de una empresa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7381" t="28984" r="20238" b="15115"/>
          <a:stretch/>
        </p:blipFill>
        <p:spPr>
          <a:xfrm>
            <a:off x="6096000" y="1393371"/>
            <a:ext cx="5257800" cy="510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2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Métodos jerárquicos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La salida es una jerarquía entre </a:t>
            </a:r>
            <a:r>
              <a:rPr lang="es-EC" dirty="0" err="1"/>
              <a:t>clusters</a:t>
            </a:r>
            <a:r>
              <a:rPr lang="es-EC" dirty="0"/>
              <a:t> </a:t>
            </a:r>
            <a:endParaRPr lang="es-EC" dirty="0" smtClean="0"/>
          </a:p>
          <a:p>
            <a:r>
              <a:rPr lang="es-EC" dirty="0" smtClean="0"/>
              <a:t>Dependiendo </a:t>
            </a:r>
            <a:r>
              <a:rPr lang="es-EC" dirty="0"/>
              <a:t>del nivel de corte obtendremos un </a:t>
            </a:r>
            <a:r>
              <a:rPr lang="es-EC" dirty="0" err="1"/>
              <a:t>clustering</a:t>
            </a:r>
            <a:r>
              <a:rPr lang="es-EC" dirty="0"/>
              <a:t> distinto </a:t>
            </a:r>
            <a:endParaRPr lang="es-EC" dirty="0" smtClean="0"/>
          </a:p>
          <a:p>
            <a:r>
              <a:rPr lang="es-EC" dirty="0" smtClean="0"/>
              <a:t>No </a:t>
            </a:r>
            <a:r>
              <a:rPr lang="es-EC" dirty="0"/>
              <a:t>requiere como parámetro el número de </a:t>
            </a:r>
            <a:r>
              <a:rPr lang="es-EC" dirty="0" err="1"/>
              <a:t>clusters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643" t="38937" r="29643" b="22314"/>
          <a:stretch/>
        </p:blipFill>
        <p:spPr>
          <a:xfrm>
            <a:off x="2119085" y="3520849"/>
            <a:ext cx="6621845" cy="315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7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Métodos jerárquicos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/>
              <a:t>Se basan en medir la distancia entre </a:t>
            </a:r>
            <a:r>
              <a:rPr lang="es-EC" dirty="0" err="1"/>
              <a:t>clusters</a:t>
            </a:r>
            <a:r>
              <a:rPr lang="es-EC" dirty="0"/>
              <a:t> </a:t>
            </a:r>
            <a:endParaRPr lang="es-EC" dirty="0" smtClean="0"/>
          </a:p>
          <a:p>
            <a:r>
              <a:rPr lang="es-EC" dirty="0" smtClean="0"/>
              <a:t>En </a:t>
            </a:r>
            <a:r>
              <a:rPr lang="es-EC" dirty="0"/>
              <a:t>cada paso se fusionan los dos </a:t>
            </a:r>
            <a:r>
              <a:rPr lang="es-EC" dirty="0" err="1"/>
              <a:t>clusters</a:t>
            </a:r>
            <a:r>
              <a:rPr lang="es-EC" dirty="0"/>
              <a:t> más cercanos </a:t>
            </a:r>
            <a:endParaRPr lang="es-EC" dirty="0" smtClean="0"/>
          </a:p>
          <a:p>
            <a:r>
              <a:rPr lang="es-EC" dirty="0" smtClean="0"/>
              <a:t>La </a:t>
            </a:r>
            <a:r>
              <a:rPr lang="es-EC" dirty="0"/>
              <a:t>situación de partida suele ser un </a:t>
            </a:r>
            <a:r>
              <a:rPr lang="es-EC" dirty="0" err="1"/>
              <a:t>cluster</a:t>
            </a:r>
            <a:r>
              <a:rPr lang="es-EC" dirty="0"/>
              <a:t> por cada objeto en la BD </a:t>
            </a:r>
            <a:endParaRPr lang="es-EC" dirty="0" smtClean="0"/>
          </a:p>
          <a:p>
            <a:pPr lvl="1"/>
            <a:r>
              <a:rPr lang="es-EC" dirty="0" smtClean="0"/>
              <a:t>D </a:t>
            </a:r>
            <a:r>
              <a:rPr lang="es-EC" dirty="0"/>
              <a:t>= {x1 </a:t>
            </a:r>
            <a:r>
              <a:rPr lang="es-EC" dirty="0" smtClean="0"/>
              <a:t>,...,</a:t>
            </a:r>
            <a:r>
              <a:rPr lang="es-EC" dirty="0" err="1" smtClean="0"/>
              <a:t>xn</a:t>
            </a:r>
            <a:r>
              <a:rPr lang="es-EC" dirty="0" smtClean="0"/>
              <a:t>}</a:t>
            </a:r>
          </a:p>
          <a:p>
            <a:pPr lvl="1"/>
            <a:endParaRPr lang="es-EC" dirty="0"/>
          </a:p>
          <a:p>
            <a:r>
              <a:rPr lang="es-EC" dirty="0"/>
              <a:t>Para i=1,...,n hacer Ci={xi} </a:t>
            </a:r>
            <a:endParaRPr lang="es-EC" dirty="0" smtClean="0"/>
          </a:p>
          <a:p>
            <a:r>
              <a:rPr lang="es-EC" dirty="0" smtClean="0"/>
              <a:t>Mientras </a:t>
            </a:r>
            <a:r>
              <a:rPr lang="es-EC" dirty="0"/>
              <a:t>haya más de un </a:t>
            </a:r>
            <a:r>
              <a:rPr lang="es-EC" dirty="0" err="1"/>
              <a:t>cluster</a:t>
            </a:r>
            <a:r>
              <a:rPr lang="es-EC" dirty="0"/>
              <a:t> </a:t>
            </a:r>
            <a:endParaRPr lang="es-EC" dirty="0" smtClean="0"/>
          </a:p>
          <a:p>
            <a:pPr lvl="1"/>
            <a:r>
              <a:rPr lang="es-EC" dirty="0" smtClean="0"/>
              <a:t>Sean </a:t>
            </a:r>
            <a:r>
              <a:rPr lang="es-EC" dirty="0"/>
              <a:t>Ci y </a:t>
            </a:r>
            <a:r>
              <a:rPr lang="es-EC" dirty="0" err="1"/>
              <a:t>Cj</a:t>
            </a:r>
            <a:r>
              <a:rPr lang="es-EC" dirty="0"/>
              <a:t> los dos </a:t>
            </a:r>
            <a:r>
              <a:rPr lang="es-EC" dirty="0" err="1"/>
              <a:t>clusters</a:t>
            </a:r>
            <a:r>
              <a:rPr lang="es-EC" dirty="0"/>
              <a:t> que minimizan la distancia entre </a:t>
            </a:r>
            <a:r>
              <a:rPr lang="es-EC" dirty="0" err="1"/>
              <a:t>clusters</a:t>
            </a:r>
            <a:r>
              <a:rPr lang="es-EC" dirty="0"/>
              <a:t> </a:t>
            </a:r>
            <a:endParaRPr lang="es-EC" dirty="0" smtClean="0"/>
          </a:p>
          <a:p>
            <a:pPr lvl="1"/>
            <a:r>
              <a:rPr lang="es-EC" dirty="0" smtClean="0"/>
              <a:t>Ci </a:t>
            </a:r>
            <a:r>
              <a:rPr lang="es-EC" dirty="0"/>
              <a:t>= Ci </a:t>
            </a:r>
            <a:r>
              <a:rPr lang="es-EC" dirty="0" smtClean="0"/>
              <a:t>u </a:t>
            </a:r>
            <a:r>
              <a:rPr lang="es-EC" dirty="0" err="1"/>
              <a:t>Cj</a:t>
            </a:r>
            <a:r>
              <a:rPr lang="es-EC" dirty="0"/>
              <a:t> </a:t>
            </a:r>
            <a:endParaRPr lang="es-EC" dirty="0" smtClean="0"/>
          </a:p>
          <a:p>
            <a:pPr lvl="1"/>
            <a:r>
              <a:rPr lang="es-EC" dirty="0" smtClean="0"/>
              <a:t>Eliminar </a:t>
            </a:r>
            <a:r>
              <a:rPr lang="es-EC" dirty="0"/>
              <a:t>el </a:t>
            </a:r>
            <a:r>
              <a:rPr lang="es-EC" dirty="0" err="1"/>
              <a:t>cluster</a:t>
            </a:r>
            <a:r>
              <a:rPr lang="es-EC" dirty="0"/>
              <a:t> </a:t>
            </a:r>
            <a:r>
              <a:rPr lang="es-EC" dirty="0" err="1"/>
              <a:t>Cj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814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Métodos jerárquicos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C" dirty="0"/>
              <a:t>Distancias entre </a:t>
            </a:r>
            <a:r>
              <a:rPr lang="es-EC" dirty="0" err="1"/>
              <a:t>clusters</a:t>
            </a:r>
            <a:r>
              <a:rPr lang="es-EC" dirty="0"/>
              <a:t> </a:t>
            </a:r>
            <a:endParaRPr lang="es-EC" dirty="0" smtClean="0"/>
          </a:p>
          <a:p>
            <a:r>
              <a:rPr lang="es-EC" dirty="0" smtClean="0"/>
              <a:t>Distancia </a:t>
            </a:r>
            <a:r>
              <a:rPr lang="es-EC" dirty="0"/>
              <a:t>del vecino más próximo donde d(,) es una distancia entre objetos </a:t>
            </a:r>
            <a:endParaRPr lang="es-EC" dirty="0" smtClean="0"/>
          </a:p>
          <a:p>
            <a:endParaRPr lang="es-EC" dirty="0" smtClean="0"/>
          </a:p>
          <a:p>
            <a:endParaRPr lang="es-EC" dirty="0"/>
          </a:p>
          <a:p>
            <a:r>
              <a:rPr lang="es-EC" dirty="0" smtClean="0"/>
              <a:t>Distancia </a:t>
            </a:r>
            <a:r>
              <a:rPr lang="es-EC" dirty="0"/>
              <a:t>del vecino más lejano </a:t>
            </a:r>
            <a:endParaRPr lang="es-EC" dirty="0" smtClean="0"/>
          </a:p>
          <a:p>
            <a:endParaRPr lang="es-EC" dirty="0"/>
          </a:p>
          <a:p>
            <a:endParaRPr lang="es-EC" dirty="0" smtClean="0"/>
          </a:p>
          <a:p>
            <a:r>
              <a:rPr lang="es-EC" dirty="0" smtClean="0"/>
              <a:t>Distancia </a:t>
            </a:r>
            <a:r>
              <a:rPr lang="es-EC" dirty="0"/>
              <a:t>entre los </a:t>
            </a:r>
            <a:r>
              <a:rPr lang="es-EC" dirty="0" err="1"/>
              <a:t>centroides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4048" t="35972" r="34523" b="55982"/>
          <a:stretch/>
        </p:blipFill>
        <p:spPr>
          <a:xfrm>
            <a:off x="4180114" y="2877459"/>
            <a:ext cx="5419945" cy="78014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2857" t="58628" r="32857" b="33538"/>
          <a:stretch/>
        </p:blipFill>
        <p:spPr>
          <a:xfrm>
            <a:off x="4180114" y="4528005"/>
            <a:ext cx="5652326" cy="72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7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Métodos divisivos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033001" cy="3834946"/>
          </a:xfrm>
        </p:spPr>
        <p:txBody>
          <a:bodyPr/>
          <a:lstStyle/>
          <a:p>
            <a:r>
              <a:rPr lang="es-EC" dirty="0"/>
              <a:t>Comienzan con un único </a:t>
            </a:r>
            <a:r>
              <a:rPr lang="es-EC" dirty="0" err="1"/>
              <a:t>cluster</a:t>
            </a:r>
            <a:r>
              <a:rPr lang="es-EC" dirty="0"/>
              <a:t> (toda la BD) y en cada paso se selecciona un </a:t>
            </a:r>
            <a:r>
              <a:rPr lang="es-EC" dirty="0" err="1"/>
              <a:t>cluster</a:t>
            </a:r>
            <a:r>
              <a:rPr lang="es-EC" dirty="0"/>
              <a:t> y se subdivide </a:t>
            </a:r>
            <a:endParaRPr lang="es-EC" dirty="0" smtClean="0"/>
          </a:p>
          <a:p>
            <a:endParaRPr lang="es-EC" dirty="0" smtClean="0"/>
          </a:p>
          <a:p>
            <a:r>
              <a:rPr lang="es-EC" dirty="0" smtClean="0"/>
              <a:t>Se </a:t>
            </a:r>
            <a:r>
              <a:rPr lang="es-EC" dirty="0"/>
              <a:t>debe dar una condición de parada, o en su defecto se detiene el proceso cuando cada </a:t>
            </a:r>
            <a:r>
              <a:rPr lang="es-EC" dirty="0" err="1"/>
              <a:t>cluster</a:t>
            </a:r>
            <a:r>
              <a:rPr lang="es-EC" dirty="0"/>
              <a:t> contiene un único objeto </a:t>
            </a:r>
            <a:endParaRPr lang="es-EC" dirty="0" smtClean="0"/>
          </a:p>
          <a:p>
            <a:endParaRPr lang="es-EC" dirty="0" smtClean="0"/>
          </a:p>
          <a:p>
            <a:r>
              <a:rPr lang="es-EC" dirty="0" smtClean="0"/>
              <a:t>Mucho </a:t>
            </a:r>
            <a:r>
              <a:rPr lang="es-EC" dirty="0"/>
              <a:t>menos utilizados que los métodos </a:t>
            </a:r>
            <a:r>
              <a:rPr lang="es-EC" dirty="0" err="1" smtClean="0"/>
              <a:t>aglomerativos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833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Temas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err="1" smtClean="0"/>
              <a:t>Clustering</a:t>
            </a:r>
            <a:r>
              <a:rPr lang="es-EC" dirty="0" smtClean="0"/>
              <a:t>/agrupamiento/segmentación </a:t>
            </a:r>
          </a:p>
          <a:p>
            <a:r>
              <a:rPr lang="es-EC" dirty="0" smtClean="0"/>
              <a:t>Medidas </a:t>
            </a:r>
            <a:r>
              <a:rPr lang="es-EC" dirty="0"/>
              <a:t>de distancia y </a:t>
            </a:r>
            <a:r>
              <a:rPr lang="es-EC" dirty="0" err="1"/>
              <a:t>similaridad</a:t>
            </a:r>
            <a:r>
              <a:rPr lang="es-EC" dirty="0"/>
              <a:t> </a:t>
            </a:r>
            <a:endParaRPr lang="es-EC" dirty="0" smtClean="0"/>
          </a:p>
          <a:p>
            <a:r>
              <a:rPr lang="es-EC" dirty="0" smtClean="0"/>
              <a:t>Distintas </a:t>
            </a:r>
            <a:r>
              <a:rPr lang="es-EC" dirty="0"/>
              <a:t>aproximaciones al </a:t>
            </a:r>
            <a:r>
              <a:rPr lang="es-EC" dirty="0" err="1"/>
              <a:t>clustering</a:t>
            </a:r>
            <a:r>
              <a:rPr lang="es-EC" dirty="0"/>
              <a:t> </a:t>
            </a:r>
            <a:endParaRPr lang="es-EC" dirty="0" smtClean="0"/>
          </a:p>
          <a:p>
            <a:r>
              <a:rPr lang="es-EC" dirty="0" smtClean="0"/>
              <a:t>Métodos </a:t>
            </a:r>
            <a:r>
              <a:rPr lang="es-EC" dirty="0"/>
              <a:t>basados en </a:t>
            </a:r>
            <a:r>
              <a:rPr lang="es-EC" dirty="0" err="1"/>
              <a:t>particionamiento</a:t>
            </a:r>
            <a:r>
              <a:rPr lang="es-EC" dirty="0"/>
              <a:t> </a:t>
            </a:r>
            <a:endParaRPr lang="es-EC" dirty="0" smtClean="0"/>
          </a:p>
          <a:p>
            <a:r>
              <a:rPr lang="es-EC" dirty="0" smtClean="0"/>
              <a:t>Métodos </a:t>
            </a:r>
            <a:r>
              <a:rPr lang="es-EC" dirty="0"/>
              <a:t>jerárquicos </a:t>
            </a:r>
          </a:p>
        </p:txBody>
      </p:sp>
    </p:spTree>
    <p:extLst>
      <p:ext uri="{BB962C8B-B14F-4D97-AF65-F5344CB8AC3E}">
        <p14:creationId xmlns:p14="http://schemas.microsoft.com/office/powerpoint/2010/main" val="1380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Agrupamiento: Definición de </a:t>
            </a:r>
            <a:r>
              <a:rPr lang="es-EC" dirty="0" err="1" smtClean="0"/>
              <a:t>clustering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 err="1"/>
              <a:t>Cluster</a:t>
            </a:r>
            <a:r>
              <a:rPr lang="es-EC" dirty="0"/>
              <a:t>: un grupo o conjunto de objetos </a:t>
            </a:r>
            <a:endParaRPr lang="es-EC" dirty="0" smtClean="0"/>
          </a:p>
          <a:p>
            <a:pPr lvl="1"/>
            <a:r>
              <a:rPr lang="es-EC" dirty="0" smtClean="0"/>
              <a:t>Similares </a:t>
            </a:r>
            <a:r>
              <a:rPr lang="es-EC" dirty="0"/>
              <a:t>a cualquier otro incluido en el mismo </a:t>
            </a:r>
            <a:r>
              <a:rPr lang="es-EC" dirty="0" err="1"/>
              <a:t>cluster</a:t>
            </a:r>
            <a:r>
              <a:rPr lang="es-EC" dirty="0"/>
              <a:t> </a:t>
            </a:r>
            <a:endParaRPr lang="es-EC" dirty="0" smtClean="0"/>
          </a:p>
          <a:p>
            <a:pPr lvl="1"/>
            <a:r>
              <a:rPr lang="es-EC" dirty="0" smtClean="0"/>
              <a:t>Distintos </a:t>
            </a:r>
            <a:r>
              <a:rPr lang="es-EC" dirty="0"/>
              <a:t>a los objetos incluidos en otros grupos </a:t>
            </a:r>
            <a:endParaRPr lang="es-EC" dirty="0" smtClean="0"/>
          </a:p>
          <a:p>
            <a:r>
              <a:rPr lang="es-EC" dirty="0" err="1" smtClean="0"/>
              <a:t>Clustering</a:t>
            </a:r>
            <a:r>
              <a:rPr lang="es-EC" dirty="0" smtClean="0"/>
              <a:t> </a:t>
            </a:r>
            <a:r>
              <a:rPr lang="es-EC" dirty="0"/>
              <a:t>(análisis </a:t>
            </a:r>
            <a:r>
              <a:rPr lang="es-EC" dirty="0" err="1"/>
              <a:t>cluster</a:t>
            </a:r>
            <a:r>
              <a:rPr lang="es-EC" dirty="0"/>
              <a:t>): </a:t>
            </a:r>
            <a:endParaRPr lang="es-EC" dirty="0" smtClean="0"/>
          </a:p>
          <a:p>
            <a:pPr lvl="1"/>
            <a:r>
              <a:rPr lang="es-EC" dirty="0" smtClean="0"/>
              <a:t>Segmentar </a:t>
            </a:r>
            <a:r>
              <a:rPr lang="es-EC" dirty="0"/>
              <a:t>una población heterogénea en un número de subgrupos homogéneos o </a:t>
            </a:r>
            <a:r>
              <a:rPr lang="es-EC" dirty="0" err="1"/>
              <a:t>clusters</a:t>
            </a:r>
            <a:r>
              <a:rPr lang="es-EC" dirty="0"/>
              <a:t> </a:t>
            </a:r>
            <a:endParaRPr lang="es-EC" dirty="0" smtClean="0"/>
          </a:p>
          <a:p>
            <a:r>
              <a:rPr lang="es-EC" dirty="0" err="1" smtClean="0"/>
              <a:t>Clustering</a:t>
            </a:r>
            <a:r>
              <a:rPr lang="es-EC" dirty="0" smtClean="0"/>
              <a:t> </a:t>
            </a:r>
            <a:r>
              <a:rPr lang="es-EC" dirty="0"/>
              <a:t>puede verse como clasificación no supervisada, las clases no están predefinidas </a:t>
            </a:r>
            <a:endParaRPr lang="es-EC" dirty="0" smtClean="0"/>
          </a:p>
          <a:p>
            <a:r>
              <a:rPr lang="es-EC" dirty="0" smtClean="0"/>
              <a:t>Aplicaciones </a:t>
            </a:r>
            <a:r>
              <a:rPr lang="es-EC" dirty="0"/>
              <a:t>típicas: </a:t>
            </a:r>
            <a:endParaRPr lang="es-EC" dirty="0" smtClean="0"/>
          </a:p>
          <a:p>
            <a:pPr lvl="2"/>
            <a:r>
              <a:rPr lang="es-EC" dirty="0" smtClean="0"/>
              <a:t>Como </a:t>
            </a:r>
            <a:r>
              <a:rPr lang="es-EC" dirty="0"/>
              <a:t>técnica de descubrimiento del conocimiento para obtener información acerca de la distribución de los datos (</a:t>
            </a:r>
            <a:r>
              <a:rPr lang="es-EC" dirty="0" err="1"/>
              <a:t>p.e</a:t>
            </a:r>
            <a:r>
              <a:rPr lang="es-EC" dirty="0"/>
              <a:t>.: encontrar clientes con hábitos de compra similares)</a:t>
            </a:r>
          </a:p>
        </p:txBody>
      </p:sp>
    </p:spTree>
    <p:extLst>
      <p:ext uri="{BB962C8B-B14F-4D97-AF65-F5344CB8AC3E}">
        <p14:creationId xmlns:p14="http://schemas.microsoft.com/office/powerpoint/2010/main" val="203918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Definición de </a:t>
            </a:r>
            <a:r>
              <a:rPr lang="es-EC" dirty="0" err="1" smtClean="0"/>
              <a:t>clustering</a:t>
            </a:r>
            <a:r>
              <a:rPr lang="es-EC" dirty="0" smtClean="0"/>
              <a:t>: problemas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Dificultad en el manejo de </a:t>
            </a:r>
            <a:r>
              <a:rPr lang="es-EC" dirty="0" err="1"/>
              <a:t>outliers</a:t>
            </a:r>
            <a:r>
              <a:rPr lang="es-EC" dirty="0"/>
              <a:t> </a:t>
            </a:r>
            <a:endParaRPr lang="es-EC" dirty="0" smtClean="0"/>
          </a:p>
          <a:p>
            <a:pPr lvl="1"/>
            <a:r>
              <a:rPr lang="es-EC" dirty="0" smtClean="0"/>
              <a:t>Se </a:t>
            </a:r>
            <a:r>
              <a:rPr lang="es-EC" dirty="0"/>
              <a:t>pueden ver como </a:t>
            </a:r>
            <a:r>
              <a:rPr lang="es-EC" dirty="0" err="1"/>
              <a:t>clusters</a:t>
            </a:r>
            <a:r>
              <a:rPr lang="es-EC" dirty="0"/>
              <a:t> solitarios </a:t>
            </a:r>
            <a:endParaRPr lang="es-EC" dirty="0" smtClean="0"/>
          </a:p>
          <a:p>
            <a:pPr lvl="1"/>
            <a:r>
              <a:rPr lang="es-EC" dirty="0" smtClean="0"/>
              <a:t>Se </a:t>
            </a:r>
            <a:r>
              <a:rPr lang="es-EC" dirty="0"/>
              <a:t>puede forzar a que estén integrados en algún </a:t>
            </a:r>
            <a:r>
              <a:rPr lang="es-EC" dirty="0" err="1"/>
              <a:t>cluster</a:t>
            </a:r>
            <a:r>
              <a:rPr lang="es-EC" dirty="0"/>
              <a:t> </a:t>
            </a:r>
            <a:r>
              <a:rPr lang="es-EC" dirty="0" smtClean="0">
                <a:sym typeface="Wingdings" panose="05000000000000000000" pitchFamily="2" charset="2"/>
              </a:rPr>
              <a:t> </a:t>
            </a:r>
            <a:r>
              <a:rPr lang="es-EC" dirty="0" smtClean="0"/>
              <a:t>suele </a:t>
            </a:r>
            <a:r>
              <a:rPr lang="es-EC" dirty="0"/>
              <a:t>implicar que la calidad de los </a:t>
            </a:r>
            <a:r>
              <a:rPr lang="es-EC" dirty="0" err="1"/>
              <a:t>clusters</a:t>
            </a:r>
            <a:r>
              <a:rPr lang="es-EC" dirty="0"/>
              <a:t> obtenidos es baja </a:t>
            </a:r>
            <a:endParaRPr lang="es-EC" dirty="0" smtClean="0"/>
          </a:p>
          <a:p>
            <a:endParaRPr lang="es-EC" dirty="0" smtClean="0"/>
          </a:p>
          <a:p>
            <a:r>
              <a:rPr lang="es-EC" dirty="0" smtClean="0"/>
              <a:t>Interpretar </a:t>
            </a:r>
            <a:r>
              <a:rPr lang="es-EC" dirty="0"/>
              <a:t>el significado de cada </a:t>
            </a:r>
            <a:r>
              <a:rPr lang="es-EC" dirty="0" err="1"/>
              <a:t>cluster</a:t>
            </a:r>
            <a:r>
              <a:rPr lang="es-EC" dirty="0"/>
              <a:t> puede ser difícil </a:t>
            </a:r>
            <a:endParaRPr lang="es-EC" dirty="0" smtClean="0"/>
          </a:p>
          <a:p>
            <a:endParaRPr lang="es-EC" dirty="0" smtClean="0"/>
          </a:p>
          <a:p>
            <a:r>
              <a:rPr lang="es-EC" dirty="0" smtClean="0"/>
              <a:t>No </a:t>
            </a:r>
            <a:r>
              <a:rPr lang="es-EC" dirty="0"/>
              <a:t>hay una única solución para un problema de </a:t>
            </a:r>
            <a:r>
              <a:rPr lang="es-EC" dirty="0" err="1"/>
              <a:t>clustering</a:t>
            </a:r>
            <a:r>
              <a:rPr lang="es-EC" dirty="0"/>
              <a:t>. No es fácil determinar el número de </a:t>
            </a:r>
            <a:r>
              <a:rPr lang="es-EC" dirty="0" err="1"/>
              <a:t>clusters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0859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Clustering</a:t>
            </a:r>
            <a:r>
              <a:rPr lang="es-EC" dirty="0"/>
              <a:t> vs. clasificación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8360" t="45676" r="46709" b="15464"/>
          <a:stretch/>
        </p:blipFill>
        <p:spPr>
          <a:xfrm>
            <a:off x="1099548" y="2017485"/>
            <a:ext cx="4241710" cy="3717451"/>
          </a:xfrm>
          <a:prstGeom prst="rect">
            <a:avLst/>
          </a:prstGeom>
        </p:spPr>
      </p:pic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C" dirty="0"/>
              <a:t>Clasificación: Aprendizaje supervisado. </a:t>
            </a:r>
            <a:endParaRPr lang="es-EC" dirty="0" smtClean="0"/>
          </a:p>
          <a:p>
            <a:endParaRPr lang="es-EC" dirty="0"/>
          </a:p>
          <a:p>
            <a:r>
              <a:rPr lang="es-EC" dirty="0" smtClean="0"/>
              <a:t>Aprende</a:t>
            </a:r>
            <a:r>
              <a:rPr lang="es-EC" dirty="0"/>
              <a:t>, a partir de un conjunto de instancias pre-etiquetadas, un método para predecir la clase a que pertenece una nueva instancia</a:t>
            </a:r>
          </a:p>
        </p:txBody>
      </p:sp>
    </p:spTree>
    <p:extLst>
      <p:ext uri="{BB962C8B-B14F-4D97-AF65-F5344CB8AC3E}">
        <p14:creationId xmlns:p14="http://schemas.microsoft.com/office/powerpoint/2010/main" val="303613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Clustering</a:t>
            </a:r>
            <a:r>
              <a:rPr lang="es-EC" dirty="0"/>
              <a:t> vs. clasificación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C" dirty="0" err="1" smtClean="0"/>
              <a:t>Clustering</a:t>
            </a:r>
            <a:r>
              <a:rPr lang="es-EC" dirty="0"/>
              <a:t>: Aprendizaje no </a:t>
            </a:r>
            <a:r>
              <a:rPr lang="es-EC" dirty="0" smtClean="0"/>
              <a:t>supervisado</a:t>
            </a:r>
          </a:p>
          <a:p>
            <a:endParaRPr lang="es-EC" dirty="0"/>
          </a:p>
          <a:p>
            <a:r>
              <a:rPr lang="es-EC" dirty="0" smtClean="0"/>
              <a:t>Encuentra </a:t>
            </a:r>
            <a:r>
              <a:rPr lang="es-EC" dirty="0"/>
              <a:t>un agrupamiento de instancias “natural” dado un conjunto de instancias no etiquetadas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7801" t="51654" r="48390" b="19947"/>
          <a:stretch/>
        </p:blipFill>
        <p:spPr>
          <a:xfrm>
            <a:off x="943428" y="2601685"/>
            <a:ext cx="4409983" cy="29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0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3200" dirty="0" smtClean="0"/>
              <a:t>Marketing</a:t>
            </a:r>
            <a:r>
              <a:rPr lang="es-EC" sz="3200" dirty="0"/>
              <a:t>: descubrimiento de distintos grupos de clientes en la BD. Usar este conocimiento en la política publicitaria, ofertas, … </a:t>
            </a:r>
            <a:endParaRPr lang="es-EC" sz="3200" dirty="0" smtClean="0"/>
          </a:p>
          <a:p>
            <a:r>
              <a:rPr lang="es-EC" sz="3200" dirty="0" smtClean="0"/>
              <a:t>Uso </a:t>
            </a:r>
            <a:r>
              <a:rPr lang="es-EC" sz="3200" dirty="0"/>
              <a:t>de la tierra: Identificación de áreas de uso similar a partir de BD con observaciones de la tierra (cultivos, …) </a:t>
            </a:r>
            <a:endParaRPr lang="es-EC" sz="3200" dirty="0" smtClean="0"/>
          </a:p>
          <a:p>
            <a:r>
              <a:rPr lang="es-EC" sz="3200" dirty="0" smtClean="0"/>
              <a:t>Seguros</a:t>
            </a:r>
            <a:r>
              <a:rPr lang="es-EC" sz="3200" dirty="0"/>
              <a:t>: Identificar grupos de asegurados con características parecidas (siniestros, posesiones, ….). Ofertarles productos que otros clientes de ese grupo ya poseen y ellos no </a:t>
            </a:r>
            <a:endParaRPr lang="es-EC" sz="3200" dirty="0" smtClean="0"/>
          </a:p>
        </p:txBody>
      </p:sp>
    </p:spTree>
    <p:extLst>
      <p:ext uri="{BB962C8B-B14F-4D97-AF65-F5344CB8AC3E}">
        <p14:creationId xmlns:p14="http://schemas.microsoft.com/office/powerpoint/2010/main" val="257569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1295</Words>
  <Application>Microsoft Office PowerPoint</Application>
  <PresentationFormat>Panorámica</PresentationFormat>
  <Paragraphs>154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Tema de Office</vt:lpstr>
      <vt:lpstr>Modelos de Agrupamiento</vt:lpstr>
      <vt:lpstr>Objetivos</vt:lpstr>
      <vt:lpstr>Motivación</vt:lpstr>
      <vt:lpstr>Temas</vt:lpstr>
      <vt:lpstr>Agrupamiento: Definición de clustering</vt:lpstr>
      <vt:lpstr>Definición de clustering: problemas</vt:lpstr>
      <vt:lpstr>Clustering vs. clasificación</vt:lpstr>
      <vt:lpstr>Clustering vs. clasificación</vt:lpstr>
      <vt:lpstr>Aplicaciones</vt:lpstr>
      <vt:lpstr>Aplicaciones</vt:lpstr>
      <vt:lpstr>Bondad de un análisis cluster</vt:lpstr>
      <vt:lpstr>Bondad de un análisis cluster</vt:lpstr>
      <vt:lpstr>Propiedades deseables en un método de clustering en minería de datos </vt:lpstr>
      <vt:lpstr>Medidas de distancia y similaridad</vt:lpstr>
      <vt:lpstr>Medidas de distancia y similaridad</vt:lpstr>
      <vt:lpstr>Medidas de distancia y similaridad</vt:lpstr>
      <vt:lpstr>Distintas aproximaciones al clustering</vt:lpstr>
      <vt:lpstr>Distintas aproximaciones al clustering</vt:lpstr>
      <vt:lpstr>Métodos basados en particionamiento</vt:lpstr>
      <vt:lpstr>Métodos basados en particionamiento</vt:lpstr>
      <vt:lpstr>Métodos basados en particionamiento. Ejemplo de K-means</vt:lpstr>
      <vt:lpstr>Métodos basados en particionamiento. Ejemplo de K-means</vt:lpstr>
      <vt:lpstr>Métodos basados en particionamiento. Ejemplo de K-means</vt:lpstr>
      <vt:lpstr>Métodos basados en particionamiento. Ejemplo de K-means</vt:lpstr>
      <vt:lpstr>Métodos basados en particionamiento. Ejemplo de K-means</vt:lpstr>
      <vt:lpstr>Métodos basados en particionamiento. Ejemplo de K-means</vt:lpstr>
      <vt:lpstr>Métodos basados en particionamiento. Ejemplo de K-means</vt:lpstr>
      <vt:lpstr>Métodos basados en particionamiento. Algunos comentarios sobre k-means</vt:lpstr>
      <vt:lpstr>Métodos basados en particionamiento. Algunos comentarios sobre k-means</vt:lpstr>
      <vt:lpstr>Métodos jerárquicos</vt:lpstr>
      <vt:lpstr>Métodos jerárquicos</vt:lpstr>
      <vt:lpstr>Métodos jerárquicos</vt:lpstr>
      <vt:lpstr>Métodos divisivos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 de Documentos</dc:title>
  <dc:creator>Usuario-03</dc:creator>
  <cp:lastModifiedBy>Usuario-03</cp:lastModifiedBy>
  <cp:revision>24</cp:revision>
  <dcterms:created xsi:type="dcterms:W3CDTF">2018-05-25T22:47:49Z</dcterms:created>
  <dcterms:modified xsi:type="dcterms:W3CDTF">2019-05-09T15:24:06Z</dcterms:modified>
</cp:coreProperties>
</file>