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57" r:id="rId4"/>
    <p:sldId id="258" r:id="rId5"/>
    <p:sldId id="261" r:id="rId6"/>
    <p:sldId id="262" r:id="rId7"/>
    <p:sldId id="263" r:id="rId8"/>
    <p:sldId id="264" r:id="rId9"/>
    <p:sldId id="266" r:id="rId10"/>
    <p:sldId id="265" r:id="rId11"/>
    <p:sldId id="267" r:id="rId12"/>
    <p:sldId id="269" r:id="rId13"/>
    <p:sldId id="270" r:id="rId14"/>
    <p:sldId id="284" r:id="rId15"/>
    <p:sldId id="285" r:id="rId16"/>
    <p:sldId id="271" r:id="rId17"/>
    <p:sldId id="268" r:id="rId18"/>
    <p:sldId id="272" r:id="rId19"/>
    <p:sldId id="283" r:id="rId20"/>
    <p:sldId id="282" r:id="rId21"/>
    <p:sldId id="281" r:id="rId22"/>
    <p:sldId id="280" r:id="rId23"/>
    <p:sldId id="279" r:id="rId24"/>
    <p:sldId id="278" r:id="rId25"/>
    <p:sldId id="277" r:id="rId26"/>
    <p:sldId id="276" r:id="rId27"/>
    <p:sldId id="259"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33B4A-15BE-4F74-B086-F6EBC4934402}" type="datetimeFigureOut">
              <a:rPr lang="es-ES" smtClean="0"/>
              <a:t>12/10/2015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705E96-E9F0-45B5-A3C4-8E0030F329B5}" type="slidenum">
              <a:rPr lang="es-ES" smtClean="0"/>
              <a:t>‹Nº›</a:t>
            </a:fld>
            <a:endParaRPr lang="es-ES"/>
          </a:p>
        </p:txBody>
      </p:sp>
    </p:spTree>
    <p:extLst>
      <p:ext uri="{BB962C8B-B14F-4D97-AF65-F5344CB8AC3E}">
        <p14:creationId xmlns:p14="http://schemas.microsoft.com/office/powerpoint/2010/main" val="121813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C88BE9F-9488-4FB8-9F6F-FC7E88D18317}" type="datetime1">
              <a:rPr lang="es-ES" smtClean="0"/>
              <a:t>12/10/2015</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59790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D318252-AEED-4960-A024-C648FDA412C9}" type="datetime1">
              <a:rPr lang="es-ES" smtClean="0"/>
              <a:t>12/10/2015</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270199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B2BA1AA-9E6D-4188-8C9E-19BAC4295A27}" type="datetime1">
              <a:rPr lang="es-ES" smtClean="0"/>
              <a:t>12/10/2015</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243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2E580A6-56FA-48CB-BB93-DECC73FB41B9}" type="datetime1">
              <a:rPr lang="es-ES" smtClean="0"/>
              <a:t>12/10/2015</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327784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3353F7A-DE8D-4417-BBB8-BEB1B43F3CF5}" type="datetime1">
              <a:rPr lang="es-ES" smtClean="0"/>
              <a:t>12/10/2015</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174410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C8674C1-B946-4A23-AF42-C6258D7E3A27}" type="datetime1">
              <a:rPr lang="es-ES" smtClean="0"/>
              <a:t>12/10/2015</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
        <p:nvSpPr>
          <p:cNvPr id="7" name="6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9720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56A7790-4063-4AF3-B3C7-68CA53C12659}" type="datetime1">
              <a:rPr lang="es-ES" smtClean="0"/>
              <a:t>12/10/2015</a:t>
            </a:fld>
            <a:endParaRPr lang="es-ES"/>
          </a:p>
        </p:txBody>
      </p:sp>
      <p:sp>
        <p:nvSpPr>
          <p:cNvPr id="8" name="7 Marcador de pie de página"/>
          <p:cNvSpPr>
            <a:spLocks noGrp="1"/>
          </p:cNvSpPr>
          <p:nvPr>
            <p:ph type="ftr" sz="quarter" idx="11"/>
          </p:nvPr>
        </p:nvSpPr>
        <p:spPr/>
        <p:txBody>
          <a:bodyPr/>
          <a:lstStyle/>
          <a:p>
            <a:r>
              <a:rPr lang="es-ES" smtClean="0"/>
              <a:t>Seguridad Informática</a:t>
            </a:r>
            <a:endParaRPr lang="es-ES"/>
          </a:p>
        </p:txBody>
      </p:sp>
      <p:sp>
        <p:nvSpPr>
          <p:cNvPr id="9" name="8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24454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1EA3ECD-450C-4585-BCAD-8DA40DD20B39}" type="datetime1">
              <a:rPr lang="es-ES" smtClean="0"/>
              <a:t>12/10/2015</a:t>
            </a:fld>
            <a:endParaRPr lang="es-ES"/>
          </a:p>
        </p:txBody>
      </p:sp>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186275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10E458B-F2FE-4151-A5E1-338D40E13581}" type="datetime1">
              <a:rPr lang="es-ES" smtClean="0"/>
              <a:t>12/10/2015</a:t>
            </a:fld>
            <a:endParaRPr lang="es-ES"/>
          </a:p>
        </p:txBody>
      </p:sp>
      <p:sp>
        <p:nvSpPr>
          <p:cNvPr id="3" name="2 Marcador de pie de página"/>
          <p:cNvSpPr>
            <a:spLocks noGrp="1"/>
          </p:cNvSpPr>
          <p:nvPr>
            <p:ph type="ftr" sz="quarter" idx="11"/>
          </p:nvPr>
        </p:nvSpPr>
        <p:spPr/>
        <p:txBody>
          <a:bodyPr/>
          <a:lstStyle/>
          <a:p>
            <a:r>
              <a:rPr lang="es-ES" smtClean="0"/>
              <a:t>Seguridad Informática</a:t>
            </a:r>
            <a:endParaRPr lang="es-ES"/>
          </a:p>
        </p:txBody>
      </p:sp>
      <p:sp>
        <p:nvSpPr>
          <p:cNvPr id="4" name="3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203690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36FB2C9-4908-406B-9608-C49F570A8C3C}" type="datetime1">
              <a:rPr lang="es-ES" smtClean="0"/>
              <a:t>12/10/2015</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
        <p:nvSpPr>
          <p:cNvPr id="7" name="6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413181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8610ADA-DAC9-4066-ADEB-B8A868124C33}" type="datetime1">
              <a:rPr lang="es-ES" smtClean="0"/>
              <a:t>12/10/2015</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
        <p:nvSpPr>
          <p:cNvPr id="7" name="6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428839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ABE7A-356F-4653-9449-C6ACEB876A32}" type="datetime1">
              <a:rPr lang="es-ES" smtClean="0"/>
              <a:t>12/10/2015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Seguridad Informática</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11AA1-AC65-4E4D-940A-2F483A734E38}" type="slidenum">
              <a:rPr lang="es-ES" smtClean="0"/>
              <a:t>‹Nº›</a:t>
            </a:fld>
            <a:endParaRPr lang="es-ES"/>
          </a:p>
        </p:txBody>
      </p:sp>
    </p:spTree>
    <p:extLst>
      <p:ext uri="{BB962C8B-B14F-4D97-AF65-F5344CB8AC3E}">
        <p14:creationId xmlns:p14="http://schemas.microsoft.com/office/powerpoint/2010/main" val="1331141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2450703"/>
          </a:xfrm>
        </p:spPr>
        <p:txBody>
          <a:bodyPr>
            <a:normAutofit fontScale="90000"/>
          </a:bodyPr>
          <a:lstStyle/>
          <a:p>
            <a:r>
              <a:rPr lang="es-ES" sz="5400" dirty="0" smtClean="0"/>
              <a:t>Parte I. Principios Básicos de la Seguridad Informática</a:t>
            </a:r>
            <a:r>
              <a:rPr lang="es-ES" dirty="0" smtClean="0"/>
              <a:t/>
            </a:r>
            <a:br>
              <a:rPr lang="es-ES" dirty="0" smtClean="0"/>
            </a:br>
            <a:endParaRPr lang="es-ES" dirty="0"/>
          </a:p>
        </p:txBody>
      </p:sp>
      <p:sp>
        <p:nvSpPr>
          <p:cNvPr id="3" name="2 Subtítulo"/>
          <p:cNvSpPr>
            <a:spLocks noGrp="1"/>
          </p:cNvSpPr>
          <p:nvPr>
            <p:ph type="subTitle" idx="1"/>
          </p:nvPr>
        </p:nvSpPr>
        <p:spPr>
          <a:xfrm>
            <a:off x="1371600" y="4797152"/>
            <a:ext cx="6400800" cy="1224136"/>
          </a:xfrm>
        </p:spPr>
        <p:txBody>
          <a:bodyPr>
            <a:normAutofit fontScale="77500" lnSpcReduction="20000"/>
          </a:bodyPr>
          <a:lstStyle/>
          <a:p>
            <a:r>
              <a:rPr lang="es-EC" dirty="0" smtClean="0"/>
              <a:t>Seguridad Informática</a:t>
            </a:r>
          </a:p>
          <a:p>
            <a:r>
              <a:rPr lang="es-EC" dirty="0" smtClean="0"/>
              <a:t>Diego Ponce Vásquez, Ph.D.</a:t>
            </a:r>
          </a:p>
          <a:p>
            <a:r>
              <a:rPr lang="es-EC" dirty="0"/>
              <a:t>d</a:t>
            </a:r>
            <a:r>
              <a:rPr lang="es-EC" dirty="0" smtClean="0"/>
              <a:t>iego.ponce@ucuenca.edu.ec</a:t>
            </a: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2068"/>
            <a:ext cx="3312368" cy="1888048"/>
          </a:xfrm>
          <a:prstGeom prst="rect">
            <a:avLst/>
          </a:prstGeom>
        </p:spPr>
      </p:pic>
      <p:sp>
        <p:nvSpPr>
          <p:cNvPr id="5" name="4 Marcador de número de diapositiva"/>
          <p:cNvSpPr>
            <a:spLocks noGrp="1"/>
          </p:cNvSpPr>
          <p:nvPr>
            <p:ph type="sldNum" sz="quarter" idx="12"/>
          </p:nvPr>
        </p:nvSpPr>
        <p:spPr/>
        <p:txBody>
          <a:bodyPr/>
          <a:lstStyle/>
          <a:p>
            <a:fld id="{CFB11AA1-AC65-4E4D-940A-2F483A734E38}" type="slidenum">
              <a:rPr lang="es-ES" smtClean="0"/>
              <a:t>1</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249760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1.4 Consecuencias de la falta de </a:t>
            </a:r>
            <a:r>
              <a:rPr lang="es-EC" dirty="0" smtClean="0"/>
              <a:t>seguridad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10</a:t>
            </a:fld>
            <a:endParaRPr lang="es-ES"/>
          </a:p>
        </p:txBody>
      </p:sp>
      <p:sp>
        <p:nvSpPr>
          <p:cNvPr id="7" name="6 CuadroTexto"/>
          <p:cNvSpPr txBox="1"/>
          <p:nvPr/>
        </p:nvSpPr>
        <p:spPr>
          <a:xfrm>
            <a:off x="755576" y="1844824"/>
            <a:ext cx="7920880" cy="4247317"/>
          </a:xfrm>
          <a:prstGeom prst="rect">
            <a:avLst/>
          </a:prstGeom>
          <a:noFill/>
        </p:spPr>
        <p:txBody>
          <a:bodyPr wrap="square" rtlCol="0">
            <a:spAutoFit/>
          </a:bodyPr>
          <a:lstStyle/>
          <a:p>
            <a:r>
              <a:rPr lang="es-EC" dirty="0" smtClean="0"/>
              <a:t>Horas de trabajo invertidas en las reparaciones y reconfiguración de equipos y redes</a:t>
            </a:r>
          </a:p>
          <a:p>
            <a:r>
              <a:rPr lang="es-EC" dirty="0" smtClean="0"/>
              <a:t>Pérdidas ocasionadas por la indisponibilidad de aplicaciones y servicios informáticos diversos. Coste de oportunidad por no utilizar estos recursos.</a:t>
            </a:r>
          </a:p>
          <a:p>
            <a:r>
              <a:rPr lang="es-EC" dirty="0" smtClean="0"/>
              <a:t>Robo de información confidencial y su posible revelación a terceros no autorizados: fórmulas, diseño de productos, estrategias comerciales, programas informáticos, inventos, …</a:t>
            </a:r>
          </a:p>
          <a:p>
            <a:r>
              <a:rPr lang="es-EC" dirty="0" smtClean="0"/>
              <a:t>Filtración de datos personales de usuarios registrados en el sistema: empleados, clientes, proveedores, contactos comerciales, candidatos a empleo, consecuencias de la no protección de datos personales.</a:t>
            </a:r>
          </a:p>
          <a:p>
            <a:r>
              <a:rPr lang="es-EC" dirty="0" smtClean="0"/>
              <a:t>Impacto negativo en la imagen de la empresa ante terceros.</a:t>
            </a:r>
          </a:p>
          <a:p>
            <a:r>
              <a:rPr lang="es-EC" dirty="0" smtClean="0"/>
              <a:t>Retrasos en los procesos de producción, pedidos, calidad del servicio, oportunidades de negocio,… </a:t>
            </a:r>
          </a:p>
          <a:p>
            <a:r>
              <a:rPr lang="es-EC" dirty="0" smtClean="0"/>
              <a:t>Posibles daños a la salud y a la vida de las personas.</a:t>
            </a:r>
          </a:p>
          <a:p>
            <a:r>
              <a:rPr lang="es-EC" dirty="0" smtClean="0"/>
              <a:t>Pago de indemnizaciones por daños y perjuicios a terceros.</a:t>
            </a:r>
            <a:endParaRPr lang="es-ES" dirty="0"/>
          </a:p>
        </p:txBody>
      </p:sp>
    </p:spTree>
    <p:extLst>
      <p:ext uri="{BB962C8B-B14F-4D97-AF65-F5344CB8AC3E}">
        <p14:creationId xmlns:p14="http://schemas.microsoft.com/office/powerpoint/2010/main" val="133209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lstStyle/>
          <a:p>
            <a:r>
              <a:rPr lang="es-EC" dirty="0" smtClean="0"/>
              <a:t>Peligros potenciales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11</a:t>
            </a:fld>
            <a:endParaRPr lang="es-ES"/>
          </a:p>
        </p:txBody>
      </p:sp>
      <p:sp>
        <p:nvSpPr>
          <p:cNvPr id="3" name="2 CuadroTexto"/>
          <p:cNvSpPr txBox="1"/>
          <p:nvPr/>
        </p:nvSpPr>
        <p:spPr>
          <a:xfrm>
            <a:off x="539552" y="1700808"/>
            <a:ext cx="7920880" cy="2215991"/>
          </a:xfrm>
          <a:prstGeom prst="rect">
            <a:avLst/>
          </a:prstGeom>
          <a:noFill/>
        </p:spPr>
        <p:txBody>
          <a:bodyPr wrap="square" rtlCol="0">
            <a:spAutoFit/>
          </a:bodyPr>
          <a:lstStyle/>
          <a:p>
            <a:pPr marL="285750" indent="-285750">
              <a:buFont typeface="Arial" panose="020B0604020202020204" pitchFamily="34" charset="0"/>
              <a:buChar char="•"/>
            </a:pPr>
            <a:r>
              <a:rPr lang="es-EC" sz="2000" dirty="0" smtClean="0"/>
              <a:t>Utilización de redes y equipos de una empresa para atacar a otras.</a:t>
            </a:r>
          </a:p>
          <a:p>
            <a:pPr marL="285750" indent="-285750">
              <a:buFont typeface="Arial" panose="020B0604020202020204" pitchFamily="34" charset="0"/>
              <a:buChar char="•"/>
            </a:pPr>
            <a:r>
              <a:rPr lang="es-EC" sz="2000" dirty="0" smtClean="0"/>
              <a:t>Almacenamiento de contenidos ilegales en los equipos comprometidos.</a:t>
            </a:r>
          </a:p>
          <a:p>
            <a:pPr marL="285750" indent="-285750">
              <a:buFont typeface="Arial" panose="020B0604020202020204" pitchFamily="34" charset="0"/>
              <a:buChar char="•"/>
            </a:pPr>
            <a:r>
              <a:rPr lang="es-EC" sz="2000" dirty="0" smtClean="0"/>
              <a:t>Utilización de equipos para </a:t>
            </a:r>
            <a:r>
              <a:rPr lang="es-EC" sz="2000" dirty="0" err="1" smtClean="0"/>
              <a:t>envios</a:t>
            </a:r>
            <a:r>
              <a:rPr lang="es-EC" sz="2000" dirty="0" smtClean="0"/>
              <a:t> masivos de mensajes de </a:t>
            </a:r>
            <a:r>
              <a:rPr lang="es-EC" sz="2000" dirty="0" err="1" smtClean="0"/>
              <a:t>corrreo</a:t>
            </a:r>
            <a:r>
              <a:rPr lang="es-EC" sz="2000" dirty="0" smtClean="0"/>
              <a:t>.</a:t>
            </a:r>
          </a:p>
          <a:p>
            <a:pPr marL="285750" indent="-285750">
              <a:buFont typeface="Arial" panose="020B0604020202020204" pitchFamily="34" charset="0"/>
              <a:buChar char="•"/>
            </a:pPr>
            <a:r>
              <a:rPr lang="es-EC" sz="2000" dirty="0" smtClean="0"/>
              <a:t>Propagación de virus y spyware.</a:t>
            </a:r>
          </a:p>
          <a:p>
            <a:pPr marL="285750" indent="-285750">
              <a:buFont typeface="Arial" panose="020B0604020202020204" pitchFamily="34" charset="0"/>
              <a:buChar char="•"/>
            </a:pPr>
            <a:r>
              <a:rPr lang="es-EC" sz="2000" dirty="0" smtClean="0"/>
              <a:t>Ataques a la seguridad de otras redes empresariales o corporativas.</a:t>
            </a:r>
          </a:p>
          <a:p>
            <a:endParaRPr lang="es-EC" sz="2000" dirty="0" smtClean="0"/>
          </a:p>
          <a:p>
            <a:endParaRPr lang="es-ES" dirty="0"/>
          </a:p>
        </p:txBody>
      </p:sp>
    </p:spTree>
    <p:extLst>
      <p:ext uri="{BB962C8B-B14F-4D97-AF65-F5344CB8AC3E}">
        <p14:creationId xmlns:p14="http://schemas.microsoft.com/office/powerpoint/2010/main" val="206318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a:t>1.5 Principio de la Defensa en </a:t>
            </a:r>
            <a:r>
              <a:rPr lang="es-EC" smtClean="0"/>
              <a:t>Profundidad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12</a:t>
            </a:fld>
            <a:endParaRPr lang="es-ES"/>
          </a:p>
        </p:txBody>
      </p:sp>
      <p:sp>
        <p:nvSpPr>
          <p:cNvPr id="7" name="6 Elipse"/>
          <p:cNvSpPr/>
          <p:nvPr/>
        </p:nvSpPr>
        <p:spPr>
          <a:xfrm>
            <a:off x="611560" y="1916832"/>
            <a:ext cx="8064896" cy="3672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dirty="0"/>
          </a:p>
        </p:txBody>
      </p:sp>
      <p:sp>
        <p:nvSpPr>
          <p:cNvPr id="8" name="7 CuadroTexto"/>
          <p:cNvSpPr txBox="1"/>
          <p:nvPr/>
        </p:nvSpPr>
        <p:spPr>
          <a:xfrm>
            <a:off x="6948264" y="3128081"/>
            <a:ext cx="1512168" cy="1200329"/>
          </a:xfrm>
          <a:prstGeom prst="rect">
            <a:avLst/>
          </a:prstGeom>
          <a:noFill/>
        </p:spPr>
        <p:txBody>
          <a:bodyPr wrap="square" rtlCol="0">
            <a:spAutoFit/>
          </a:bodyPr>
          <a:lstStyle/>
          <a:p>
            <a:r>
              <a:rPr lang="es-EC" dirty="0" smtClean="0">
                <a:solidFill>
                  <a:schemeClr val="bg1"/>
                </a:solidFill>
              </a:rPr>
              <a:t>Seguridad de perímetro (cortafuegos, IDS, AAA, …)</a:t>
            </a:r>
            <a:endParaRPr lang="es-ES" dirty="0">
              <a:solidFill>
                <a:schemeClr val="bg1"/>
              </a:solidFill>
            </a:endParaRPr>
          </a:p>
        </p:txBody>
      </p:sp>
      <p:sp>
        <p:nvSpPr>
          <p:cNvPr id="9" name="8 Elipse"/>
          <p:cNvSpPr/>
          <p:nvPr/>
        </p:nvSpPr>
        <p:spPr>
          <a:xfrm>
            <a:off x="611560" y="2240868"/>
            <a:ext cx="6336704" cy="3024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CuadroTexto"/>
          <p:cNvSpPr txBox="1"/>
          <p:nvPr/>
        </p:nvSpPr>
        <p:spPr>
          <a:xfrm>
            <a:off x="5292080" y="3266581"/>
            <a:ext cx="1512168" cy="923330"/>
          </a:xfrm>
          <a:prstGeom prst="rect">
            <a:avLst/>
          </a:prstGeom>
          <a:noFill/>
        </p:spPr>
        <p:txBody>
          <a:bodyPr wrap="square" rtlCol="0">
            <a:spAutoFit/>
          </a:bodyPr>
          <a:lstStyle/>
          <a:p>
            <a:r>
              <a:rPr lang="es-EC" dirty="0" smtClean="0">
                <a:solidFill>
                  <a:schemeClr val="bg1"/>
                </a:solidFill>
              </a:rPr>
              <a:t>Segmentación</a:t>
            </a:r>
          </a:p>
          <a:p>
            <a:r>
              <a:rPr lang="es-EC" dirty="0" smtClean="0">
                <a:solidFill>
                  <a:schemeClr val="bg1"/>
                </a:solidFill>
              </a:rPr>
              <a:t>De redes</a:t>
            </a:r>
          </a:p>
          <a:p>
            <a:r>
              <a:rPr lang="es-EC" dirty="0" smtClean="0">
                <a:solidFill>
                  <a:schemeClr val="bg1"/>
                </a:solidFill>
              </a:rPr>
              <a:t>(LAN, VLAN,..)</a:t>
            </a:r>
            <a:endParaRPr lang="es-ES" dirty="0">
              <a:solidFill>
                <a:schemeClr val="bg1"/>
              </a:solidFill>
            </a:endParaRPr>
          </a:p>
        </p:txBody>
      </p:sp>
      <p:sp>
        <p:nvSpPr>
          <p:cNvPr id="11" name="10 Elipse"/>
          <p:cNvSpPr/>
          <p:nvPr/>
        </p:nvSpPr>
        <p:spPr>
          <a:xfrm>
            <a:off x="611560" y="2492896"/>
            <a:ext cx="4680520" cy="2592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uadroTexto"/>
          <p:cNvSpPr txBox="1"/>
          <p:nvPr/>
        </p:nvSpPr>
        <p:spPr>
          <a:xfrm>
            <a:off x="3635896" y="3291371"/>
            <a:ext cx="1512168" cy="923330"/>
          </a:xfrm>
          <a:prstGeom prst="rect">
            <a:avLst/>
          </a:prstGeom>
          <a:noFill/>
        </p:spPr>
        <p:txBody>
          <a:bodyPr wrap="square" rtlCol="0">
            <a:spAutoFit/>
          </a:bodyPr>
          <a:lstStyle/>
          <a:p>
            <a:r>
              <a:rPr lang="es-EC" dirty="0" smtClean="0">
                <a:solidFill>
                  <a:schemeClr val="bg1"/>
                </a:solidFill>
              </a:rPr>
              <a:t>Configuración</a:t>
            </a:r>
          </a:p>
          <a:p>
            <a:r>
              <a:rPr lang="es-EC" dirty="0" smtClean="0">
                <a:solidFill>
                  <a:schemeClr val="bg1"/>
                </a:solidFill>
              </a:rPr>
              <a:t>Segura de </a:t>
            </a:r>
          </a:p>
          <a:p>
            <a:r>
              <a:rPr lang="es-EC" dirty="0" smtClean="0">
                <a:solidFill>
                  <a:schemeClr val="bg1"/>
                </a:solidFill>
              </a:rPr>
              <a:t>Equipos</a:t>
            </a:r>
            <a:endParaRPr lang="es-ES" dirty="0">
              <a:solidFill>
                <a:schemeClr val="bg1"/>
              </a:solidFill>
            </a:endParaRPr>
          </a:p>
        </p:txBody>
      </p:sp>
      <p:sp>
        <p:nvSpPr>
          <p:cNvPr id="13" name="12 Elipse"/>
          <p:cNvSpPr/>
          <p:nvPr/>
        </p:nvSpPr>
        <p:spPr>
          <a:xfrm>
            <a:off x="611560" y="2684130"/>
            <a:ext cx="3024336" cy="2088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2627784" y="3291371"/>
            <a:ext cx="1152128" cy="923330"/>
          </a:xfrm>
          <a:prstGeom prst="rect">
            <a:avLst/>
          </a:prstGeom>
          <a:noFill/>
        </p:spPr>
        <p:txBody>
          <a:bodyPr wrap="square" rtlCol="0">
            <a:spAutoFit/>
          </a:bodyPr>
          <a:lstStyle/>
          <a:p>
            <a:r>
              <a:rPr lang="es-EC" dirty="0" smtClean="0">
                <a:solidFill>
                  <a:schemeClr val="bg1"/>
                </a:solidFill>
              </a:rPr>
              <a:t>Gestión</a:t>
            </a:r>
          </a:p>
          <a:p>
            <a:r>
              <a:rPr lang="es-EC" dirty="0" smtClean="0">
                <a:solidFill>
                  <a:schemeClr val="bg1"/>
                </a:solidFill>
              </a:rPr>
              <a:t>De </a:t>
            </a:r>
          </a:p>
          <a:p>
            <a:r>
              <a:rPr lang="es-EC" dirty="0" smtClean="0">
                <a:solidFill>
                  <a:schemeClr val="bg1"/>
                </a:solidFill>
              </a:rPr>
              <a:t>Usuarios</a:t>
            </a:r>
            <a:endParaRPr lang="es-ES" dirty="0">
              <a:solidFill>
                <a:schemeClr val="bg1"/>
              </a:solidFill>
            </a:endParaRPr>
          </a:p>
        </p:txBody>
      </p:sp>
      <p:sp>
        <p:nvSpPr>
          <p:cNvPr id="15" name="14 Elipse"/>
          <p:cNvSpPr/>
          <p:nvPr/>
        </p:nvSpPr>
        <p:spPr>
          <a:xfrm>
            <a:off x="611560" y="2852937"/>
            <a:ext cx="2016224"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1007604" y="3255368"/>
            <a:ext cx="1224136" cy="923330"/>
          </a:xfrm>
          <a:prstGeom prst="rect">
            <a:avLst/>
          </a:prstGeom>
          <a:noFill/>
        </p:spPr>
        <p:txBody>
          <a:bodyPr wrap="square" rtlCol="0">
            <a:spAutoFit/>
          </a:bodyPr>
          <a:lstStyle/>
          <a:p>
            <a:r>
              <a:rPr lang="es-EC" dirty="0" smtClean="0">
                <a:solidFill>
                  <a:schemeClr val="bg1"/>
                </a:solidFill>
              </a:rPr>
              <a:t>Cifrado de </a:t>
            </a:r>
          </a:p>
          <a:p>
            <a:r>
              <a:rPr lang="es-EC" dirty="0" smtClean="0">
                <a:solidFill>
                  <a:schemeClr val="bg1"/>
                </a:solidFill>
              </a:rPr>
              <a:t>Datos </a:t>
            </a:r>
          </a:p>
          <a:p>
            <a:r>
              <a:rPr lang="es-EC" dirty="0" smtClean="0">
                <a:solidFill>
                  <a:schemeClr val="bg1"/>
                </a:solidFill>
              </a:rPr>
              <a:t>Sensibles</a:t>
            </a:r>
            <a:endParaRPr lang="es-ES" dirty="0">
              <a:solidFill>
                <a:schemeClr val="bg1"/>
              </a:solidFill>
            </a:endParaRPr>
          </a:p>
        </p:txBody>
      </p:sp>
    </p:spTree>
    <p:extLst>
      <p:ext uri="{BB962C8B-B14F-4D97-AF65-F5344CB8AC3E}">
        <p14:creationId xmlns:p14="http://schemas.microsoft.com/office/powerpoint/2010/main" val="374341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1.6 Gestión de la Seguridad de la </a:t>
            </a:r>
            <a:r>
              <a:rPr lang="es-EC" dirty="0" smtClean="0"/>
              <a:t>Información</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13</a:t>
            </a:fld>
            <a:endParaRPr lang="es-ES"/>
          </a:p>
        </p:txBody>
      </p:sp>
      <p:sp>
        <p:nvSpPr>
          <p:cNvPr id="3" name="2 CuadroTexto"/>
          <p:cNvSpPr txBox="1"/>
          <p:nvPr/>
        </p:nvSpPr>
        <p:spPr>
          <a:xfrm>
            <a:off x="1043608" y="1844824"/>
            <a:ext cx="7344816" cy="1477328"/>
          </a:xfrm>
          <a:prstGeom prst="rect">
            <a:avLst/>
          </a:prstGeom>
          <a:noFill/>
        </p:spPr>
        <p:txBody>
          <a:bodyPr wrap="square" rtlCol="0">
            <a:spAutoFit/>
          </a:bodyPr>
          <a:lstStyle/>
          <a:p>
            <a:r>
              <a:rPr lang="es-EC" dirty="0" smtClean="0"/>
              <a:t>Podemos definir el Sistema de Seguridad de Gestión  de Seguridad de la Información SGSI como aquella parte del sistema general de gestión que comprende la política, la estructura organizativa, los recursos necesarios, los procedimientos y los procesos necesarios para implantar la gestión de la seguridad de la información en una organización.</a:t>
            </a:r>
            <a:endParaRPr lang="es-ES" dirty="0"/>
          </a:p>
        </p:txBody>
      </p:sp>
    </p:spTree>
    <p:extLst>
      <p:ext uri="{BB962C8B-B14F-4D97-AF65-F5344CB8AC3E}">
        <p14:creationId xmlns:p14="http://schemas.microsoft.com/office/powerpoint/2010/main" val="335263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754852"/>
          </a:xfrm>
        </p:spPr>
        <p:txBody>
          <a:bodyPr>
            <a:normAutofit fontScale="90000"/>
          </a:bodyPr>
          <a:lstStyle/>
          <a:p>
            <a:r>
              <a:rPr lang="es-EC" dirty="0"/>
              <a:t>1.6 </a:t>
            </a:r>
            <a:r>
              <a:rPr lang="es-EC" dirty="0" smtClean="0"/>
              <a:t>Implantación de un Sistema de Gestión </a:t>
            </a:r>
            <a:r>
              <a:rPr lang="es-EC" dirty="0"/>
              <a:t>de la Seguridad de la </a:t>
            </a:r>
            <a:r>
              <a:rPr lang="es-EC" dirty="0" smtClean="0"/>
              <a:t>Información</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14</a:t>
            </a:fld>
            <a:endParaRPr lang="es-ES"/>
          </a:p>
        </p:txBody>
      </p:sp>
      <p:sp>
        <p:nvSpPr>
          <p:cNvPr id="7" name="6 CuadroTexto"/>
          <p:cNvSpPr txBox="1"/>
          <p:nvPr/>
        </p:nvSpPr>
        <p:spPr>
          <a:xfrm>
            <a:off x="827584" y="2492896"/>
            <a:ext cx="7920880" cy="1754326"/>
          </a:xfrm>
          <a:prstGeom prst="rect">
            <a:avLst/>
          </a:prstGeom>
          <a:noFill/>
        </p:spPr>
        <p:txBody>
          <a:bodyPr wrap="square" rtlCol="0">
            <a:spAutoFit/>
          </a:bodyPr>
          <a:lstStyle/>
          <a:p>
            <a:pPr marL="342900" indent="-342900">
              <a:buAutoNum type="arabicPeriod"/>
            </a:pPr>
            <a:r>
              <a:rPr lang="es-EC" dirty="0" smtClean="0"/>
              <a:t>Formalizar la gestión de la seguridad de la </a:t>
            </a:r>
            <a:r>
              <a:rPr lang="es-EC" dirty="0" err="1" smtClean="0"/>
              <a:t>inofrmación</a:t>
            </a:r>
            <a:endParaRPr lang="es-EC" dirty="0" smtClean="0"/>
          </a:p>
          <a:p>
            <a:pPr marL="342900" indent="-342900">
              <a:buAutoNum type="arabicPeriod"/>
            </a:pPr>
            <a:r>
              <a:rPr lang="es-EC" dirty="0" smtClean="0"/>
              <a:t>Analizar y gestionar los riesgos</a:t>
            </a:r>
          </a:p>
          <a:p>
            <a:pPr marL="342900" indent="-342900">
              <a:buAutoNum type="arabicPeriod"/>
            </a:pPr>
            <a:r>
              <a:rPr lang="es-EC" dirty="0" smtClean="0"/>
              <a:t>Establecer los procesos de gestión de la seguridad siguiendo la metodología PDCA: (Plan, Do, </a:t>
            </a:r>
            <a:r>
              <a:rPr lang="es-EC" dirty="0" err="1" smtClean="0"/>
              <a:t>Check</a:t>
            </a:r>
            <a:r>
              <a:rPr lang="es-EC" dirty="0" smtClean="0"/>
              <a:t>, </a:t>
            </a:r>
            <a:r>
              <a:rPr lang="es-EC" dirty="0" err="1" smtClean="0"/>
              <a:t>Act</a:t>
            </a:r>
            <a:r>
              <a:rPr lang="es-EC" dirty="0" smtClean="0"/>
              <a:t>)</a:t>
            </a:r>
          </a:p>
          <a:p>
            <a:pPr marL="342900" indent="-342900">
              <a:buAutoNum type="arabicPeriod"/>
            </a:pPr>
            <a:r>
              <a:rPr lang="es-EC" dirty="0" smtClean="0"/>
              <a:t>Certificar la gestión de la seguridad.</a:t>
            </a:r>
          </a:p>
          <a:p>
            <a:pPr marL="342900" indent="-342900">
              <a:buAutoNum type="arabicPeriod"/>
            </a:pPr>
            <a:endParaRPr lang="es-ES" dirty="0"/>
          </a:p>
        </p:txBody>
      </p:sp>
    </p:spTree>
    <p:extLst>
      <p:ext uri="{BB962C8B-B14F-4D97-AF65-F5344CB8AC3E}">
        <p14:creationId xmlns:p14="http://schemas.microsoft.com/office/powerpoint/2010/main" val="79338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754852"/>
          </a:xfrm>
        </p:spPr>
        <p:txBody>
          <a:bodyPr>
            <a:normAutofit fontScale="90000"/>
          </a:bodyPr>
          <a:lstStyle/>
          <a:p>
            <a:r>
              <a:rPr lang="es-EC" dirty="0"/>
              <a:t>1.6 </a:t>
            </a:r>
            <a:r>
              <a:rPr lang="es-EC" dirty="0" smtClean="0"/>
              <a:t>Niveles de un Sistema de Gestión </a:t>
            </a:r>
            <a:r>
              <a:rPr lang="es-EC" dirty="0"/>
              <a:t>de la Seguridad de la </a:t>
            </a:r>
            <a:r>
              <a:rPr lang="es-EC" dirty="0" smtClean="0"/>
              <a:t>Información</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15</a:t>
            </a:fld>
            <a:endParaRPr lang="es-ES"/>
          </a:p>
        </p:txBody>
      </p:sp>
      <p:sp>
        <p:nvSpPr>
          <p:cNvPr id="7" name="6 CuadroTexto"/>
          <p:cNvSpPr txBox="1"/>
          <p:nvPr/>
        </p:nvSpPr>
        <p:spPr>
          <a:xfrm>
            <a:off x="827584" y="2492896"/>
            <a:ext cx="7920880" cy="3970318"/>
          </a:xfrm>
          <a:prstGeom prst="rect">
            <a:avLst/>
          </a:prstGeom>
          <a:noFill/>
        </p:spPr>
        <p:txBody>
          <a:bodyPr wrap="square" rtlCol="0">
            <a:spAutoFit/>
          </a:bodyPr>
          <a:lstStyle/>
          <a:p>
            <a:pPr marL="342900" indent="-342900">
              <a:buAutoNum type="arabicPeriod"/>
            </a:pPr>
            <a:r>
              <a:rPr lang="es-EC" dirty="0" smtClean="0"/>
              <a:t>Medidas básicas de seguridad </a:t>
            </a:r>
          </a:p>
          <a:p>
            <a:pPr marL="800100" lvl="1" indent="-342900">
              <a:buAutoNum type="arabicPeriod"/>
            </a:pPr>
            <a:r>
              <a:rPr lang="es-EC" dirty="0" smtClean="0"/>
              <a:t>(por sentido común)</a:t>
            </a:r>
          </a:p>
          <a:p>
            <a:pPr marL="800100" lvl="1" indent="-342900">
              <a:buAutoNum type="arabicPeriod"/>
            </a:pPr>
            <a:r>
              <a:rPr lang="es-EC" dirty="0" smtClean="0"/>
              <a:t>Copias de seguridad</a:t>
            </a:r>
          </a:p>
          <a:p>
            <a:pPr marL="800100" lvl="1" indent="-342900">
              <a:buAutoNum type="arabicPeriod"/>
            </a:pPr>
            <a:r>
              <a:rPr lang="es-EC" dirty="0" smtClean="0"/>
              <a:t>Control de acceso a los recursos</a:t>
            </a:r>
          </a:p>
          <a:p>
            <a:pPr marL="342900" indent="-342900">
              <a:buAutoNum type="arabicPeriod"/>
            </a:pPr>
            <a:r>
              <a:rPr lang="es-EC" dirty="0" smtClean="0"/>
              <a:t>Adaptación de los requisitos acorde con el marco legal y las exigencias de los clientes</a:t>
            </a:r>
          </a:p>
          <a:p>
            <a:pPr marL="800100" lvl="1" indent="-342900">
              <a:buAutoNum type="arabicPeriod"/>
            </a:pPr>
            <a:r>
              <a:rPr lang="es-EC" dirty="0" smtClean="0"/>
              <a:t>Cumplimiento de la legislación vigente</a:t>
            </a:r>
          </a:p>
          <a:p>
            <a:pPr marL="800100" lvl="1" indent="-342900">
              <a:buAutoNum type="arabicPeriod"/>
            </a:pPr>
            <a:r>
              <a:rPr lang="es-EC" dirty="0" smtClean="0"/>
              <a:t>Acuerdos de nivel de servicio</a:t>
            </a:r>
          </a:p>
          <a:p>
            <a:pPr marL="342900" indent="-342900">
              <a:buAutoNum type="arabicPeriod"/>
            </a:pPr>
            <a:r>
              <a:rPr lang="es-EC" dirty="0" smtClean="0"/>
              <a:t>Gestión Integral de la seguridad de la información</a:t>
            </a:r>
          </a:p>
          <a:p>
            <a:pPr marL="800100" lvl="1" indent="-342900">
              <a:buAutoNum type="arabicPeriod"/>
            </a:pPr>
            <a:r>
              <a:rPr lang="es-EC" dirty="0" smtClean="0"/>
              <a:t>Definición de políticas</a:t>
            </a:r>
          </a:p>
          <a:p>
            <a:pPr marL="800100" lvl="1" indent="-342900">
              <a:buAutoNum type="arabicPeriod"/>
            </a:pPr>
            <a:r>
              <a:rPr lang="es-EC" dirty="0" smtClean="0"/>
              <a:t>Implantación de planes</a:t>
            </a:r>
          </a:p>
          <a:p>
            <a:pPr marL="800100" lvl="1" indent="-342900">
              <a:buAutoNum type="arabicPeriod"/>
            </a:pPr>
            <a:r>
              <a:rPr lang="es-EC" dirty="0" smtClean="0"/>
              <a:t>Análisis y gestión de riesgos</a:t>
            </a:r>
          </a:p>
          <a:p>
            <a:pPr marL="800100" lvl="1" indent="-342900">
              <a:buAutoNum type="arabicPeriod"/>
            </a:pPr>
            <a:r>
              <a:rPr lang="es-EC" dirty="0" smtClean="0"/>
              <a:t>Definición de un plan de respuesta a incidentes</a:t>
            </a:r>
          </a:p>
          <a:p>
            <a:pPr marL="342900" indent="-342900">
              <a:buAutoNum type="arabicPeriod"/>
            </a:pPr>
            <a:r>
              <a:rPr lang="es-EC" dirty="0" smtClean="0"/>
              <a:t>Certificación de la seguridad de la información (ISO 27000).</a:t>
            </a:r>
            <a:endParaRPr lang="es-ES" dirty="0"/>
          </a:p>
        </p:txBody>
      </p:sp>
    </p:spTree>
    <p:extLst>
      <p:ext uri="{BB962C8B-B14F-4D97-AF65-F5344CB8AC3E}">
        <p14:creationId xmlns:p14="http://schemas.microsoft.com/office/powerpoint/2010/main" val="204574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1.6.1. Implantación de un Sistema de Seguridad de la Información</a:t>
            </a:r>
            <a:r>
              <a:rPr lang="es-EC" dirty="0" smtClean="0"/>
              <a:t>.</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16</a:t>
            </a:fld>
            <a:endParaRPr lang="es-ES"/>
          </a:p>
        </p:txBody>
      </p:sp>
      <p:sp>
        <p:nvSpPr>
          <p:cNvPr id="3" name="CuadroTexto 2"/>
          <p:cNvSpPr txBox="1"/>
          <p:nvPr/>
        </p:nvSpPr>
        <p:spPr>
          <a:xfrm>
            <a:off x="611560" y="1700808"/>
            <a:ext cx="8075240" cy="4524315"/>
          </a:xfrm>
          <a:prstGeom prst="rect">
            <a:avLst/>
          </a:prstGeom>
          <a:noFill/>
        </p:spPr>
        <p:txBody>
          <a:bodyPr wrap="square" rtlCol="0">
            <a:spAutoFit/>
          </a:bodyPr>
          <a:lstStyle/>
          <a:p>
            <a:pPr marL="285750" indent="-285750">
              <a:buFont typeface="Arial" panose="020B0604020202020204" pitchFamily="34" charset="0"/>
              <a:buChar char="•"/>
            </a:pPr>
            <a:r>
              <a:rPr lang="es-EC" sz="3200" dirty="0" smtClean="0"/>
              <a:t>Recomendaciones de la normativa existente: Iso27000, </a:t>
            </a:r>
            <a:r>
              <a:rPr lang="es-EC" sz="3200" dirty="0" err="1" smtClean="0"/>
              <a:t>Cobit</a:t>
            </a:r>
            <a:r>
              <a:rPr lang="es-EC" sz="3200" dirty="0" smtClean="0"/>
              <a:t> 5.0, CIISP</a:t>
            </a:r>
          </a:p>
          <a:p>
            <a:pPr marL="285750" indent="-285750">
              <a:buFont typeface="Arial" panose="020B0604020202020204" pitchFamily="34" charset="0"/>
              <a:buChar char="•"/>
            </a:pPr>
            <a:r>
              <a:rPr lang="es-EC" sz="3200" dirty="0" smtClean="0"/>
              <a:t>Levantamiento de requisitos de seguridad</a:t>
            </a:r>
          </a:p>
          <a:p>
            <a:pPr marL="285750" indent="-285750">
              <a:buFont typeface="Arial" panose="020B0604020202020204" pitchFamily="34" charset="0"/>
              <a:buChar char="•"/>
            </a:pPr>
            <a:r>
              <a:rPr lang="es-EC" sz="3200" dirty="0" smtClean="0"/>
              <a:t>Políticas de Seguridad</a:t>
            </a:r>
          </a:p>
          <a:p>
            <a:pPr marL="285750" indent="-285750">
              <a:buFont typeface="Arial" panose="020B0604020202020204" pitchFamily="34" charset="0"/>
              <a:buChar char="•"/>
            </a:pPr>
            <a:r>
              <a:rPr lang="es-EC" sz="3200" dirty="0" smtClean="0"/>
              <a:t>Diseño de la seguridad informática</a:t>
            </a:r>
          </a:p>
          <a:p>
            <a:pPr marL="285750" indent="-285750">
              <a:buFont typeface="Arial" panose="020B0604020202020204" pitchFamily="34" charset="0"/>
              <a:buChar char="•"/>
            </a:pPr>
            <a:r>
              <a:rPr lang="es-EC" sz="3200" dirty="0" smtClean="0"/>
              <a:t>Documentación</a:t>
            </a:r>
          </a:p>
          <a:p>
            <a:pPr marL="285750" indent="-285750">
              <a:buFont typeface="Arial" panose="020B0604020202020204" pitchFamily="34" charset="0"/>
              <a:buChar char="•"/>
            </a:pPr>
            <a:r>
              <a:rPr lang="es-EC" sz="3200" dirty="0" smtClean="0"/>
              <a:t>Gestión de incidencias</a:t>
            </a:r>
          </a:p>
          <a:p>
            <a:pPr marL="285750" indent="-285750">
              <a:buFont typeface="Arial" panose="020B0604020202020204" pitchFamily="34" charset="0"/>
              <a:buChar char="•"/>
            </a:pPr>
            <a:r>
              <a:rPr lang="es-EC" sz="3200" dirty="0" smtClean="0"/>
              <a:t>Plan de contingencias</a:t>
            </a:r>
          </a:p>
          <a:p>
            <a:pPr marL="285750" indent="-285750">
              <a:buFont typeface="Arial" panose="020B0604020202020204" pitchFamily="34" charset="0"/>
              <a:buChar char="•"/>
            </a:pPr>
            <a:r>
              <a:rPr lang="es-EC" sz="3200" dirty="0" smtClean="0"/>
              <a:t>Informática Forense.</a:t>
            </a:r>
            <a:endParaRPr lang="es-EC" sz="3200" dirty="0"/>
          </a:p>
        </p:txBody>
      </p:sp>
    </p:spTree>
    <p:extLst>
      <p:ext uri="{BB962C8B-B14F-4D97-AF65-F5344CB8AC3E}">
        <p14:creationId xmlns:p14="http://schemas.microsoft.com/office/powerpoint/2010/main" val="14340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1.6.1. Implantación de un Sistema de Seguridad de la Información</a:t>
            </a:r>
            <a:r>
              <a:rPr lang="es-EC" dirty="0" smtClean="0"/>
              <a:t>.</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17</a:t>
            </a:fld>
            <a:endParaRPr lang="es-ES"/>
          </a:p>
        </p:txBody>
      </p:sp>
      <p:sp>
        <p:nvSpPr>
          <p:cNvPr id="3" name="CuadroTexto 2"/>
          <p:cNvSpPr txBox="1"/>
          <p:nvPr/>
        </p:nvSpPr>
        <p:spPr>
          <a:xfrm>
            <a:off x="611560" y="1844824"/>
            <a:ext cx="8280920" cy="4524315"/>
          </a:xfrm>
          <a:prstGeom prst="rect">
            <a:avLst/>
          </a:prstGeom>
          <a:noFill/>
        </p:spPr>
        <p:txBody>
          <a:bodyPr wrap="square" rtlCol="0">
            <a:spAutoFit/>
          </a:bodyPr>
          <a:lstStyle/>
          <a:p>
            <a:pPr algn="ctr"/>
            <a:r>
              <a:rPr lang="es-EC" sz="3200" dirty="0" smtClean="0"/>
              <a:t>4 factores:</a:t>
            </a:r>
          </a:p>
          <a:p>
            <a:pPr marL="285750" indent="-285750">
              <a:buFont typeface="Arial" panose="020B0604020202020204" pitchFamily="34" charset="0"/>
              <a:buChar char="•"/>
            </a:pPr>
            <a:r>
              <a:rPr lang="es-EC" sz="3200" dirty="0" smtClean="0"/>
              <a:t>Humano</a:t>
            </a:r>
          </a:p>
          <a:p>
            <a:pPr marL="742950" lvl="1" indent="-285750">
              <a:buFont typeface="Arial" panose="020B0604020202020204" pitchFamily="34" charset="0"/>
              <a:buChar char="•"/>
            </a:pPr>
            <a:r>
              <a:rPr lang="es-EC" sz="3200" dirty="0" smtClean="0"/>
              <a:t>Políticas de Seguridad</a:t>
            </a:r>
          </a:p>
          <a:p>
            <a:pPr marL="285750" indent="-285750">
              <a:buFont typeface="Arial" panose="020B0604020202020204" pitchFamily="34" charset="0"/>
              <a:buChar char="•"/>
            </a:pPr>
            <a:r>
              <a:rPr lang="es-EC" sz="3200" dirty="0" smtClean="0"/>
              <a:t>Organizacional</a:t>
            </a:r>
          </a:p>
          <a:p>
            <a:pPr marL="742950" lvl="1" indent="-285750">
              <a:buFont typeface="Arial" panose="020B0604020202020204" pitchFamily="34" charset="0"/>
              <a:buChar char="•"/>
            </a:pPr>
            <a:r>
              <a:rPr lang="es-EC" sz="3200" dirty="0" smtClean="0"/>
              <a:t>Políticas de gestión integral</a:t>
            </a:r>
          </a:p>
          <a:p>
            <a:pPr marL="285750" indent="-285750">
              <a:buFont typeface="Arial" panose="020B0604020202020204" pitchFamily="34" charset="0"/>
              <a:buChar char="•"/>
            </a:pPr>
            <a:r>
              <a:rPr lang="es-EC" sz="3200" dirty="0" smtClean="0"/>
              <a:t>Jurídico</a:t>
            </a:r>
          </a:p>
          <a:p>
            <a:pPr marL="742950" lvl="1" indent="-285750">
              <a:buFont typeface="Arial" panose="020B0604020202020204" pitchFamily="34" charset="0"/>
              <a:buChar char="•"/>
            </a:pPr>
            <a:r>
              <a:rPr lang="es-EC" sz="3200" dirty="0" smtClean="0"/>
              <a:t>Acuerdos de nivel de servicio</a:t>
            </a:r>
          </a:p>
          <a:p>
            <a:pPr marL="285750" indent="-285750">
              <a:buFont typeface="Arial" panose="020B0604020202020204" pitchFamily="34" charset="0"/>
              <a:buChar char="•"/>
            </a:pPr>
            <a:r>
              <a:rPr lang="es-EC" sz="3200" dirty="0" smtClean="0"/>
              <a:t>Técnico</a:t>
            </a:r>
          </a:p>
          <a:p>
            <a:pPr marL="742950" lvl="1" indent="-285750">
              <a:buFont typeface="Arial" panose="020B0604020202020204" pitchFamily="34" charset="0"/>
              <a:buChar char="•"/>
            </a:pPr>
            <a:r>
              <a:rPr lang="es-EC" sz="3200" dirty="0" smtClean="0"/>
              <a:t>Diseño de la seguridad integral</a:t>
            </a:r>
            <a:endParaRPr lang="es-EC" sz="3200" dirty="0"/>
          </a:p>
        </p:txBody>
      </p:sp>
    </p:spTree>
    <p:extLst>
      <p:ext uri="{BB962C8B-B14F-4D97-AF65-F5344CB8AC3E}">
        <p14:creationId xmlns:p14="http://schemas.microsoft.com/office/powerpoint/2010/main" val="94823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1.7 Análisis de gestión de riesgos en un Sistema </a:t>
            </a:r>
            <a:r>
              <a:rPr lang="es-EC" dirty="0" smtClean="0"/>
              <a:t>Informático</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18</a:t>
            </a:fld>
            <a:endParaRPr lang="es-ES"/>
          </a:p>
        </p:txBody>
      </p:sp>
      <p:sp>
        <p:nvSpPr>
          <p:cNvPr id="3" name="CuadroTexto 2"/>
          <p:cNvSpPr txBox="1"/>
          <p:nvPr/>
        </p:nvSpPr>
        <p:spPr>
          <a:xfrm>
            <a:off x="611560" y="1628800"/>
            <a:ext cx="8075240" cy="3539430"/>
          </a:xfrm>
          <a:prstGeom prst="rect">
            <a:avLst/>
          </a:prstGeom>
          <a:noFill/>
        </p:spPr>
        <p:txBody>
          <a:bodyPr wrap="square" rtlCol="0">
            <a:spAutoFit/>
          </a:bodyPr>
          <a:lstStyle/>
          <a:p>
            <a:pPr marL="285750" indent="-285750">
              <a:buFont typeface="Arial" panose="020B0604020202020204" pitchFamily="34" charset="0"/>
              <a:buChar char="•"/>
            </a:pPr>
            <a:r>
              <a:rPr lang="es-EC" sz="2800" dirty="0" smtClean="0"/>
              <a:t>Auditorías</a:t>
            </a:r>
          </a:p>
          <a:p>
            <a:pPr marL="285750" indent="-285750">
              <a:buFont typeface="Arial" panose="020B0604020202020204" pitchFamily="34" charset="0"/>
              <a:buChar char="•"/>
            </a:pPr>
            <a:r>
              <a:rPr lang="es-EC" sz="2800" dirty="0" smtClean="0"/>
              <a:t>Evaluación de Vulnerabilidades</a:t>
            </a:r>
          </a:p>
          <a:p>
            <a:pPr marL="285750" indent="-285750">
              <a:buFont typeface="Arial" panose="020B0604020202020204" pitchFamily="34" charset="0"/>
              <a:buChar char="•"/>
            </a:pPr>
            <a:r>
              <a:rPr lang="es-EC" sz="2800" dirty="0" smtClean="0"/>
              <a:t>Test de Penetración</a:t>
            </a:r>
          </a:p>
          <a:p>
            <a:pPr marL="285750" indent="-285750">
              <a:buFont typeface="Arial" panose="020B0604020202020204" pitchFamily="34" charset="0"/>
              <a:buChar char="•"/>
            </a:pPr>
            <a:r>
              <a:rPr lang="es-EC" sz="2800" dirty="0" smtClean="0"/>
              <a:t>Plan de contingencias</a:t>
            </a:r>
          </a:p>
          <a:p>
            <a:pPr marL="285750" indent="-285750">
              <a:buFont typeface="Arial" panose="020B0604020202020204" pitchFamily="34" charset="0"/>
              <a:buChar char="•"/>
            </a:pPr>
            <a:r>
              <a:rPr lang="es-EC" sz="2800" dirty="0" smtClean="0"/>
              <a:t>Equipo de respuesta ante incidentes</a:t>
            </a:r>
          </a:p>
          <a:p>
            <a:pPr marL="285750" indent="-285750">
              <a:buFont typeface="Arial" panose="020B0604020202020204" pitchFamily="34" charset="0"/>
              <a:buChar char="•"/>
            </a:pPr>
            <a:r>
              <a:rPr lang="es-EC" sz="2800" dirty="0" smtClean="0"/>
              <a:t>Diseño de Seguridad</a:t>
            </a:r>
          </a:p>
          <a:p>
            <a:pPr marL="285750" indent="-285750">
              <a:buFont typeface="Arial" panose="020B0604020202020204" pitchFamily="34" charset="0"/>
              <a:buChar char="•"/>
            </a:pPr>
            <a:r>
              <a:rPr lang="es-EC" sz="2800" dirty="0" smtClean="0"/>
              <a:t>Certificación</a:t>
            </a:r>
          </a:p>
          <a:p>
            <a:pPr marL="285750" indent="-285750">
              <a:buFont typeface="Arial" panose="020B0604020202020204" pitchFamily="34" charset="0"/>
              <a:buChar char="•"/>
            </a:pPr>
            <a:r>
              <a:rPr lang="es-EC" sz="2800" dirty="0" smtClean="0"/>
              <a:t>Prevención</a:t>
            </a:r>
            <a:endParaRPr lang="es-EC" sz="2800" dirty="0"/>
          </a:p>
        </p:txBody>
      </p:sp>
    </p:spTree>
    <p:extLst>
      <p:ext uri="{BB962C8B-B14F-4D97-AF65-F5344CB8AC3E}">
        <p14:creationId xmlns:p14="http://schemas.microsoft.com/office/powerpoint/2010/main" val="307890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1.7.1. Recursos del </a:t>
            </a:r>
            <a:r>
              <a:rPr lang="es-EC" dirty="0" smtClean="0"/>
              <a:t>Sistema</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19</a:t>
            </a:fld>
            <a:endParaRPr lang="es-ES"/>
          </a:p>
        </p:txBody>
      </p:sp>
      <p:sp>
        <p:nvSpPr>
          <p:cNvPr id="3" name="CuadroTexto 2"/>
          <p:cNvSpPr txBox="1"/>
          <p:nvPr/>
        </p:nvSpPr>
        <p:spPr>
          <a:xfrm>
            <a:off x="457200" y="1268760"/>
            <a:ext cx="8229600" cy="5262979"/>
          </a:xfrm>
          <a:prstGeom prst="rect">
            <a:avLst/>
          </a:prstGeom>
          <a:noFill/>
        </p:spPr>
        <p:txBody>
          <a:bodyPr wrap="square" rtlCol="0">
            <a:spAutoFit/>
          </a:bodyPr>
          <a:lstStyle/>
          <a:p>
            <a:pPr marL="285750" indent="-285750">
              <a:buFont typeface="Arial" panose="020B0604020202020204" pitchFamily="34" charset="0"/>
              <a:buChar char="•"/>
            </a:pPr>
            <a:r>
              <a:rPr lang="es-EC" sz="2800" dirty="0" smtClean="0"/>
              <a:t>Humano</a:t>
            </a:r>
          </a:p>
          <a:p>
            <a:pPr marL="742950" lvl="1" indent="-285750">
              <a:buFont typeface="Arial" panose="020B0604020202020204" pitchFamily="34" charset="0"/>
              <a:buChar char="•"/>
            </a:pPr>
            <a:r>
              <a:rPr lang="es-EC" sz="2800" dirty="0"/>
              <a:t>CSIRT</a:t>
            </a:r>
          </a:p>
          <a:p>
            <a:pPr marL="742950" lvl="1" indent="-285750">
              <a:buFont typeface="Arial" panose="020B0604020202020204" pitchFamily="34" charset="0"/>
              <a:buChar char="•"/>
            </a:pPr>
            <a:r>
              <a:rPr lang="es-EC" sz="2800" dirty="0" smtClean="0"/>
              <a:t>Usuarios</a:t>
            </a:r>
          </a:p>
          <a:p>
            <a:pPr marL="742950" lvl="1" indent="-285750">
              <a:buFont typeface="Arial" panose="020B0604020202020204" pitchFamily="34" charset="0"/>
              <a:buChar char="•"/>
            </a:pPr>
            <a:r>
              <a:rPr lang="es-EC" sz="2800" dirty="0" smtClean="0"/>
              <a:t>Personal Técnico</a:t>
            </a:r>
          </a:p>
          <a:p>
            <a:pPr marL="742950" lvl="1" indent="-285750">
              <a:buFont typeface="Arial" panose="020B0604020202020204" pitchFamily="34" charset="0"/>
              <a:buChar char="•"/>
            </a:pPr>
            <a:r>
              <a:rPr lang="es-EC" sz="2800" dirty="0" smtClean="0"/>
              <a:t>Comunicación</a:t>
            </a:r>
          </a:p>
          <a:p>
            <a:pPr marL="285750" indent="-285750">
              <a:buFont typeface="Arial" panose="020B0604020202020204" pitchFamily="34" charset="0"/>
              <a:buChar char="•"/>
            </a:pPr>
            <a:r>
              <a:rPr lang="es-EC" sz="2800" dirty="0" smtClean="0"/>
              <a:t>Técnico</a:t>
            </a:r>
          </a:p>
          <a:p>
            <a:pPr marL="742950" lvl="1" indent="-285750">
              <a:buFont typeface="Arial" panose="020B0604020202020204" pitchFamily="34" charset="0"/>
              <a:buChar char="•"/>
            </a:pPr>
            <a:r>
              <a:rPr lang="es-EC" sz="2800" dirty="0" smtClean="0"/>
              <a:t>Sistemas de seguridad: F/W, IDS, IPS, AAA, VLAN, VPN, HP, </a:t>
            </a:r>
            <a:r>
              <a:rPr lang="es-EC" sz="2800" dirty="0" err="1" smtClean="0"/>
              <a:t>Logs</a:t>
            </a:r>
            <a:r>
              <a:rPr lang="es-EC" sz="2800" dirty="0" smtClean="0"/>
              <a:t> de auditoría, Antivirus/antispyware.</a:t>
            </a:r>
          </a:p>
          <a:p>
            <a:pPr marL="285750" indent="-285750">
              <a:buFont typeface="Arial" panose="020B0604020202020204" pitchFamily="34" charset="0"/>
              <a:buChar char="•"/>
            </a:pPr>
            <a:r>
              <a:rPr lang="es-EC" sz="2800" dirty="0" smtClean="0"/>
              <a:t>Organizacional</a:t>
            </a:r>
          </a:p>
          <a:p>
            <a:pPr marL="742950" lvl="1" indent="-285750">
              <a:buFont typeface="Arial" panose="020B0604020202020204" pitchFamily="34" charset="0"/>
              <a:buChar char="•"/>
            </a:pPr>
            <a:r>
              <a:rPr lang="es-EC" sz="2800" dirty="0" smtClean="0"/>
              <a:t>Organigrama de escalamiento de responsabilidad</a:t>
            </a:r>
          </a:p>
          <a:p>
            <a:pPr marL="285750" indent="-285750">
              <a:buFont typeface="Arial" panose="020B0604020202020204" pitchFamily="34" charset="0"/>
              <a:buChar char="•"/>
            </a:pPr>
            <a:r>
              <a:rPr lang="es-EC" sz="2800" dirty="0" smtClean="0"/>
              <a:t>Jurídico</a:t>
            </a:r>
          </a:p>
          <a:p>
            <a:pPr marL="742950" lvl="1" indent="-285750">
              <a:buFont typeface="Arial" panose="020B0604020202020204" pitchFamily="34" charset="0"/>
              <a:buChar char="•"/>
            </a:pPr>
            <a:r>
              <a:rPr lang="es-EC" sz="2800" dirty="0" smtClean="0"/>
              <a:t>SLA, Contratos de confidencialidad</a:t>
            </a:r>
            <a:endParaRPr lang="es-EC" sz="2800" dirty="0"/>
          </a:p>
        </p:txBody>
      </p:sp>
    </p:spTree>
    <p:extLst>
      <p:ext uri="{BB962C8B-B14F-4D97-AF65-F5344CB8AC3E}">
        <p14:creationId xmlns:p14="http://schemas.microsoft.com/office/powerpoint/2010/main" val="345908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Capítulo 1. Principios de la Seguridad Informática</a:t>
            </a:r>
          </a:p>
        </p:txBody>
      </p:sp>
      <p:sp>
        <p:nvSpPr>
          <p:cNvPr id="3" name="2 Subtítulo"/>
          <p:cNvSpPr>
            <a:spLocks noGrp="1"/>
          </p:cNvSpPr>
          <p:nvPr>
            <p:ph type="subTitle" idx="1"/>
          </p:nvPr>
        </p:nvSpPr>
        <p:spPr>
          <a:xfrm>
            <a:off x="1371600" y="4797152"/>
            <a:ext cx="6400800" cy="1224136"/>
          </a:xfrm>
        </p:spPr>
        <p:txBody>
          <a:bodyPr>
            <a:normAutofit fontScale="77500" lnSpcReduction="20000"/>
          </a:bodyPr>
          <a:lstStyle/>
          <a:p>
            <a:r>
              <a:rPr lang="es-EC" dirty="0" smtClean="0"/>
              <a:t>Seguridad Informática</a:t>
            </a:r>
          </a:p>
          <a:p>
            <a:r>
              <a:rPr lang="es-EC" dirty="0" smtClean="0"/>
              <a:t>Diego Ponce Vásquez, Ph.D.</a:t>
            </a:r>
          </a:p>
          <a:p>
            <a:r>
              <a:rPr lang="es-EC" dirty="0"/>
              <a:t>d</a:t>
            </a:r>
            <a:r>
              <a:rPr lang="es-EC" dirty="0" smtClean="0"/>
              <a:t>iego.ponce@ucuenca.edu.ec</a:t>
            </a: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2068"/>
            <a:ext cx="3312368" cy="1888048"/>
          </a:xfrm>
          <a:prstGeom prst="rect">
            <a:avLst/>
          </a:prstGeom>
        </p:spPr>
      </p:pic>
      <p:sp>
        <p:nvSpPr>
          <p:cNvPr id="5" name="4 Marcador de número de diapositiva"/>
          <p:cNvSpPr>
            <a:spLocks noGrp="1"/>
          </p:cNvSpPr>
          <p:nvPr>
            <p:ph type="sldNum" sz="quarter" idx="12"/>
          </p:nvPr>
        </p:nvSpPr>
        <p:spPr/>
        <p:txBody>
          <a:bodyPr/>
          <a:lstStyle/>
          <a:p>
            <a:fld id="{CFB11AA1-AC65-4E4D-940A-2F483A734E38}" type="slidenum">
              <a:rPr lang="es-ES" smtClean="0"/>
              <a:t>2</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638318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1.7.2. </a:t>
            </a:r>
            <a:r>
              <a:rPr lang="es-EC" dirty="0" smtClean="0"/>
              <a:t>Amenazas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20</a:t>
            </a:fld>
            <a:endParaRPr lang="es-ES"/>
          </a:p>
        </p:txBody>
      </p:sp>
      <p:sp>
        <p:nvSpPr>
          <p:cNvPr id="3" name="CuadroTexto 2"/>
          <p:cNvSpPr txBox="1"/>
          <p:nvPr/>
        </p:nvSpPr>
        <p:spPr>
          <a:xfrm>
            <a:off x="457200" y="1417638"/>
            <a:ext cx="8229600" cy="3785652"/>
          </a:xfrm>
          <a:prstGeom prst="rect">
            <a:avLst/>
          </a:prstGeom>
          <a:noFill/>
        </p:spPr>
        <p:txBody>
          <a:bodyPr wrap="square" rtlCol="0">
            <a:spAutoFit/>
          </a:bodyPr>
          <a:lstStyle/>
          <a:p>
            <a:r>
              <a:rPr lang="es-EC" sz="2400" dirty="0" smtClean="0"/>
              <a:t>Todo lo existe en Internet y en el mundo informático que constituye riesgos potenciales reales.</a:t>
            </a:r>
          </a:p>
          <a:p>
            <a:endParaRPr lang="es-EC" sz="2400" dirty="0"/>
          </a:p>
          <a:p>
            <a:pPr marL="342900" indent="-342900">
              <a:buFont typeface="Arial" panose="020B0604020202020204" pitchFamily="34" charset="0"/>
              <a:buChar char="•"/>
            </a:pPr>
            <a:r>
              <a:rPr lang="es-EC" sz="2400" dirty="0" smtClean="0"/>
              <a:t>Desastres naturales</a:t>
            </a:r>
          </a:p>
          <a:p>
            <a:pPr marL="342900" indent="-342900">
              <a:buFont typeface="Arial" panose="020B0604020202020204" pitchFamily="34" charset="0"/>
              <a:buChar char="•"/>
            </a:pPr>
            <a:r>
              <a:rPr lang="es-EC" sz="2400" dirty="0" smtClean="0"/>
              <a:t>Suministro de energía</a:t>
            </a:r>
          </a:p>
          <a:p>
            <a:pPr marL="342900" indent="-342900">
              <a:buFont typeface="Arial" panose="020B0604020202020204" pitchFamily="34" charset="0"/>
              <a:buChar char="•"/>
            </a:pPr>
            <a:r>
              <a:rPr lang="es-EC" sz="2400" dirty="0" smtClean="0"/>
              <a:t>Hackers y Crackers, </a:t>
            </a:r>
            <a:r>
              <a:rPr lang="es-EC" sz="2400" dirty="0" err="1" smtClean="0"/>
              <a:t>ciberdelito</a:t>
            </a:r>
            <a:endParaRPr lang="es-EC" sz="2400" dirty="0" smtClean="0"/>
          </a:p>
          <a:p>
            <a:pPr marL="342900" indent="-342900">
              <a:buFont typeface="Arial" panose="020B0604020202020204" pitchFamily="34" charset="0"/>
              <a:buChar char="•"/>
            </a:pPr>
            <a:r>
              <a:rPr lang="es-EC" sz="2400" dirty="0" smtClean="0"/>
              <a:t>Fallas técnicas</a:t>
            </a:r>
          </a:p>
          <a:p>
            <a:pPr marL="342900" indent="-342900">
              <a:buFont typeface="Arial" panose="020B0604020202020204" pitchFamily="34" charset="0"/>
              <a:buChar char="•"/>
            </a:pPr>
            <a:r>
              <a:rPr lang="es-EC" sz="2400" dirty="0" smtClean="0"/>
              <a:t>Riesgo de atentados</a:t>
            </a:r>
          </a:p>
          <a:p>
            <a:pPr marL="342900" indent="-342900">
              <a:buFont typeface="Arial" panose="020B0604020202020204" pitchFamily="34" charset="0"/>
              <a:buChar char="•"/>
            </a:pPr>
            <a:r>
              <a:rPr lang="es-EC" sz="2400" dirty="0" smtClean="0"/>
              <a:t>Inestabilidad política de un país.</a:t>
            </a:r>
          </a:p>
          <a:p>
            <a:endParaRPr lang="es-EC" sz="2400" dirty="0"/>
          </a:p>
        </p:txBody>
      </p:sp>
    </p:spTree>
    <p:extLst>
      <p:ext uri="{BB962C8B-B14F-4D97-AF65-F5344CB8AC3E}">
        <p14:creationId xmlns:p14="http://schemas.microsoft.com/office/powerpoint/2010/main" val="3899451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1.7.3 </a:t>
            </a:r>
            <a:r>
              <a:rPr lang="es-EC" dirty="0" smtClean="0"/>
              <a:t>Vulnerabilidades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21</a:t>
            </a:fld>
            <a:endParaRPr lang="es-ES"/>
          </a:p>
        </p:txBody>
      </p:sp>
      <p:sp>
        <p:nvSpPr>
          <p:cNvPr id="3" name="CuadroTexto 2"/>
          <p:cNvSpPr txBox="1"/>
          <p:nvPr/>
        </p:nvSpPr>
        <p:spPr>
          <a:xfrm>
            <a:off x="683568" y="1417638"/>
            <a:ext cx="8003232" cy="2677656"/>
          </a:xfrm>
          <a:prstGeom prst="rect">
            <a:avLst/>
          </a:prstGeom>
          <a:noFill/>
        </p:spPr>
        <p:txBody>
          <a:bodyPr wrap="square" rtlCol="0">
            <a:spAutoFit/>
          </a:bodyPr>
          <a:lstStyle/>
          <a:p>
            <a:r>
              <a:rPr lang="es-EC" sz="2800" dirty="0" smtClean="0"/>
              <a:t>Todos los puntos y aspectos en los que la organización es vulnerable.</a:t>
            </a:r>
          </a:p>
          <a:p>
            <a:endParaRPr lang="es-EC" sz="2800" dirty="0"/>
          </a:p>
          <a:p>
            <a:r>
              <a:rPr lang="es-EC" sz="2800" dirty="0" smtClean="0"/>
              <a:t>Estrategia: preventiva y </a:t>
            </a:r>
            <a:r>
              <a:rPr lang="es-EC" sz="2800" dirty="0" err="1" smtClean="0"/>
              <a:t>paleativa</a:t>
            </a:r>
            <a:r>
              <a:rPr lang="es-EC" sz="2800" dirty="0" smtClean="0"/>
              <a:t>.</a:t>
            </a:r>
          </a:p>
          <a:p>
            <a:pPr lvl="1"/>
            <a:r>
              <a:rPr lang="es-EC" sz="2800" dirty="0" smtClean="0"/>
              <a:t>Mitigar los riesgos</a:t>
            </a:r>
          </a:p>
          <a:p>
            <a:pPr lvl="1"/>
            <a:r>
              <a:rPr lang="es-EC" sz="2800" dirty="0" smtClean="0"/>
              <a:t>Minimizar el impactos de incidentes</a:t>
            </a:r>
            <a:endParaRPr lang="es-EC" sz="2800" dirty="0"/>
          </a:p>
        </p:txBody>
      </p:sp>
    </p:spTree>
    <p:extLst>
      <p:ext uri="{BB962C8B-B14F-4D97-AF65-F5344CB8AC3E}">
        <p14:creationId xmlns:p14="http://schemas.microsoft.com/office/powerpoint/2010/main" val="451181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1.7.4 Incidentes de </a:t>
            </a:r>
            <a:r>
              <a:rPr lang="es-EC" dirty="0" smtClean="0"/>
              <a:t>Seguridad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22</a:t>
            </a:fld>
            <a:endParaRPr lang="es-ES"/>
          </a:p>
        </p:txBody>
      </p:sp>
      <p:sp>
        <p:nvSpPr>
          <p:cNvPr id="3" name="CuadroTexto 2"/>
          <p:cNvSpPr txBox="1"/>
          <p:nvPr/>
        </p:nvSpPr>
        <p:spPr>
          <a:xfrm>
            <a:off x="683568" y="1417638"/>
            <a:ext cx="8003232" cy="3046988"/>
          </a:xfrm>
          <a:prstGeom prst="rect">
            <a:avLst/>
          </a:prstGeom>
          <a:noFill/>
        </p:spPr>
        <p:txBody>
          <a:bodyPr wrap="square" rtlCol="0">
            <a:spAutoFit/>
          </a:bodyPr>
          <a:lstStyle/>
          <a:p>
            <a:pPr marL="285750" indent="-285750">
              <a:buFont typeface="Arial" panose="020B0604020202020204" pitchFamily="34" charset="0"/>
              <a:buChar char="•"/>
            </a:pPr>
            <a:r>
              <a:rPr lang="es-EC" sz="2400" dirty="0" smtClean="0"/>
              <a:t>Inevitables: minimizar su impacto.</a:t>
            </a:r>
          </a:p>
          <a:p>
            <a:pPr marL="285750" indent="-285750">
              <a:buFont typeface="Arial" panose="020B0604020202020204" pitchFamily="34" charset="0"/>
              <a:buChar char="•"/>
            </a:pPr>
            <a:r>
              <a:rPr lang="es-EC" sz="2400" dirty="0" smtClean="0"/>
              <a:t>Prevención: buen diseño de seguridad</a:t>
            </a:r>
          </a:p>
          <a:p>
            <a:pPr marL="285750" indent="-285750">
              <a:buFont typeface="Arial" panose="020B0604020202020204" pitchFamily="34" charset="0"/>
              <a:buChar char="•"/>
            </a:pPr>
            <a:r>
              <a:rPr lang="es-EC" sz="2400" dirty="0" smtClean="0"/>
              <a:t>Mitigación: minimización de los efectos de un potencial incidente.</a:t>
            </a:r>
          </a:p>
          <a:p>
            <a:pPr marL="285750" indent="-285750">
              <a:buFont typeface="Arial" panose="020B0604020202020204" pitchFamily="34" charset="0"/>
              <a:buChar char="•"/>
            </a:pPr>
            <a:r>
              <a:rPr lang="es-EC" sz="2400" dirty="0" smtClean="0"/>
              <a:t>Documentación: Protección de la evidencia</a:t>
            </a:r>
          </a:p>
          <a:p>
            <a:pPr marL="285750" indent="-285750">
              <a:buFont typeface="Arial" panose="020B0604020202020204" pitchFamily="34" charset="0"/>
              <a:buChar char="•"/>
            </a:pPr>
            <a:r>
              <a:rPr lang="es-EC" sz="2400" dirty="0" smtClean="0"/>
              <a:t>Gestión de los incidentes: Plan y procedimientos previamente definidos</a:t>
            </a:r>
          </a:p>
          <a:p>
            <a:pPr marL="285750" indent="-285750">
              <a:buFont typeface="Arial" panose="020B0604020202020204" pitchFamily="34" charset="0"/>
              <a:buChar char="•"/>
            </a:pPr>
            <a:r>
              <a:rPr lang="es-EC" sz="2400" dirty="0" smtClean="0"/>
              <a:t>Conformación de un equipo de respuesta. CSIRT.</a:t>
            </a:r>
            <a:endParaRPr lang="es-EC" sz="2400" dirty="0"/>
          </a:p>
        </p:txBody>
      </p:sp>
    </p:spTree>
    <p:extLst>
      <p:ext uri="{BB962C8B-B14F-4D97-AF65-F5344CB8AC3E}">
        <p14:creationId xmlns:p14="http://schemas.microsoft.com/office/powerpoint/2010/main" val="521404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1.7.5. </a:t>
            </a:r>
            <a:r>
              <a:rPr lang="es-EC" dirty="0" smtClean="0"/>
              <a:t>Impactos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23</a:t>
            </a:fld>
            <a:endParaRPr lang="es-ES"/>
          </a:p>
        </p:txBody>
      </p:sp>
      <p:sp>
        <p:nvSpPr>
          <p:cNvPr id="3" name="CuadroTexto 2"/>
          <p:cNvSpPr txBox="1"/>
          <p:nvPr/>
        </p:nvSpPr>
        <p:spPr>
          <a:xfrm>
            <a:off x="457200" y="1268760"/>
            <a:ext cx="8075240" cy="2585323"/>
          </a:xfrm>
          <a:prstGeom prst="rect">
            <a:avLst/>
          </a:prstGeom>
          <a:noFill/>
        </p:spPr>
        <p:txBody>
          <a:bodyPr wrap="square" rtlCol="0">
            <a:spAutoFit/>
          </a:bodyPr>
          <a:lstStyle/>
          <a:p>
            <a:pPr marL="285750" indent="-285750">
              <a:buFont typeface="Arial" panose="020B0604020202020204" pitchFamily="34" charset="0"/>
              <a:buChar char="•"/>
            </a:pPr>
            <a:r>
              <a:rPr lang="es-EC" sz="2400" dirty="0" smtClean="0"/>
              <a:t>Reputación</a:t>
            </a:r>
          </a:p>
          <a:p>
            <a:pPr marL="285750" indent="-285750">
              <a:buFont typeface="Arial" panose="020B0604020202020204" pitchFamily="34" charset="0"/>
              <a:buChar char="•"/>
            </a:pPr>
            <a:r>
              <a:rPr lang="es-EC" sz="2400" dirty="0" smtClean="0"/>
              <a:t>Prestigio</a:t>
            </a:r>
          </a:p>
          <a:p>
            <a:pPr marL="285750" indent="-285750">
              <a:buFont typeface="Arial" panose="020B0604020202020204" pitchFamily="34" charset="0"/>
              <a:buChar char="•"/>
            </a:pPr>
            <a:r>
              <a:rPr lang="es-EC" sz="2400" dirty="0" smtClean="0"/>
              <a:t>Imagen</a:t>
            </a:r>
          </a:p>
          <a:p>
            <a:pPr marL="285750" indent="-285750">
              <a:buFont typeface="Arial" panose="020B0604020202020204" pitchFamily="34" charset="0"/>
              <a:buChar char="•"/>
            </a:pPr>
            <a:r>
              <a:rPr lang="es-EC" sz="2400" dirty="0" smtClean="0"/>
              <a:t>Confianza</a:t>
            </a:r>
          </a:p>
          <a:p>
            <a:pPr marL="285750" indent="-285750">
              <a:buFont typeface="Arial" panose="020B0604020202020204" pitchFamily="34" charset="0"/>
              <a:buChar char="•"/>
            </a:pPr>
            <a:r>
              <a:rPr lang="es-EC" sz="2400" dirty="0" smtClean="0"/>
              <a:t>Económico</a:t>
            </a:r>
          </a:p>
          <a:p>
            <a:pPr marL="285750" indent="-285750">
              <a:buFont typeface="Arial" panose="020B0604020202020204" pitchFamily="34" charset="0"/>
              <a:buChar char="•"/>
            </a:pPr>
            <a:r>
              <a:rPr lang="es-EC" sz="2400" dirty="0" smtClean="0"/>
              <a:t>Responsabilidad ante terceros</a:t>
            </a:r>
          </a:p>
          <a:p>
            <a:endParaRPr lang="es-EC" dirty="0"/>
          </a:p>
        </p:txBody>
      </p:sp>
    </p:spTree>
    <p:extLst>
      <p:ext uri="{BB962C8B-B14F-4D97-AF65-F5344CB8AC3E}">
        <p14:creationId xmlns:p14="http://schemas.microsoft.com/office/powerpoint/2010/main" val="90224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1.7.6 </a:t>
            </a:r>
            <a:r>
              <a:rPr lang="es-EC" dirty="0" smtClean="0"/>
              <a:t>Riesgos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24</a:t>
            </a:fld>
            <a:endParaRPr lang="es-ES"/>
          </a:p>
        </p:txBody>
      </p:sp>
      <p:sp>
        <p:nvSpPr>
          <p:cNvPr id="3" name="CuadroTexto 2"/>
          <p:cNvSpPr txBox="1"/>
          <p:nvPr/>
        </p:nvSpPr>
        <p:spPr>
          <a:xfrm>
            <a:off x="683568" y="1628800"/>
            <a:ext cx="7704856" cy="1661993"/>
          </a:xfrm>
          <a:prstGeom prst="rect">
            <a:avLst/>
          </a:prstGeom>
          <a:noFill/>
        </p:spPr>
        <p:txBody>
          <a:bodyPr wrap="square" rtlCol="0">
            <a:spAutoFit/>
          </a:bodyPr>
          <a:lstStyle/>
          <a:p>
            <a:pPr marL="342900" indent="-342900">
              <a:buFont typeface="Arial" panose="020B0604020202020204" pitchFamily="34" charset="0"/>
              <a:buChar char="•"/>
            </a:pPr>
            <a:r>
              <a:rPr lang="es-EC" sz="2800" dirty="0" smtClean="0"/>
              <a:t>Plan de prevención de riesgos de seguridad</a:t>
            </a:r>
          </a:p>
          <a:p>
            <a:pPr marL="342900" indent="-342900">
              <a:buFont typeface="Arial" panose="020B0604020202020204" pitchFamily="34" charset="0"/>
              <a:buChar char="•"/>
            </a:pPr>
            <a:r>
              <a:rPr lang="es-EC" sz="2800" dirty="0" smtClean="0"/>
              <a:t>A menores vulnerabilidades menor es el riesgo</a:t>
            </a:r>
          </a:p>
          <a:p>
            <a:pPr marL="342900" indent="-342900">
              <a:buFont typeface="Arial" panose="020B0604020202020204" pitchFamily="34" charset="0"/>
              <a:buChar char="•"/>
            </a:pPr>
            <a:r>
              <a:rPr lang="es-EC" sz="2800" dirty="0" smtClean="0"/>
              <a:t>Proceso de mejora continua</a:t>
            </a:r>
          </a:p>
          <a:p>
            <a:endParaRPr lang="es-EC" dirty="0"/>
          </a:p>
        </p:txBody>
      </p:sp>
    </p:spTree>
    <p:extLst>
      <p:ext uri="{BB962C8B-B14F-4D97-AF65-F5344CB8AC3E}">
        <p14:creationId xmlns:p14="http://schemas.microsoft.com/office/powerpoint/2010/main" val="3669888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1.7.7 Defensas Salvaguardas o medidas de </a:t>
            </a:r>
            <a:r>
              <a:rPr lang="es-EC" dirty="0" smtClean="0"/>
              <a:t>Seguridad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25</a:t>
            </a:fld>
            <a:endParaRPr lang="es-ES"/>
          </a:p>
        </p:txBody>
      </p:sp>
      <p:sp>
        <p:nvSpPr>
          <p:cNvPr id="3" name="CuadroTexto 2"/>
          <p:cNvSpPr txBox="1"/>
          <p:nvPr/>
        </p:nvSpPr>
        <p:spPr>
          <a:xfrm>
            <a:off x="457200" y="1556792"/>
            <a:ext cx="8229600" cy="3108543"/>
          </a:xfrm>
          <a:prstGeom prst="rect">
            <a:avLst/>
          </a:prstGeom>
          <a:noFill/>
        </p:spPr>
        <p:txBody>
          <a:bodyPr wrap="square" rtlCol="0">
            <a:spAutoFit/>
          </a:bodyPr>
          <a:lstStyle/>
          <a:p>
            <a:pPr marL="457200" indent="-457200">
              <a:buFont typeface="Arial" panose="020B0604020202020204" pitchFamily="34" charset="0"/>
              <a:buChar char="•"/>
            </a:pPr>
            <a:r>
              <a:rPr lang="es-EC" sz="2800" dirty="0" smtClean="0"/>
              <a:t>Un buen diseño de seguridad disuade al atacante.</a:t>
            </a:r>
          </a:p>
          <a:p>
            <a:pPr marL="457200" indent="-457200">
              <a:buFont typeface="Arial" panose="020B0604020202020204" pitchFamily="34" charset="0"/>
              <a:buChar char="•"/>
            </a:pPr>
            <a:r>
              <a:rPr lang="es-EC" sz="2800" dirty="0" smtClean="0"/>
              <a:t>Un buen plan de respuesta ante incidentes minimiza el impacto.</a:t>
            </a:r>
          </a:p>
          <a:p>
            <a:pPr marL="457200" indent="-457200">
              <a:buFont typeface="Arial" panose="020B0604020202020204" pitchFamily="34" charset="0"/>
              <a:buChar char="•"/>
            </a:pPr>
            <a:r>
              <a:rPr lang="es-EC" sz="2800" dirty="0" smtClean="0"/>
              <a:t>Una buena política de seguridad educa a los empleados sobre su rol e la prevención.</a:t>
            </a:r>
          </a:p>
          <a:p>
            <a:pPr marL="457200" indent="-457200">
              <a:buFont typeface="Arial" panose="020B0604020202020204" pitchFamily="34" charset="0"/>
              <a:buChar char="•"/>
            </a:pPr>
            <a:r>
              <a:rPr lang="es-EC" sz="2800" dirty="0" smtClean="0"/>
              <a:t>Un proceso de mejora continua mantiene la seguridad en un nivel aceptable.</a:t>
            </a:r>
            <a:endParaRPr lang="es-EC" sz="2800" dirty="0"/>
          </a:p>
        </p:txBody>
      </p:sp>
    </p:spTree>
    <p:extLst>
      <p:ext uri="{BB962C8B-B14F-4D97-AF65-F5344CB8AC3E}">
        <p14:creationId xmlns:p14="http://schemas.microsoft.com/office/powerpoint/2010/main" val="1140136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1.7.8 Transferencia de riesgos a </a:t>
            </a:r>
            <a:r>
              <a:rPr lang="es-EC" dirty="0" smtClean="0"/>
              <a:t>terceros.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26</a:t>
            </a:fld>
            <a:endParaRPr lang="es-ES"/>
          </a:p>
        </p:txBody>
      </p:sp>
      <p:sp>
        <p:nvSpPr>
          <p:cNvPr id="3" name="CuadroTexto 2"/>
          <p:cNvSpPr txBox="1"/>
          <p:nvPr/>
        </p:nvSpPr>
        <p:spPr>
          <a:xfrm>
            <a:off x="755576" y="1628800"/>
            <a:ext cx="8064896" cy="2677656"/>
          </a:xfrm>
          <a:prstGeom prst="rect">
            <a:avLst/>
          </a:prstGeom>
          <a:noFill/>
        </p:spPr>
        <p:txBody>
          <a:bodyPr wrap="square" rtlCol="0">
            <a:spAutoFit/>
          </a:bodyPr>
          <a:lstStyle/>
          <a:p>
            <a:pPr marL="342900" indent="-342900">
              <a:buFont typeface="Arial" panose="020B0604020202020204" pitchFamily="34" charset="0"/>
              <a:buChar char="•"/>
            </a:pPr>
            <a:r>
              <a:rPr lang="es-EC" sz="2400" dirty="0" smtClean="0"/>
              <a:t>Contratos y acuerdos de nivel de servicio</a:t>
            </a:r>
          </a:p>
          <a:p>
            <a:pPr marL="342900" indent="-342900">
              <a:buFont typeface="Arial" panose="020B0604020202020204" pitchFamily="34" charset="0"/>
              <a:buChar char="•"/>
            </a:pPr>
            <a:r>
              <a:rPr lang="es-EC" sz="2400" dirty="0" smtClean="0"/>
              <a:t>Auditorías</a:t>
            </a:r>
          </a:p>
          <a:p>
            <a:pPr marL="342900" indent="-342900">
              <a:buFont typeface="Arial" panose="020B0604020202020204" pitchFamily="34" charset="0"/>
              <a:buChar char="•"/>
            </a:pPr>
            <a:r>
              <a:rPr lang="es-EC" sz="2400" dirty="0" smtClean="0"/>
              <a:t>Certificaciones</a:t>
            </a:r>
          </a:p>
          <a:p>
            <a:pPr marL="342900" indent="-342900">
              <a:buFont typeface="Arial" panose="020B0604020202020204" pitchFamily="34" charset="0"/>
              <a:buChar char="•"/>
            </a:pPr>
            <a:r>
              <a:rPr lang="es-EC" sz="2400" dirty="0" smtClean="0"/>
              <a:t>Capacitación</a:t>
            </a:r>
          </a:p>
          <a:p>
            <a:pPr marL="342900" indent="-342900">
              <a:buFont typeface="Arial" panose="020B0604020202020204" pitchFamily="34" charset="0"/>
              <a:buChar char="•"/>
            </a:pPr>
            <a:r>
              <a:rPr lang="es-EC" sz="2400" dirty="0" smtClean="0"/>
              <a:t>Consultoría</a:t>
            </a:r>
          </a:p>
          <a:p>
            <a:pPr marL="342900" indent="-342900">
              <a:buFont typeface="Arial" panose="020B0604020202020204" pitchFamily="34" charset="0"/>
              <a:buChar char="•"/>
            </a:pPr>
            <a:r>
              <a:rPr lang="es-EC" sz="2400" dirty="0" smtClean="0"/>
              <a:t>Seguros</a:t>
            </a:r>
          </a:p>
          <a:p>
            <a:pPr marL="342900" indent="-342900">
              <a:buFont typeface="Arial" panose="020B0604020202020204" pitchFamily="34" charset="0"/>
              <a:buChar char="•"/>
            </a:pPr>
            <a:r>
              <a:rPr lang="es-EC" sz="2400" dirty="0" smtClean="0"/>
              <a:t>Detección temprana.</a:t>
            </a:r>
            <a:endParaRPr lang="es-EC" sz="2400" dirty="0"/>
          </a:p>
        </p:txBody>
      </p:sp>
    </p:spTree>
    <p:extLst>
      <p:ext uri="{BB962C8B-B14F-4D97-AF65-F5344CB8AC3E}">
        <p14:creationId xmlns:p14="http://schemas.microsoft.com/office/powerpoint/2010/main" val="177105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683568" y="1556792"/>
            <a:ext cx="7772400" cy="1362075"/>
          </a:xfrm>
        </p:spPr>
        <p:txBody>
          <a:bodyPr/>
          <a:lstStyle/>
          <a:p>
            <a:pPr algn="ctr"/>
            <a:r>
              <a:rPr lang="es-EC" dirty="0" smtClean="0"/>
              <a:t>¿Preguntas?</a:t>
            </a:r>
            <a:endParaRPr lang="es-ES" dirty="0"/>
          </a:p>
        </p:txBody>
      </p:sp>
      <p:sp>
        <p:nvSpPr>
          <p:cNvPr id="6" name="5 Marcador de texto"/>
          <p:cNvSpPr>
            <a:spLocks noGrp="1"/>
          </p:cNvSpPr>
          <p:nvPr>
            <p:ph type="body" idx="1"/>
          </p:nvPr>
        </p:nvSpPr>
        <p:spPr>
          <a:xfrm>
            <a:off x="683568" y="4149080"/>
            <a:ext cx="7772400" cy="1500187"/>
          </a:xfrm>
        </p:spPr>
        <p:txBody>
          <a:bodyPr>
            <a:normAutofit/>
          </a:bodyPr>
          <a:lstStyle/>
          <a:p>
            <a:pPr algn="ctr"/>
            <a:r>
              <a:rPr lang="es-EC" sz="2400" b="1" dirty="0" smtClean="0"/>
              <a:t>Gracias por su atención</a:t>
            </a:r>
            <a:endParaRPr lang="es-ES" sz="2400" b="1" dirty="0"/>
          </a:p>
        </p:txBody>
      </p:sp>
      <p:sp>
        <p:nvSpPr>
          <p:cNvPr id="4" name="3 Marcador de número de diapositiva"/>
          <p:cNvSpPr>
            <a:spLocks noGrp="1"/>
          </p:cNvSpPr>
          <p:nvPr>
            <p:ph type="sldNum" sz="quarter" idx="12"/>
          </p:nvPr>
        </p:nvSpPr>
        <p:spPr/>
        <p:txBody>
          <a:bodyPr/>
          <a:lstStyle/>
          <a:p>
            <a:fld id="{CFB11AA1-AC65-4E4D-940A-2F483A734E38}" type="slidenum">
              <a:rPr lang="es-ES" smtClean="0"/>
              <a:t>27</a:t>
            </a:fld>
            <a:endParaRPr lang="es-ES"/>
          </a:p>
        </p:txBody>
      </p:sp>
      <p:sp>
        <p:nvSpPr>
          <p:cNvPr id="2" name="1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4282181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7272808" cy="1143000"/>
          </a:xfrm>
        </p:spPr>
        <p:txBody>
          <a:bodyPr/>
          <a:lstStyle/>
          <a:p>
            <a:r>
              <a:rPr lang="es-EC" dirty="0"/>
              <a:t>Í</a:t>
            </a:r>
            <a:r>
              <a:rPr lang="es-EC" dirty="0" smtClean="0"/>
              <a:t>ndice de Contenido</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0352" y="260648"/>
            <a:ext cx="1212135" cy="1080120"/>
          </a:xfrm>
        </p:spPr>
      </p:pic>
      <p:sp>
        <p:nvSpPr>
          <p:cNvPr id="8" name="7 Marcador de número de diapositiva"/>
          <p:cNvSpPr>
            <a:spLocks noGrp="1"/>
          </p:cNvSpPr>
          <p:nvPr>
            <p:ph type="sldNum" sz="quarter" idx="12"/>
          </p:nvPr>
        </p:nvSpPr>
        <p:spPr/>
        <p:txBody>
          <a:bodyPr/>
          <a:lstStyle/>
          <a:p>
            <a:fld id="{CFB11AA1-AC65-4E4D-940A-2F483A734E38}" type="slidenum">
              <a:rPr lang="es-ES" smtClean="0"/>
              <a:t>3</a:t>
            </a:fld>
            <a:endParaRPr lang="es-ES"/>
          </a:p>
        </p:txBody>
      </p:sp>
      <p:sp>
        <p:nvSpPr>
          <p:cNvPr id="4" name="3 CuadroTexto"/>
          <p:cNvSpPr txBox="1"/>
          <p:nvPr/>
        </p:nvSpPr>
        <p:spPr>
          <a:xfrm>
            <a:off x="323528" y="1772816"/>
            <a:ext cx="8424936" cy="4801314"/>
          </a:xfrm>
          <a:prstGeom prst="rect">
            <a:avLst/>
          </a:prstGeom>
          <a:noFill/>
        </p:spPr>
        <p:txBody>
          <a:bodyPr wrap="square" rtlCol="0">
            <a:spAutoFit/>
          </a:bodyPr>
          <a:lstStyle/>
          <a:p>
            <a:r>
              <a:rPr lang="es-EC" dirty="0" smtClean="0"/>
              <a:t>1.1 Qué se entiende por seguridad informática</a:t>
            </a:r>
          </a:p>
          <a:p>
            <a:r>
              <a:rPr lang="es-EC" dirty="0" smtClean="0"/>
              <a:t>1.2 Objetivos de la Seguridad Informática</a:t>
            </a:r>
          </a:p>
          <a:p>
            <a:r>
              <a:rPr lang="es-EC" dirty="0" smtClean="0"/>
              <a:t>1.3 Servicios de la Seguridad de la Información</a:t>
            </a:r>
          </a:p>
          <a:p>
            <a:r>
              <a:rPr lang="es-EC" dirty="0" smtClean="0"/>
              <a:t>1.4 Consecuencias de la falta de seguridad</a:t>
            </a:r>
          </a:p>
          <a:p>
            <a:r>
              <a:rPr lang="es-EC" dirty="0" smtClean="0"/>
              <a:t>1.5 Principio de la Defensa en Profundidad</a:t>
            </a:r>
          </a:p>
          <a:p>
            <a:r>
              <a:rPr lang="es-EC" dirty="0" smtClean="0"/>
              <a:t>1.6 Gestión de la Seguridad de la Información</a:t>
            </a:r>
          </a:p>
          <a:p>
            <a:r>
              <a:rPr lang="es-EC" dirty="0" smtClean="0"/>
              <a:t>1.6.1. Implantación de un Sistema de Seguridad de la Información.</a:t>
            </a:r>
          </a:p>
          <a:p>
            <a:r>
              <a:rPr lang="es-EC" dirty="0" smtClean="0"/>
              <a:t>1.7 Análisis de gestión de riesgos en un Sistema Informático</a:t>
            </a:r>
          </a:p>
          <a:p>
            <a:r>
              <a:rPr lang="es-EC" dirty="0" smtClean="0"/>
              <a:t>1.7.1. Recursos del Sistema</a:t>
            </a:r>
          </a:p>
          <a:p>
            <a:r>
              <a:rPr lang="es-EC" dirty="0" smtClean="0"/>
              <a:t>1.7.2. Amenazas</a:t>
            </a:r>
          </a:p>
          <a:p>
            <a:r>
              <a:rPr lang="es-EC" dirty="0" smtClean="0"/>
              <a:t>1.7.3 Vulnerabilidades</a:t>
            </a:r>
          </a:p>
          <a:p>
            <a:r>
              <a:rPr lang="es-EC" dirty="0" smtClean="0"/>
              <a:t>1.7.4 Incidentes de Seguridad</a:t>
            </a:r>
          </a:p>
          <a:p>
            <a:r>
              <a:rPr lang="es-EC" dirty="0" smtClean="0"/>
              <a:t>1.7.5. Impactos</a:t>
            </a:r>
          </a:p>
          <a:p>
            <a:r>
              <a:rPr lang="es-EC" dirty="0" smtClean="0"/>
              <a:t>1.7.6 Riesgos</a:t>
            </a:r>
          </a:p>
          <a:p>
            <a:r>
              <a:rPr lang="es-EC" dirty="0" smtClean="0"/>
              <a:t>1.7.7 Defensas Salvaguardas o medidas de Seguridad</a:t>
            </a:r>
          </a:p>
          <a:p>
            <a:r>
              <a:rPr lang="es-EC" dirty="0" smtClean="0"/>
              <a:t>1.7.8 Transferencia de riesgos a terceros</a:t>
            </a:r>
          </a:p>
          <a:p>
            <a:r>
              <a:rPr lang="es-EC" dirty="0" smtClean="0"/>
              <a:t>1.8 Referencias e Interés.</a:t>
            </a:r>
            <a:endParaRPr lang="es-ES" dirty="0"/>
          </a:p>
        </p:txBody>
      </p:sp>
      <p:sp>
        <p:nvSpPr>
          <p:cNvPr id="3" name="2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1026026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7272808" cy="1728192"/>
          </a:xfrm>
        </p:spPr>
        <p:txBody>
          <a:bodyPr>
            <a:normAutofit/>
          </a:bodyPr>
          <a:lstStyle/>
          <a:p>
            <a:r>
              <a:rPr lang="es-EC" dirty="0"/>
              <a:t>1.1 Qué se entiende por seguridad </a:t>
            </a:r>
            <a:r>
              <a:rPr lang="es-EC" dirty="0" smtClean="0"/>
              <a:t>informática</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0352" y="260648"/>
            <a:ext cx="1212135" cy="1080120"/>
          </a:xfrm>
        </p:spPr>
      </p:pic>
      <p:sp>
        <p:nvSpPr>
          <p:cNvPr id="3" name="2 Marcador de número de diapositiva"/>
          <p:cNvSpPr>
            <a:spLocks noGrp="1"/>
          </p:cNvSpPr>
          <p:nvPr>
            <p:ph type="sldNum" sz="quarter" idx="12"/>
          </p:nvPr>
        </p:nvSpPr>
        <p:spPr/>
        <p:txBody>
          <a:bodyPr/>
          <a:lstStyle/>
          <a:p>
            <a:fld id="{CFB11AA1-AC65-4E4D-940A-2F483A734E38}" type="slidenum">
              <a:rPr lang="es-ES" smtClean="0"/>
              <a:t>4</a:t>
            </a:fld>
            <a:endParaRPr lang="es-ES"/>
          </a:p>
        </p:txBody>
      </p:sp>
      <p:sp>
        <p:nvSpPr>
          <p:cNvPr id="4" name="3 CuadroTexto"/>
          <p:cNvSpPr txBox="1"/>
          <p:nvPr/>
        </p:nvSpPr>
        <p:spPr>
          <a:xfrm>
            <a:off x="539552" y="2492896"/>
            <a:ext cx="7560840" cy="3970318"/>
          </a:xfrm>
          <a:prstGeom prst="rect">
            <a:avLst/>
          </a:prstGeom>
          <a:noFill/>
        </p:spPr>
        <p:txBody>
          <a:bodyPr wrap="square" rtlCol="0">
            <a:spAutoFit/>
          </a:bodyPr>
          <a:lstStyle/>
          <a:p>
            <a:pPr algn="just"/>
            <a:r>
              <a:rPr lang="es-EC" sz="2800" dirty="0" smtClean="0"/>
              <a:t>Podemos definir la seguridad informática como cualquier medida que impida la ejecución de operaciones no autorizadas sobre un sistema o una red informática, cuyos efectos puedan conllevar daños sobre la información, comprometer su confidencialidad, autenticidad o integridad, disminuir el rendimiento de los equipos o bloquear el acceso de usuario autorizados al sistema.</a:t>
            </a:r>
            <a:endParaRPr lang="es-ES" sz="2800" dirty="0"/>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41253900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7272808" cy="1728192"/>
          </a:xfrm>
        </p:spPr>
        <p:txBody>
          <a:bodyPr>
            <a:normAutofit/>
          </a:bodyPr>
          <a:lstStyle/>
          <a:p>
            <a:r>
              <a:rPr lang="es-EC" dirty="0"/>
              <a:t>1.2 Objetivos de la Seguridad Informática</a:t>
            </a:r>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0352" y="260648"/>
            <a:ext cx="1212135" cy="1080120"/>
          </a:xfrm>
        </p:spPr>
      </p:pic>
      <p:sp>
        <p:nvSpPr>
          <p:cNvPr id="3" name="2 Marcador de número de diapositiva"/>
          <p:cNvSpPr>
            <a:spLocks noGrp="1"/>
          </p:cNvSpPr>
          <p:nvPr>
            <p:ph type="sldNum" sz="quarter" idx="12"/>
          </p:nvPr>
        </p:nvSpPr>
        <p:spPr/>
        <p:txBody>
          <a:bodyPr/>
          <a:lstStyle/>
          <a:p>
            <a:fld id="{CFB11AA1-AC65-4E4D-940A-2F483A734E38}" type="slidenum">
              <a:rPr lang="es-ES" smtClean="0"/>
              <a:t>5</a:t>
            </a:fld>
            <a:endParaRPr lang="es-ES"/>
          </a:p>
        </p:txBody>
      </p:sp>
      <p:sp>
        <p:nvSpPr>
          <p:cNvPr id="4" name="3 CuadroTexto"/>
          <p:cNvSpPr txBox="1"/>
          <p:nvPr/>
        </p:nvSpPr>
        <p:spPr>
          <a:xfrm>
            <a:off x="539552" y="2492896"/>
            <a:ext cx="7560840" cy="3970318"/>
          </a:xfrm>
          <a:prstGeom prst="rect">
            <a:avLst/>
          </a:prstGeom>
          <a:noFill/>
        </p:spPr>
        <p:txBody>
          <a:bodyPr wrap="square" rtlCol="0">
            <a:spAutoFit/>
          </a:bodyPr>
          <a:lstStyle/>
          <a:p>
            <a:pPr marL="514350" indent="-514350">
              <a:buAutoNum type="arabicPeriod"/>
            </a:pPr>
            <a:r>
              <a:rPr lang="es-EC" sz="2800" dirty="0" smtClean="0"/>
              <a:t>Minimizar y gestionar los riesgos</a:t>
            </a:r>
          </a:p>
          <a:p>
            <a:pPr marL="514350" indent="-514350">
              <a:buAutoNum type="arabicPeriod"/>
            </a:pPr>
            <a:r>
              <a:rPr lang="es-EC" sz="2800" dirty="0" smtClean="0"/>
              <a:t>Garantizar la adecuada utilización de los recursos</a:t>
            </a:r>
          </a:p>
          <a:p>
            <a:pPr marL="514350" indent="-514350">
              <a:buAutoNum type="arabicPeriod"/>
            </a:pPr>
            <a:r>
              <a:rPr lang="es-EC" sz="2800" dirty="0" smtClean="0"/>
              <a:t>Limitar las pérdidas y adecuada recuperación del sistema</a:t>
            </a:r>
          </a:p>
          <a:p>
            <a:pPr marL="514350" indent="-514350">
              <a:buAutoNum type="arabicPeriod"/>
            </a:pPr>
            <a:r>
              <a:rPr lang="es-EC" sz="2800" dirty="0" smtClean="0"/>
              <a:t>Cumplir el marco legal y los requisitos impuestos</a:t>
            </a:r>
          </a:p>
          <a:p>
            <a:pPr marL="514350" indent="-514350">
              <a:buAutoNum type="arabicPeriod"/>
            </a:pPr>
            <a:r>
              <a:rPr lang="es-EC" sz="2800" dirty="0" smtClean="0"/>
              <a:t>Cumplir los contratos y nivel de servicio con los clientes.</a:t>
            </a:r>
            <a:endParaRPr lang="es-ES" sz="2800" dirty="0"/>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7579661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7704856" cy="1143000"/>
          </a:xfrm>
        </p:spPr>
        <p:txBody>
          <a:bodyPr>
            <a:normAutofit fontScale="90000"/>
          </a:bodyPr>
          <a:lstStyle/>
          <a:p>
            <a:r>
              <a:rPr lang="es-EC" dirty="0" smtClean="0"/>
              <a:t>Planos de actuación</a:t>
            </a:r>
            <a:br>
              <a:rPr lang="es-EC" dirty="0" smtClean="0"/>
            </a:br>
            <a:endParaRPr lang="es-ES" dirty="0"/>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1975" y="0"/>
            <a:ext cx="962025" cy="857250"/>
          </a:xfrm>
        </p:spPr>
      </p:pic>
      <p:sp>
        <p:nvSpPr>
          <p:cNvPr id="4" name="3 Marcador de número de diapositiva"/>
          <p:cNvSpPr>
            <a:spLocks noGrp="1"/>
          </p:cNvSpPr>
          <p:nvPr>
            <p:ph type="sldNum" sz="quarter" idx="12"/>
          </p:nvPr>
        </p:nvSpPr>
        <p:spPr/>
        <p:txBody>
          <a:bodyPr/>
          <a:lstStyle/>
          <a:p>
            <a:fld id="{CFB11AA1-AC65-4E4D-940A-2F483A734E38}" type="slidenum">
              <a:rPr lang="es-ES" smtClean="0"/>
              <a:t>6</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
        <p:nvSpPr>
          <p:cNvPr id="7" name="6 Rectángulo"/>
          <p:cNvSpPr/>
          <p:nvPr/>
        </p:nvSpPr>
        <p:spPr>
          <a:xfrm>
            <a:off x="827584" y="1135777"/>
            <a:ext cx="3744416" cy="24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4788023" y="1124744"/>
            <a:ext cx="3600399"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827584" y="3861048"/>
            <a:ext cx="3744416"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b="1" dirty="0" smtClean="0"/>
              <a:t>Organización</a:t>
            </a:r>
          </a:p>
          <a:p>
            <a:pPr algn="ctr"/>
            <a:endParaRPr lang="es-EC" b="1" dirty="0" smtClean="0"/>
          </a:p>
          <a:p>
            <a:pPr marL="285750" indent="-285750">
              <a:buFont typeface="Arial" panose="020B0604020202020204" pitchFamily="34" charset="0"/>
              <a:buChar char="•"/>
            </a:pPr>
            <a:r>
              <a:rPr lang="es-EC" b="1" dirty="0" smtClean="0"/>
              <a:t>Políticas , Normas y Procedimientos</a:t>
            </a:r>
          </a:p>
          <a:p>
            <a:pPr marL="285750" indent="-285750">
              <a:buFont typeface="Arial" panose="020B0604020202020204" pitchFamily="34" charset="0"/>
              <a:buChar char="•"/>
            </a:pPr>
            <a:r>
              <a:rPr lang="es-EC" b="1" dirty="0" smtClean="0"/>
              <a:t>Planes de Contingencia y respuestas a incidentes</a:t>
            </a:r>
          </a:p>
          <a:p>
            <a:pPr marL="285750" indent="-285750">
              <a:buFont typeface="Arial" panose="020B0604020202020204" pitchFamily="34" charset="0"/>
              <a:buChar char="•"/>
            </a:pPr>
            <a:r>
              <a:rPr lang="es-EC" b="1" dirty="0" smtClean="0"/>
              <a:t>Relaciones con Terceros (clientes y proveedores)</a:t>
            </a:r>
            <a:endParaRPr lang="es-ES" b="1" dirty="0"/>
          </a:p>
        </p:txBody>
      </p:sp>
      <p:sp>
        <p:nvSpPr>
          <p:cNvPr id="10" name="9 Rectángulo"/>
          <p:cNvSpPr/>
          <p:nvPr/>
        </p:nvSpPr>
        <p:spPr>
          <a:xfrm>
            <a:off x="4798430" y="3861048"/>
            <a:ext cx="3589993"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CuadroTexto"/>
          <p:cNvSpPr txBox="1"/>
          <p:nvPr/>
        </p:nvSpPr>
        <p:spPr>
          <a:xfrm>
            <a:off x="827584" y="1143595"/>
            <a:ext cx="3732762" cy="2308324"/>
          </a:xfrm>
          <a:prstGeom prst="rect">
            <a:avLst/>
          </a:prstGeom>
          <a:noFill/>
        </p:spPr>
        <p:txBody>
          <a:bodyPr wrap="square" rtlCol="0">
            <a:spAutoFit/>
          </a:bodyPr>
          <a:lstStyle/>
          <a:p>
            <a:pPr algn="ctr"/>
            <a:r>
              <a:rPr lang="es-EC" b="1" dirty="0" smtClean="0">
                <a:solidFill>
                  <a:schemeClr val="bg1"/>
                </a:solidFill>
              </a:rPr>
              <a:t>Plano Humano</a:t>
            </a:r>
          </a:p>
          <a:p>
            <a:pPr algn="ctr"/>
            <a:endParaRPr lang="es-EC" b="1" dirty="0" smtClean="0">
              <a:solidFill>
                <a:schemeClr val="bg1"/>
              </a:solidFill>
            </a:endParaRPr>
          </a:p>
          <a:p>
            <a:pPr marL="285750" indent="-285750">
              <a:buFont typeface="Arial" panose="020B0604020202020204" pitchFamily="34" charset="0"/>
              <a:buChar char="•"/>
            </a:pPr>
            <a:r>
              <a:rPr lang="es-EC" b="1" dirty="0" smtClean="0">
                <a:solidFill>
                  <a:schemeClr val="bg1"/>
                </a:solidFill>
              </a:rPr>
              <a:t>Formación y sensibilización</a:t>
            </a:r>
          </a:p>
          <a:p>
            <a:pPr marL="285750" indent="-285750">
              <a:buFont typeface="Arial" panose="020B0604020202020204" pitchFamily="34" charset="0"/>
              <a:buChar char="•"/>
            </a:pPr>
            <a:r>
              <a:rPr lang="es-EC" b="1" dirty="0" smtClean="0">
                <a:solidFill>
                  <a:schemeClr val="bg1"/>
                </a:solidFill>
              </a:rPr>
              <a:t>Funciones, Obligaciones y responsabilidades del personal</a:t>
            </a:r>
          </a:p>
          <a:p>
            <a:pPr marL="285750" indent="-285750">
              <a:buFont typeface="Arial" panose="020B0604020202020204" pitchFamily="34" charset="0"/>
              <a:buChar char="•"/>
            </a:pPr>
            <a:r>
              <a:rPr lang="es-EC" b="1" dirty="0" smtClean="0">
                <a:solidFill>
                  <a:schemeClr val="bg1"/>
                </a:solidFill>
              </a:rPr>
              <a:t>Control y supervisión de los empleados</a:t>
            </a:r>
          </a:p>
          <a:p>
            <a:endParaRPr lang="es-ES" dirty="0"/>
          </a:p>
        </p:txBody>
      </p:sp>
      <p:sp>
        <p:nvSpPr>
          <p:cNvPr id="12" name="11 CuadroTexto"/>
          <p:cNvSpPr txBox="1"/>
          <p:nvPr/>
        </p:nvSpPr>
        <p:spPr>
          <a:xfrm>
            <a:off x="4798430" y="1135777"/>
            <a:ext cx="3589992" cy="2585323"/>
          </a:xfrm>
          <a:prstGeom prst="rect">
            <a:avLst/>
          </a:prstGeom>
          <a:noFill/>
        </p:spPr>
        <p:txBody>
          <a:bodyPr wrap="square" rtlCol="0">
            <a:spAutoFit/>
          </a:bodyPr>
          <a:lstStyle/>
          <a:p>
            <a:pPr algn="ctr"/>
            <a:r>
              <a:rPr lang="es-EC" b="1" dirty="0" smtClean="0">
                <a:solidFill>
                  <a:schemeClr val="bg1"/>
                </a:solidFill>
              </a:rPr>
              <a:t>Plano Técnico</a:t>
            </a:r>
          </a:p>
          <a:p>
            <a:pPr marL="285750" indent="-285750">
              <a:buFont typeface="Arial" panose="020B0604020202020204" pitchFamily="34" charset="0"/>
              <a:buChar char="•"/>
            </a:pPr>
            <a:r>
              <a:rPr lang="es-EC" b="1" dirty="0" smtClean="0">
                <a:solidFill>
                  <a:schemeClr val="bg1"/>
                </a:solidFill>
              </a:rPr>
              <a:t>Selección, Instalación, Configuración, Actualización de </a:t>
            </a:r>
            <a:r>
              <a:rPr lang="es-EC" b="1" dirty="0" err="1" smtClean="0">
                <a:solidFill>
                  <a:schemeClr val="bg1"/>
                </a:solidFill>
              </a:rPr>
              <a:t>Hw</a:t>
            </a:r>
            <a:r>
              <a:rPr lang="es-EC" b="1" dirty="0" smtClean="0">
                <a:solidFill>
                  <a:schemeClr val="bg1"/>
                </a:solidFill>
              </a:rPr>
              <a:t> y </a:t>
            </a:r>
            <a:r>
              <a:rPr lang="es-EC" b="1" dirty="0" err="1" smtClean="0">
                <a:solidFill>
                  <a:schemeClr val="bg1"/>
                </a:solidFill>
              </a:rPr>
              <a:t>Sw</a:t>
            </a:r>
            <a:endParaRPr lang="es-EC" b="1" dirty="0" smtClean="0">
              <a:solidFill>
                <a:schemeClr val="bg1"/>
              </a:solidFill>
            </a:endParaRPr>
          </a:p>
          <a:p>
            <a:pPr marL="285750" indent="-285750">
              <a:buFont typeface="Arial" panose="020B0604020202020204" pitchFamily="34" charset="0"/>
              <a:buChar char="•"/>
            </a:pPr>
            <a:r>
              <a:rPr lang="es-EC" b="1" dirty="0" smtClean="0">
                <a:solidFill>
                  <a:schemeClr val="bg1"/>
                </a:solidFill>
              </a:rPr>
              <a:t>Utilización de Criptografía</a:t>
            </a:r>
          </a:p>
          <a:p>
            <a:pPr marL="285750" indent="-285750">
              <a:buFont typeface="Arial" panose="020B0604020202020204" pitchFamily="34" charset="0"/>
              <a:buChar char="•"/>
            </a:pPr>
            <a:r>
              <a:rPr lang="es-EC" b="1" dirty="0" smtClean="0">
                <a:solidFill>
                  <a:schemeClr val="bg1"/>
                </a:solidFill>
              </a:rPr>
              <a:t>Estandarización de productos</a:t>
            </a:r>
          </a:p>
          <a:p>
            <a:pPr marL="285750" indent="-285750">
              <a:buFont typeface="Arial" panose="020B0604020202020204" pitchFamily="34" charset="0"/>
              <a:buChar char="•"/>
            </a:pPr>
            <a:r>
              <a:rPr lang="es-EC" b="1" dirty="0" smtClean="0">
                <a:solidFill>
                  <a:schemeClr val="bg1"/>
                </a:solidFill>
              </a:rPr>
              <a:t>Desarrollo seguro de aplicaciones</a:t>
            </a:r>
          </a:p>
          <a:p>
            <a:endParaRPr lang="es-ES" dirty="0"/>
          </a:p>
        </p:txBody>
      </p:sp>
      <p:sp>
        <p:nvSpPr>
          <p:cNvPr id="13" name="12 CuadroTexto"/>
          <p:cNvSpPr txBox="1"/>
          <p:nvPr/>
        </p:nvSpPr>
        <p:spPr>
          <a:xfrm>
            <a:off x="4798430" y="3862148"/>
            <a:ext cx="3445978" cy="2308324"/>
          </a:xfrm>
          <a:prstGeom prst="rect">
            <a:avLst/>
          </a:prstGeom>
          <a:noFill/>
        </p:spPr>
        <p:txBody>
          <a:bodyPr wrap="square" rtlCol="0">
            <a:spAutoFit/>
          </a:bodyPr>
          <a:lstStyle/>
          <a:p>
            <a:pPr algn="ctr"/>
            <a:r>
              <a:rPr lang="es-EC" b="1" dirty="0" smtClean="0">
                <a:solidFill>
                  <a:schemeClr val="bg1"/>
                </a:solidFill>
              </a:rPr>
              <a:t>Legislación</a:t>
            </a:r>
          </a:p>
          <a:p>
            <a:pPr algn="ctr"/>
            <a:endParaRPr lang="es-EC" b="1" dirty="0" smtClean="0">
              <a:solidFill>
                <a:schemeClr val="bg1"/>
              </a:solidFill>
            </a:endParaRPr>
          </a:p>
          <a:p>
            <a:pPr marL="285750" indent="-285750">
              <a:buFont typeface="Arial" panose="020B0604020202020204" pitchFamily="34" charset="0"/>
              <a:buChar char="•"/>
            </a:pPr>
            <a:r>
              <a:rPr lang="es-EC" b="1" dirty="0" smtClean="0">
                <a:solidFill>
                  <a:schemeClr val="bg1"/>
                </a:solidFill>
              </a:rPr>
              <a:t>Cumplimiento y Adaptación a la legislación vigente</a:t>
            </a:r>
          </a:p>
          <a:p>
            <a:pPr marL="285750" indent="-285750">
              <a:buFont typeface="Arial" panose="020B0604020202020204" pitchFamily="34" charset="0"/>
              <a:buChar char="•"/>
            </a:pPr>
            <a:r>
              <a:rPr lang="es-EC" b="1" dirty="0" smtClean="0">
                <a:solidFill>
                  <a:schemeClr val="bg1"/>
                </a:solidFill>
              </a:rPr>
              <a:t>(ley de comercio electrónico y firma digital, INCOP, SRI, protección de datos personales,…)</a:t>
            </a:r>
            <a:endParaRPr lang="es-ES" b="1" dirty="0">
              <a:solidFill>
                <a:schemeClr val="bg1"/>
              </a:solidFill>
            </a:endParaRPr>
          </a:p>
        </p:txBody>
      </p:sp>
    </p:spTree>
    <p:extLst>
      <p:ext uri="{BB962C8B-B14F-4D97-AF65-F5344CB8AC3E}">
        <p14:creationId xmlns:p14="http://schemas.microsoft.com/office/powerpoint/2010/main" val="214544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99176" cy="1143000"/>
          </a:xfrm>
        </p:spPr>
        <p:txBody>
          <a:bodyPr>
            <a:normAutofit fontScale="90000"/>
          </a:bodyPr>
          <a:lstStyle/>
          <a:p>
            <a:r>
              <a:rPr lang="es-EC" dirty="0"/>
              <a:t>1.3 Servicios de la Seguridad de la </a:t>
            </a:r>
            <a:r>
              <a:rPr lang="es-EC" dirty="0" smtClean="0"/>
              <a:t>Información</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5830"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7</a:t>
            </a:fld>
            <a:endParaRPr lang="es-ES"/>
          </a:p>
        </p:txBody>
      </p:sp>
      <p:sp>
        <p:nvSpPr>
          <p:cNvPr id="7" name="6 CuadroTexto"/>
          <p:cNvSpPr txBox="1"/>
          <p:nvPr/>
        </p:nvSpPr>
        <p:spPr>
          <a:xfrm>
            <a:off x="467544" y="1772816"/>
            <a:ext cx="7992888" cy="4401205"/>
          </a:xfrm>
          <a:prstGeom prst="rect">
            <a:avLst/>
          </a:prstGeom>
          <a:noFill/>
        </p:spPr>
        <p:txBody>
          <a:bodyPr wrap="square" rtlCol="0">
            <a:spAutoFit/>
          </a:bodyPr>
          <a:lstStyle/>
          <a:p>
            <a:pPr marL="285750" indent="-285750">
              <a:buFont typeface="Arial" panose="020B0604020202020204" pitchFamily="34" charset="0"/>
              <a:buChar char="•"/>
            </a:pPr>
            <a:r>
              <a:rPr lang="es-EC" sz="2000" dirty="0" smtClean="0"/>
              <a:t>Confidencialidad</a:t>
            </a:r>
          </a:p>
          <a:p>
            <a:pPr marL="285750" indent="-285750">
              <a:buFont typeface="Arial" panose="020B0604020202020204" pitchFamily="34" charset="0"/>
              <a:buChar char="•"/>
            </a:pPr>
            <a:r>
              <a:rPr lang="es-EC" sz="2000" dirty="0" smtClean="0"/>
              <a:t>Autenticación</a:t>
            </a:r>
          </a:p>
          <a:p>
            <a:pPr marL="285750" indent="-285750">
              <a:buFont typeface="Arial" panose="020B0604020202020204" pitchFamily="34" charset="0"/>
              <a:buChar char="•"/>
            </a:pPr>
            <a:r>
              <a:rPr lang="es-EC" sz="2000" dirty="0" smtClean="0"/>
              <a:t>Integridad</a:t>
            </a:r>
          </a:p>
          <a:p>
            <a:pPr marL="285750" indent="-285750">
              <a:buFont typeface="Arial" panose="020B0604020202020204" pitchFamily="34" charset="0"/>
              <a:buChar char="•"/>
            </a:pPr>
            <a:r>
              <a:rPr lang="es-EC" sz="2000" dirty="0" smtClean="0"/>
              <a:t>No repudiación</a:t>
            </a:r>
          </a:p>
          <a:p>
            <a:pPr marL="285750" indent="-285750">
              <a:buFont typeface="Arial" panose="020B0604020202020204" pitchFamily="34" charset="0"/>
              <a:buChar char="•"/>
            </a:pPr>
            <a:r>
              <a:rPr lang="es-EC" sz="2000" dirty="0" smtClean="0"/>
              <a:t>Disponibilidad</a:t>
            </a:r>
          </a:p>
          <a:p>
            <a:pPr marL="285750" indent="-285750">
              <a:buFont typeface="Arial" panose="020B0604020202020204" pitchFamily="34" charset="0"/>
              <a:buChar char="•"/>
            </a:pPr>
            <a:r>
              <a:rPr lang="es-EC" sz="2000" dirty="0" smtClean="0"/>
              <a:t>Autorización</a:t>
            </a:r>
          </a:p>
          <a:p>
            <a:pPr marL="285750" indent="-285750">
              <a:buFont typeface="Arial" panose="020B0604020202020204" pitchFamily="34" charset="0"/>
              <a:buChar char="•"/>
            </a:pPr>
            <a:r>
              <a:rPr lang="es-EC" sz="2000" dirty="0" err="1" smtClean="0"/>
              <a:t>Auditabilidad</a:t>
            </a:r>
            <a:endParaRPr lang="es-EC" sz="2000" dirty="0" smtClean="0"/>
          </a:p>
          <a:p>
            <a:pPr marL="285750" indent="-285750">
              <a:buFont typeface="Arial" panose="020B0604020202020204" pitchFamily="34" charset="0"/>
              <a:buChar char="•"/>
            </a:pPr>
            <a:r>
              <a:rPr lang="es-EC" sz="2000" dirty="0" smtClean="0"/>
              <a:t>Reclamación de origen</a:t>
            </a:r>
          </a:p>
          <a:p>
            <a:pPr marL="285750" indent="-285750">
              <a:buFont typeface="Arial" panose="020B0604020202020204" pitchFamily="34" charset="0"/>
              <a:buChar char="•"/>
            </a:pPr>
            <a:r>
              <a:rPr lang="es-EC" sz="2000" dirty="0" smtClean="0"/>
              <a:t>Reclamación de propiedad</a:t>
            </a:r>
          </a:p>
          <a:p>
            <a:pPr marL="285750" indent="-285750">
              <a:buFont typeface="Arial" panose="020B0604020202020204" pitchFamily="34" charset="0"/>
              <a:buChar char="•"/>
            </a:pPr>
            <a:r>
              <a:rPr lang="es-EC" sz="2000" dirty="0" smtClean="0"/>
              <a:t>Anonimato en el uso de los servicios</a:t>
            </a:r>
          </a:p>
          <a:p>
            <a:pPr marL="285750" indent="-285750">
              <a:buFont typeface="Arial" panose="020B0604020202020204" pitchFamily="34" charset="0"/>
              <a:buChar char="•"/>
            </a:pPr>
            <a:r>
              <a:rPr lang="es-EC" sz="2000" dirty="0" smtClean="0"/>
              <a:t>Protección a la réplica</a:t>
            </a:r>
          </a:p>
          <a:p>
            <a:pPr marL="285750" indent="-285750">
              <a:buFont typeface="Arial" panose="020B0604020202020204" pitchFamily="34" charset="0"/>
              <a:buChar char="•"/>
            </a:pPr>
            <a:r>
              <a:rPr lang="es-EC" sz="2000" dirty="0" smtClean="0"/>
              <a:t>Confirmación de la prestación de un servicio al realizar una transacción</a:t>
            </a:r>
          </a:p>
          <a:p>
            <a:pPr marL="285750" indent="-285750">
              <a:buFont typeface="Arial" panose="020B0604020202020204" pitchFamily="34" charset="0"/>
              <a:buChar char="•"/>
            </a:pPr>
            <a:r>
              <a:rPr lang="es-EC" sz="2000" dirty="0" smtClean="0"/>
              <a:t>Referencia Temporal</a:t>
            </a:r>
          </a:p>
          <a:p>
            <a:pPr marL="285750" indent="-285750">
              <a:buFont typeface="Arial" panose="020B0604020202020204" pitchFamily="34" charset="0"/>
              <a:buChar char="•"/>
            </a:pPr>
            <a:r>
              <a:rPr lang="es-EC" sz="2000" dirty="0" smtClean="0"/>
              <a:t>Certificación mediante terceros de </a:t>
            </a:r>
            <a:r>
              <a:rPr lang="es-EC" sz="2000" dirty="0" err="1" smtClean="0"/>
              <a:t>confienza</a:t>
            </a:r>
            <a:endParaRPr lang="es-ES" sz="2000" dirty="0"/>
          </a:p>
        </p:txBody>
      </p:sp>
    </p:spTree>
    <p:extLst>
      <p:ext uri="{BB962C8B-B14F-4D97-AF65-F5344CB8AC3E}">
        <p14:creationId xmlns:p14="http://schemas.microsoft.com/office/powerpoint/2010/main" val="374732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lstStyle/>
          <a:p>
            <a:r>
              <a:rPr lang="es-EC" dirty="0" smtClean="0"/>
              <a:t>La seguridad como un proceso</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1975"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8</a:t>
            </a:fld>
            <a:endParaRPr lang="es-ES"/>
          </a:p>
        </p:txBody>
      </p:sp>
      <p:sp>
        <p:nvSpPr>
          <p:cNvPr id="7" name="6 Elipse"/>
          <p:cNvSpPr/>
          <p:nvPr/>
        </p:nvSpPr>
        <p:spPr>
          <a:xfrm>
            <a:off x="2971234" y="2659900"/>
            <a:ext cx="3384376"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CuadroTexto"/>
          <p:cNvSpPr txBox="1"/>
          <p:nvPr/>
        </p:nvSpPr>
        <p:spPr>
          <a:xfrm>
            <a:off x="3439286" y="3052410"/>
            <a:ext cx="2448272" cy="830997"/>
          </a:xfrm>
          <a:prstGeom prst="rect">
            <a:avLst/>
          </a:prstGeom>
          <a:noFill/>
        </p:spPr>
        <p:txBody>
          <a:bodyPr wrap="square" rtlCol="0">
            <a:spAutoFit/>
          </a:bodyPr>
          <a:lstStyle/>
          <a:p>
            <a:pPr algn="ctr"/>
            <a:r>
              <a:rPr lang="es-EC" sz="2400" dirty="0" smtClean="0">
                <a:solidFill>
                  <a:schemeClr val="bg1"/>
                </a:solidFill>
              </a:rPr>
              <a:t>La Seguridad como proceso</a:t>
            </a:r>
            <a:endParaRPr lang="es-ES" sz="2400" dirty="0">
              <a:solidFill>
                <a:schemeClr val="bg1"/>
              </a:solidFill>
            </a:endParaRPr>
          </a:p>
        </p:txBody>
      </p:sp>
      <p:sp>
        <p:nvSpPr>
          <p:cNvPr id="9" name="8 Rectángulo"/>
          <p:cNvSpPr/>
          <p:nvPr/>
        </p:nvSpPr>
        <p:spPr>
          <a:xfrm>
            <a:off x="3419872" y="1340768"/>
            <a:ext cx="259228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CuadroTexto"/>
          <p:cNvSpPr txBox="1"/>
          <p:nvPr/>
        </p:nvSpPr>
        <p:spPr>
          <a:xfrm>
            <a:off x="3059832" y="1412776"/>
            <a:ext cx="3312368" cy="646331"/>
          </a:xfrm>
          <a:prstGeom prst="rect">
            <a:avLst/>
          </a:prstGeom>
          <a:noFill/>
        </p:spPr>
        <p:txBody>
          <a:bodyPr wrap="square" rtlCol="0">
            <a:spAutoFit/>
          </a:bodyPr>
          <a:lstStyle/>
          <a:p>
            <a:pPr algn="ctr"/>
            <a:r>
              <a:rPr lang="es-EC" dirty="0" smtClean="0">
                <a:solidFill>
                  <a:schemeClr val="bg1"/>
                </a:solidFill>
              </a:rPr>
              <a:t>Reducir la posibilidad de incidentes de seguridad</a:t>
            </a:r>
            <a:endParaRPr lang="es-ES" dirty="0">
              <a:solidFill>
                <a:schemeClr val="bg1"/>
              </a:solidFill>
            </a:endParaRPr>
          </a:p>
        </p:txBody>
      </p:sp>
      <p:sp>
        <p:nvSpPr>
          <p:cNvPr id="11" name="10 Rectángulo"/>
          <p:cNvSpPr/>
          <p:nvPr/>
        </p:nvSpPr>
        <p:spPr>
          <a:xfrm>
            <a:off x="6660232" y="2699435"/>
            <a:ext cx="2160240" cy="1183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t>Facilitar la rápida detección de incidencias</a:t>
            </a:r>
          </a:p>
          <a:p>
            <a:pPr algn="ctr"/>
            <a:endParaRPr lang="es-ES" dirty="0"/>
          </a:p>
        </p:txBody>
      </p:sp>
      <p:sp>
        <p:nvSpPr>
          <p:cNvPr id="12" name="11 Rectángulo"/>
          <p:cNvSpPr/>
          <p:nvPr/>
        </p:nvSpPr>
        <p:spPr>
          <a:xfrm>
            <a:off x="5508104" y="4820701"/>
            <a:ext cx="277855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t>Minimizar el impacto en sistemas de información</a:t>
            </a:r>
            <a:endParaRPr lang="es-ES" dirty="0"/>
          </a:p>
        </p:txBody>
      </p:sp>
      <p:sp>
        <p:nvSpPr>
          <p:cNvPr id="13" name="12 Rectángulo"/>
          <p:cNvSpPr/>
          <p:nvPr/>
        </p:nvSpPr>
        <p:spPr>
          <a:xfrm>
            <a:off x="1043608" y="4820701"/>
            <a:ext cx="273630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t>Conseguir la rápida recuperación de datos  y ante daños experimentados</a:t>
            </a:r>
            <a:endParaRPr lang="es-ES" dirty="0"/>
          </a:p>
        </p:txBody>
      </p:sp>
      <p:sp>
        <p:nvSpPr>
          <p:cNvPr id="14" name="13 Rectángulo"/>
          <p:cNvSpPr/>
          <p:nvPr/>
        </p:nvSpPr>
        <p:spPr>
          <a:xfrm>
            <a:off x="251520" y="2773119"/>
            <a:ext cx="2448272" cy="1063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t>Revisión y actualización de las medidas de seguridad implantadas</a:t>
            </a:r>
          </a:p>
          <a:p>
            <a:pPr algn="ctr"/>
            <a:endParaRPr lang="es-ES" dirty="0"/>
          </a:p>
        </p:txBody>
      </p:sp>
      <p:cxnSp>
        <p:nvCxnSpPr>
          <p:cNvPr id="16" name="15 Conector recto de flecha"/>
          <p:cNvCxnSpPr/>
          <p:nvPr/>
        </p:nvCxnSpPr>
        <p:spPr>
          <a:xfrm flipV="1">
            <a:off x="1619672" y="1735942"/>
            <a:ext cx="1584176" cy="684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6228184" y="1556792"/>
            <a:ext cx="158417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a:off x="7596336" y="407707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flipH="1">
            <a:off x="3923928" y="5432769"/>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flipV="1">
            <a:off x="1619672" y="3883407"/>
            <a:ext cx="0" cy="6977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75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lstStyle/>
          <a:p>
            <a:r>
              <a:rPr lang="es-EC" dirty="0" smtClean="0"/>
              <a:t>Mecanismos de Seguridad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9</a:t>
            </a:fld>
            <a:endParaRPr lang="es-ES"/>
          </a:p>
        </p:txBody>
      </p:sp>
      <p:sp>
        <p:nvSpPr>
          <p:cNvPr id="3" name="2 CuadroTexto"/>
          <p:cNvSpPr txBox="1"/>
          <p:nvPr/>
        </p:nvSpPr>
        <p:spPr>
          <a:xfrm>
            <a:off x="539552" y="1412776"/>
            <a:ext cx="8064896" cy="4247317"/>
          </a:xfrm>
          <a:prstGeom prst="rect">
            <a:avLst/>
          </a:prstGeom>
          <a:noFill/>
        </p:spPr>
        <p:txBody>
          <a:bodyPr wrap="square" rtlCol="0">
            <a:spAutoFit/>
          </a:bodyPr>
          <a:lstStyle/>
          <a:p>
            <a:pPr marL="285750" indent="-285750">
              <a:buFont typeface="Arial" panose="020B0604020202020204" pitchFamily="34" charset="0"/>
              <a:buChar char="•"/>
            </a:pPr>
            <a:r>
              <a:rPr lang="es-EC" dirty="0" smtClean="0"/>
              <a:t>Identificación de usuarios y política de contraseñas</a:t>
            </a:r>
          </a:p>
          <a:p>
            <a:pPr marL="285750" indent="-285750">
              <a:buFont typeface="Arial" panose="020B0604020202020204" pitchFamily="34" charset="0"/>
              <a:buChar char="•"/>
            </a:pPr>
            <a:r>
              <a:rPr lang="es-EC" dirty="0" smtClean="0"/>
              <a:t>Control lógico de acceso a los recursos</a:t>
            </a:r>
          </a:p>
          <a:p>
            <a:pPr marL="285750" indent="-285750">
              <a:buFont typeface="Arial" panose="020B0604020202020204" pitchFamily="34" charset="0"/>
              <a:buChar char="•"/>
            </a:pPr>
            <a:r>
              <a:rPr lang="es-EC" dirty="0" smtClean="0"/>
              <a:t>Copias de Seguridad</a:t>
            </a:r>
          </a:p>
          <a:p>
            <a:pPr marL="285750" indent="-285750">
              <a:buFont typeface="Arial" panose="020B0604020202020204" pitchFamily="34" charset="0"/>
              <a:buChar char="•"/>
            </a:pPr>
            <a:r>
              <a:rPr lang="es-EC" dirty="0" smtClean="0"/>
              <a:t>Centros de Respaldo</a:t>
            </a:r>
          </a:p>
          <a:p>
            <a:pPr marL="285750" indent="-285750">
              <a:buFont typeface="Arial" panose="020B0604020202020204" pitchFamily="34" charset="0"/>
              <a:buChar char="•"/>
            </a:pPr>
            <a:r>
              <a:rPr lang="es-EC" dirty="0" smtClean="0"/>
              <a:t>Cifrado de las transmisiones</a:t>
            </a:r>
          </a:p>
          <a:p>
            <a:pPr marL="285750" indent="-285750">
              <a:buFont typeface="Arial" panose="020B0604020202020204" pitchFamily="34" charset="0"/>
              <a:buChar char="•"/>
            </a:pPr>
            <a:r>
              <a:rPr lang="es-EC" dirty="0" smtClean="0"/>
              <a:t>Huella digital de mensajes</a:t>
            </a:r>
          </a:p>
          <a:p>
            <a:pPr marL="285750" indent="-285750">
              <a:buFont typeface="Arial" panose="020B0604020202020204" pitchFamily="34" charset="0"/>
              <a:buChar char="•"/>
            </a:pPr>
            <a:r>
              <a:rPr lang="es-EC" dirty="0" smtClean="0"/>
              <a:t>Sellado temporal de mensajes</a:t>
            </a:r>
          </a:p>
          <a:p>
            <a:pPr marL="285750" indent="-285750">
              <a:buFont typeface="Arial" panose="020B0604020202020204" pitchFamily="34" charset="0"/>
              <a:buChar char="•"/>
            </a:pPr>
            <a:r>
              <a:rPr lang="es-EC" dirty="0" smtClean="0"/>
              <a:t>Utilización de la firma electrónica</a:t>
            </a:r>
          </a:p>
          <a:p>
            <a:pPr marL="285750" indent="-285750">
              <a:buFont typeface="Arial" panose="020B0604020202020204" pitchFamily="34" charset="0"/>
              <a:buChar char="•"/>
            </a:pPr>
            <a:r>
              <a:rPr lang="es-EC" dirty="0" smtClean="0"/>
              <a:t>Protocolos criptográficos</a:t>
            </a:r>
          </a:p>
          <a:p>
            <a:pPr marL="285750" indent="-285750">
              <a:buFont typeface="Arial" panose="020B0604020202020204" pitchFamily="34" charset="0"/>
              <a:buChar char="•"/>
            </a:pPr>
            <a:r>
              <a:rPr lang="es-EC" dirty="0" smtClean="0"/>
              <a:t>Análisis y filtrado del tráfico</a:t>
            </a:r>
          </a:p>
          <a:p>
            <a:pPr marL="285750" indent="-285750">
              <a:buFont typeface="Arial" panose="020B0604020202020204" pitchFamily="34" charset="0"/>
              <a:buChar char="•"/>
            </a:pPr>
            <a:r>
              <a:rPr lang="es-EC" dirty="0" smtClean="0"/>
              <a:t>Servidores Proxy</a:t>
            </a:r>
          </a:p>
          <a:p>
            <a:pPr marL="285750" indent="-285750">
              <a:buFont typeface="Arial" panose="020B0604020202020204" pitchFamily="34" charset="0"/>
              <a:buChar char="•"/>
            </a:pPr>
            <a:r>
              <a:rPr lang="es-EC" dirty="0" smtClean="0"/>
              <a:t>Sistema de detección de intrusiones</a:t>
            </a:r>
          </a:p>
          <a:p>
            <a:pPr marL="285750" indent="-285750">
              <a:buFont typeface="Arial" panose="020B0604020202020204" pitchFamily="34" charset="0"/>
              <a:buChar char="•"/>
            </a:pPr>
            <a:r>
              <a:rPr lang="es-EC" dirty="0" smtClean="0"/>
              <a:t>Antivirus</a:t>
            </a:r>
          </a:p>
          <a:p>
            <a:pPr marL="285750" indent="-285750">
              <a:buFont typeface="Arial" panose="020B0604020202020204" pitchFamily="34" charset="0"/>
              <a:buChar char="•"/>
            </a:pPr>
            <a:r>
              <a:rPr lang="es-EC" dirty="0" smtClean="0"/>
              <a:t>…</a:t>
            </a:r>
          </a:p>
          <a:p>
            <a:endParaRPr lang="es-ES" dirty="0"/>
          </a:p>
        </p:txBody>
      </p:sp>
    </p:spTree>
    <p:extLst>
      <p:ext uri="{BB962C8B-B14F-4D97-AF65-F5344CB8AC3E}">
        <p14:creationId xmlns:p14="http://schemas.microsoft.com/office/powerpoint/2010/main" val="4087840547"/>
      </p:ext>
    </p:extLst>
  </p:cSld>
  <p:clrMapOvr>
    <a:masterClrMapping/>
  </p:clrMapOvr>
</p:sld>
</file>

<file path=ppt/theme/theme1.xml><?xml version="1.0" encoding="utf-8"?>
<a:theme xmlns:a="http://schemas.openxmlformats.org/drawingml/2006/main" name="Capítulo 1. Principios de la Seguridad Informátic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Capítulo 1. Principios de la Seguridad Informática</Template>
  <TotalTime>200</TotalTime>
  <Words>1429</Words>
  <Application>Microsoft Office PowerPoint</Application>
  <PresentationFormat>Presentación en pantalla (4:3)</PresentationFormat>
  <Paragraphs>283</Paragraphs>
  <Slides>27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27</vt:i4>
      </vt:variant>
    </vt:vector>
  </HeadingPairs>
  <TitlesOfParts>
    <vt:vector size="30" baseType="lpstr">
      <vt:lpstr>Arial</vt:lpstr>
      <vt:lpstr>Calibri</vt:lpstr>
      <vt:lpstr>Capítulo 1. Principios de la Seguridad Informática</vt:lpstr>
      <vt:lpstr>Parte I. Principios Básicos de la Seguridad Informática </vt:lpstr>
      <vt:lpstr>Capítulo 1. Principios de la Seguridad Informática</vt:lpstr>
      <vt:lpstr>Índice de Contenido</vt:lpstr>
      <vt:lpstr>1.1 Qué se entiende por seguridad informática</vt:lpstr>
      <vt:lpstr>1.2 Objetivos de la Seguridad Informática</vt:lpstr>
      <vt:lpstr>Planos de actuación </vt:lpstr>
      <vt:lpstr>1.3 Servicios de la Seguridad de la Información</vt:lpstr>
      <vt:lpstr>La seguridad como un proceso</vt:lpstr>
      <vt:lpstr>Mecanismos de Seguridad</vt:lpstr>
      <vt:lpstr>1.4 Consecuencias de la falta de seguridad</vt:lpstr>
      <vt:lpstr>Peligros potenciales</vt:lpstr>
      <vt:lpstr>1.5 Principio de la Defensa en Profundidad</vt:lpstr>
      <vt:lpstr>1.6 Gestión de la Seguridad de la Información</vt:lpstr>
      <vt:lpstr>1.6 Implantación de un Sistema de Gestión de la Seguridad de la Información</vt:lpstr>
      <vt:lpstr>1.6 Niveles de un Sistema de Gestión de la Seguridad de la Información</vt:lpstr>
      <vt:lpstr>1.6.1. Implantación de un Sistema de Seguridad de la Información.</vt:lpstr>
      <vt:lpstr>1.6.1. Implantación de un Sistema de Seguridad de la Información.</vt:lpstr>
      <vt:lpstr>1.7 Análisis de gestión de riesgos en un Sistema Informático</vt:lpstr>
      <vt:lpstr>1.7.1. Recursos del Sistema</vt:lpstr>
      <vt:lpstr>1.7.2. Amenazas</vt:lpstr>
      <vt:lpstr>1.7.3 Vulnerabilidades</vt:lpstr>
      <vt:lpstr>1.7.4 Incidentes de Seguridad</vt:lpstr>
      <vt:lpstr>1.7.5. Impactos</vt:lpstr>
      <vt:lpstr>1.7.6 Riesgos</vt:lpstr>
      <vt:lpstr>1.7.7 Defensas Salvaguardas o medidas de Seguridad</vt:lpstr>
      <vt:lpstr>1.7.8 Transferencia de riesgos a terceros.</vt:lpstr>
      <vt:lpstr>¿Preguntas?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Parte I. Principios Básicos de la Seguridad Informática </dc:title>
  <dc:creator>Diego</dc:creator>
  <cp:lastModifiedBy>Diego</cp:lastModifiedBy>
  <cp:revision>30</cp:revision>
  <dcterms:created xsi:type="dcterms:W3CDTF">2014-09-09T17:23:18Z</dcterms:created>
  <dcterms:modified xsi:type="dcterms:W3CDTF">2015-10-12T20:36:48Z</dcterms:modified>
</cp:coreProperties>
</file>