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6" r:id="rId4"/>
    <p:sldId id="299" r:id="rId5"/>
    <p:sldId id="306" r:id="rId6"/>
    <p:sldId id="259" r:id="rId7"/>
    <p:sldId id="260" r:id="rId8"/>
    <p:sldId id="307" r:id="rId9"/>
    <p:sldId id="262" r:id="rId10"/>
    <p:sldId id="264" r:id="rId11"/>
    <p:sldId id="265" r:id="rId12"/>
    <p:sldId id="301" r:id="rId13"/>
    <p:sldId id="303" r:id="rId14"/>
    <p:sldId id="300" r:id="rId15"/>
    <p:sldId id="266" r:id="rId16"/>
    <p:sldId id="267" r:id="rId17"/>
    <p:sldId id="268" r:id="rId18"/>
    <p:sldId id="271" r:id="rId19"/>
    <p:sldId id="304" r:id="rId20"/>
    <p:sldId id="276" r:id="rId21"/>
    <p:sldId id="305" r:id="rId22"/>
    <p:sldId id="273" r:id="rId23"/>
    <p:sldId id="274" r:id="rId24"/>
    <p:sldId id="275" r:id="rId25"/>
    <p:sldId id="321" r:id="rId26"/>
    <p:sldId id="272" r:id="rId27"/>
    <p:sldId id="281" r:id="rId28"/>
    <p:sldId id="280" r:id="rId29"/>
    <p:sldId id="282" r:id="rId30"/>
    <p:sldId id="283" r:id="rId31"/>
    <p:sldId id="284" r:id="rId32"/>
    <p:sldId id="286" r:id="rId33"/>
    <p:sldId id="278" r:id="rId34"/>
    <p:sldId id="279" r:id="rId35"/>
    <p:sldId id="287" r:id="rId36"/>
    <p:sldId id="313" r:id="rId37"/>
    <p:sldId id="290" r:id="rId38"/>
    <p:sldId id="312" r:id="rId39"/>
    <p:sldId id="291" r:id="rId40"/>
    <p:sldId id="292" r:id="rId41"/>
    <p:sldId id="293" r:id="rId42"/>
    <p:sldId id="314" r:id="rId43"/>
    <p:sldId id="315" r:id="rId44"/>
    <p:sldId id="295" r:id="rId45"/>
    <p:sldId id="319" r:id="rId46"/>
    <p:sldId id="296" r:id="rId47"/>
    <p:sldId id="269" r:id="rId48"/>
    <p:sldId id="320" r:id="rId49"/>
    <p:sldId id="310" r:id="rId50"/>
    <p:sldId id="308" r:id="rId51"/>
    <p:sldId id="309" r:id="rId52"/>
    <p:sldId id="297" r:id="rId53"/>
    <p:sldId id="29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4660-2E23-41F3-B19C-0404DE693D5E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Seguridad en el Desarrollo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438400"/>
          </a:xfrm>
        </p:spPr>
        <p:txBody>
          <a:bodyPr/>
          <a:lstStyle/>
          <a:p>
            <a:r>
              <a:rPr lang="en-US" dirty="0" err="1" smtClean="0"/>
              <a:t>Temario</a:t>
            </a:r>
            <a:r>
              <a:rPr lang="en-US" dirty="0" smtClean="0"/>
              <a:t>: </a:t>
            </a:r>
            <a:r>
              <a:rPr lang="en-US" dirty="0" err="1" smtClean="0"/>
              <a:t>capítulo</a:t>
            </a:r>
            <a:r>
              <a:rPr lang="en-US" dirty="0" smtClean="0"/>
              <a:t> IX. 1 y 2.</a:t>
            </a:r>
          </a:p>
          <a:p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r>
              <a:rPr lang="en-US" dirty="0" smtClean="0"/>
              <a:t>: </a:t>
            </a:r>
            <a:r>
              <a:rPr lang="en-US" dirty="0" err="1" smtClean="0"/>
              <a:t>capítulo</a:t>
            </a:r>
            <a:r>
              <a:rPr lang="en-US" dirty="0" smtClean="0"/>
              <a:t> 19.</a:t>
            </a:r>
          </a:p>
          <a:p>
            <a:endParaRPr lang="en-US" dirty="0" smtClean="0"/>
          </a:p>
          <a:p>
            <a:r>
              <a:rPr lang="en-US" dirty="0" smtClean="0"/>
              <a:t>Diego Ponce </a:t>
            </a:r>
            <a:r>
              <a:rPr lang="en-US" dirty="0" err="1" smtClean="0"/>
              <a:t>Vásquez</a:t>
            </a:r>
            <a:r>
              <a:rPr lang="en-US" dirty="0" smtClean="0"/>
              <a:t>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Estadísticas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Webcohort</a:t>
            </a:r>
            <a:r>
              <a:rPr lang="en-US" dirty="0" smtClean="0"/>
              <a:t> (</a:t>
            </a:r>
            <a:r>
              <a:rPr lang="en-US" dirty="0" err="1" smtClean="0"/>
              <a:t>feb</a:t>
            </a:r>
            <a:r>
              <a:rPr lang="en-US" dirty="0" smtClean="0"/>
              <a:t> 2004) </a:t>
            </a:r>
            <a:r>
              <a:rPr lang="en-US" dirty="0" err="1" smtClean="0"/>
              <a:t>Aplicaciones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90% </a:t>
            </a:r>
            <a:r>
              <a:rPr lang="en-US" dirty="0" err="1" smtClean="0"/>
              <a:t>vulnerables</a:t>
            </a:r>
            <a:r>
              <a:rPr lang="en-US" dirty="0" smtClean="0"/>
              <a:t> a </a:t>
            </a:r>
            <a:r>
              <a:rPr lang="en-US" dirty="0" err="1" smtClean="0"/>
              <a:t>ataques</a:t>
            </a:r>
            <a:endParaRPr lang="en-US" dirty="0" smtClean="0"/>
          </a:p>
          <a:p>
            <a:pPr lvl="1"/>
            <a:r>
              <a:rPr lang="en-US" dirty="0" smtClean="0"/>
              <a:t>80% </a:t>
            </a:r>
            <a:r>
              <a:rPr lang="en-US" dirty="0" err="1" smtClean="0"/>
              <a:t>ataque</a:t>
            </a:r>
            <a:r>
              <a:rPr lang="en-US" dirty="0" smtClean="0"/>
              <a:t> cross-site scripting</a:t>
            </a:r>
          </a:p>
          <a:p>
            <a:pPr lvl="1"/>
            <a:r>
              <a:rPr lang="en-US" dirty="0" smtClean="0"/>
              <a:t>62% </a:t>
            </a:r>
            <a:r>
              <a:rPr lang="en-US" dirty="0" err="1" smtClean="0"/>
              <a:t>inyección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60% </a:t>
            </a:r>
            <a:r>
              <a:rPr lang="en-US" dirty="0" err="1" smtClean="0"/>
              <a:t>falsificación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endParaRPr lang="en-US" dirty="0"/>
          </a:p>
          <a:p>
            <a:r>
              <a:rPr lang="en-US" dirty="0" smtClean="0"/>
              <a:t>Eugene Kaspersky (2011) </a:t>
            </a:r>
            <a:r>
              <a:rPr lang="en-US" dirty="0" err="1" smtClean="0"/>
              <a:t>Ataques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1000 </a:t>
            </a:r>
            <a:r>
              <a:rPr lang="en-US" dirty="0" err="1" smtClean="0"/>
              <a:t>millones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300 </a:t>
            </a:r>
            <a:r>
              <a:rPr lang="en-US" dirty="0" err="1" smtClean="0"/>
              <a:t>millones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maliciosos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c/</a:t>
            </a:r>
            <a:r>
              <a:rPr lang="en-US" dirty="0" err="1" smtClean="0"/>
              <a:t>cibercriminal</a:t>
            </a:r>
            <a:r>
              <a:rPr lang="en-US" dirty="0" smtClean="0"/>
              <a:t> </a:t>
            </a:r>
            <a:r>
              <a:rPr lang="en-US" dirty="0" err="1" smtClean="0"/>
              <a:t>gana</a:t>
            </a:r>
            <a:r>
              <a:rPr lang="en-US" dirty="0" smtClean="0"/>
              <a:t> un </a:t>
            </a:r>
            <a:r>
              <a:rPr lang="en-US" dirty="0" err="1" smtClean="0"/>
              <a:t>promedio</a:t>
            </a:r>
            <a:r>
              <a:rPr lang="en-US" dirty="0" smtClean="0"/>
              <a:t> entre 1200-6000 	</a:t>
            </a:r>
            <a:r>
              <a:rPr lang="en-US" dirty="0" err="1" smtClean="0"/>
              <a:t>dólares</a:t>
            </a:r>
            <a:r>
              <a:rPr lang="en-US" dirty="0" smtClean="0"/>
              <a:t> </a:t>
            </a:r>
            <a:r>
              <a:rPr lang="en-US" dirty="0" err="1" smtClean="0"/>
              <a:t>diarios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3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Ejemplos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Universidad de Cuenca (1999)	</a:t>
            </a:r>
            <a:r>
              <a:rPr lang="en-US" dirty="0" err="1" smtClean="0"/>
              <a:t>Troyano</a:t>
            </a:r>
            <a:r>
              <a:rPr lang="en-US" dirty="0" smtClean="0"/>
              <a:t>, </a:t>
            </a:r>
            <a:r>
              <a:rPr lang="en-US" dirty="0" err="1" smtClean="0"/>
              <a:t>ataque</a:t>
            </a:r>
            <a:r>
              <a:rPr lang="en-US" dirty="0" smtClean="0"/>
              <a:t> a </a:t>
            </a:r>
            <a:r>
              <a:rPr lang="en-US" dirty="0" err="1" smtClean="0"/>
              <a:t>bancos</a:t>
            </a:r>
            <a:r>
              <a:rPr lang="en-US" dirty="0" smtClean="0"/>
              <a:t> </a:t>
            </a:r>
            <a:r>
              <a:rPr lang="en-US" dirty="0" err="1" smtClean="0"/>
              <a:t>italianos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Citibank (2000)			PC </a:t>
            </a:r>
            <a:r>
              <a:rPr lang="en-US" dirty="0" err="1" smtClean="0"/>
              <a:t>Zilog</a:t>
            </a:r>
            <a:r>
              <a:rPr lang="en-US" dirty="0" smtClean="0"/>
              <a:t> z80 y modem de 9600bps</a:t>
            </a:r>
          </a:p>
          <a:p>
            <a:r>
              <a:rPr lang="en-US" dirty="0" err="1" smtClean="0"/>
              <a:t>Barttle</a:t>
            </a:r>
            <a:r>
              <a:rPr lang="en-US" dirty="0" smtClean="0"/>
              <a:t> &amp; Noble (2001)		</a:t>
            </a:r>
            <a:r>
              <a:rPr lang="en-US" dirty="0" err="1" smtClean="0"/>
              <a:t>DoS</a:t>
            </a:r>
            <a:endParaRPr lang="en-US" dirty="0" smtClean="0"/>
          </a:p>
          <a:p>
            <a:r>
              <a:rPr lang="en-US" dirty="0" smtClean="0"/>
              <a:t>Yahoo Store (2004)		</a:t>
            </a:r>
            <a:r>
              <a:rPr lang="en-US" dirty="0" err="1" smtClean="0"/>
              <a:t>Modificación</a:t>
            </a:r>
            <a:r>
              <a:rPr lang="en-US" dirty="0" smtClean="0"/>
              <a:t> de </a:t>
            </a:r>
            <a:r>
              <a:rPr lang="en-US" dirty="0" err="1" smtClean="0"/>
              <a:t>precio</a:t>
            </a:r>
            <a:r>
              <a:rPr lang="en-US" dirty="0" smtClean="0"/>
              <a:t> 							</a:t>
            </a:r>
            <a:r>
              <a:rPr lang="en-US" dirty="0" err="1" smtClean="0"/>
              <a:t>Notificado</a:t>
            </a:r>
            <a:r>
              <a:rPr lang="en-US" dirty="0" smtClean="0"/>
              <a:t> 15 Ago. y </a:t>
            </a:r>
            <a:r>
              <a:rPr lang="en-US" dirty="0" err="1" smtClean="0"/>
              <a:t>corregido</a:t>
            </a:r>
            <a:r>
              <a:rPr lang="en-US" dirty="0" smtClean="0"/>
              <a:t> 8 Sept.</a:t>
            </a:r>
          </a:p>
          <a:p>
            <a:r>
              <a:rPr lang="en-US" dirty="0" smtClean="0"/>
              <a:t>Uno-e (2003)			</a:t>
            </a:r>
            <a:r>
              <a:rPr lang="en-US" dirty="0" err="1" smtClean="0"/>
              <a:t>Cambio</a:t>
            </a:r>
            <a:r>
              <a:rPr lang="en-US" dirty="0" smtClean="0"/>
              <a:t> del URL y </a:t>
            </a:r>
            <a:r>
              <a:rPr lang="en-US" dirty="0" err="1" smtClean="0"/>
              <a:t>parámetro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					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entrar</a:t>
            </a:r>
            <a:r>
              <a:rPr lang="en-US" dirty="0" smtClean="0"/>
              <a:t> en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Corte Ingles B2C (2002) 		Cross Site Scripting, 							</a:t>
            </a:r>
            <a:r>
              <a:rPr lang="en-US" dirty="0" err="1" smtClean="0"/>
              <a:t>secuestro</a:t>
            </a:r>
            <a:r>
              <a:rPr lang="en-US" dirty="0" smtClean="0"/>
              <a:t> de </a:t>
            </a:r>
            <a:r>
              <a:rPr lang="en-US" dirty="0" err="1" smtClean="0"/>
              <a:t>sesion</a:t>
            </a:r>
            <a:r>
              <a:rPr lang="en-US" dirty="0" smtClean="0"/>
              <a:t> 							(hijack y </a:t>
            </a:r>
            <a:r>
              <a:rPr lang="en-US" dirty="0" err="1" smtClean="0"/>
              <a:t>suplantacion</a:t>
            </a:r>
            <a:r>
              <a:rPr lang="en-US" dirty="0" smtClean="0"/>
              <a:t>) 							</a:t>
            </a:r>
            <a:r>
              <a:rPr lang="en-US" dirty="0" err="1" smtClean="0"/>
              <a:t>formulario</a:t>
            </a:r>
            <a:r>
              <a:rPr lang="en-US" dirty="0" smtClean="0"/>
              <a:t> </a:t>
            </a:r>
            <a:r>
              <a:rPr lang="en-US" dirty="0" err="1" smtClean="0"/>
              <a:t>falso</a:t>
            </a:r>
            <a:r>
              <a:rPr lang="en-US" dirty="0" smtClean="0"/>
              <a:t>. </a:t>
            </a:r>
            <a:r>
              <a:rPr lang="en-US" dirty="0" err="1" smtClean="0"/>
              <a:t>Robo</a:t>
            </a:r>
            <a:r>
              <a:rPr lang="en-US" dirty="0" smtClean="0"/>
              <a:t> 							de  cookies de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Air Europa (</a:t>
            </a:r>
            <a:r>
              <a:rPr lang="en-US" dirty="0" err="1" smtClean="0"/>
              <a:t>Dic</a:t>
            </a:r>
            <a:r>
              <a:rPr lang="en-US" dirty="0" smtClean="0"/>
              <a:t> 2002)		</a:t>
            </a:r>
            <a:r>
              <a:rPr lang="en-US" dirty="0" err="1" smtClean="0"/>
              <a:t>Pasaba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en la </a:t>
            </a:r>
            <a:r>
              <a:rPr lang="en-US" dirty="0" err="1" smtClean="0"/>
              <a:t>direccion</a:t>
            </a:r>
            <a:r>
              <a:rPr lang="en-US" dirty="0" smtClean="0"/>
              <a:t> URL, no 					</a:t>
            </a:r>
            <a:r>
              <a:rPr lang="en-US" dirty="0" err="1" smtClean="0"/>
              <a:t>usaba</a:t>
            </a:r>
            <a:r>
              <a:rPr lang="en-US" dirty="0" smtClean="0"/>
              <a:t> SSL/TLS. </a:t>
            </a:r>
            <a:r>
              <a:rPr lang="en-US" dirty="0" err="1" smtClean="0"/>
              <a:t>Modificando</a:t>
            </a:r>
            <a:r>
              <a:rPr lang="en-US" dirty="0" smtClean="0"/>
              <a:t> URL </a:t>
            </a:r>
            <a:r>
              <a:rPr lang="en-US" dirty="0" err="1" smtClean="0"/>
              <a:t>cambiaba</a:t>
            </a:r>
            <a:r>
              <a:rPr lang="en-US" dirty="0" smtClean="0"/>
              <a:t> 					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precio</a:t>
            </a:r>
            <a:r>
              <a:rPr lang="en-US" dirty="0" smtClean="0"/>
              <a:t> y </a:t>
            </a:r>
            <a:r>
              <a:rPr lang="en-US" dirty="0" err="1" smtClean="0"/>
              <a:t>pasaba</a:t>
            </a:r>
            <a:r>
              <a:rPr lang="en-US" dirty="0" smtClean="0"/>
              <a:t> a la </a:t>
            </a:r>
            <a:r>
              <a:rPr lang="en-US" dirty="0" err="1" smtClean="0"/>
              <a:t>entidad</a:t>
            </a:r>
            <a:r>
              <a:rPr lang="en-US" dirty="0" smtClean="0"/>
              <a:t> </a:t>
            </a:r>
            <a:r>
              <a:rPr lang="en-US" dirty="0" err="1" smtClean="0"/>
              <a:t>bancaria</a:t>
            </a:r>
            <a:r>
              <a:rPr lang="en-US" dirty="0" smtClean="0"/>
              <a:t> a 					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ticket y </a:t>
            </a:r>
            <a:r>
              <a:rPr lang="en-US" dirty="0" err="1" smtClean="0"/>
              <a:t>cerrar</a:t>
            </a:r>
            <a:r>
              <a:rPr lang="en-US" dirty="0" smtClean="0"/>
              <a:t> la </a:t>
            </a:r>
            <a:r>
              <a:rPr lang="en-US" dirty="0" err="1" smtClean="0"/>
              <a:t>compra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Stuxnet</a:t>
            </a:r>
            <a:r>
              <a:rPr lang="en-US" dirty="0" smtClean="0"/>
              <a:t> (</a:t>
            </a:r>
            <a:r>
              <a:rPr lang="en-US" dirty="0" err="1" smtClean="0"/>
              <a:t>Junio</a:t>
            </a:r>
            <a:r>
              <a:rPr lang="en-US" dirty="0" smtClean="0"/>
              <a:t> 2010) 		</a:t>
            </a:r>
            <a:r>
              <a:rPr lang="en-US" dirty="0" err="1" smtClean="0"/>
              <a:t>sabotaje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r>
              <a:rPr lang="en-US" dirty="0" smtClean="0"/>
              <a:t> nuclear de Iran, 						USA-Israel, Flash </a:t>
            </a:r>
            <a:r>
              <a:rPr lang="en-US" dirty="0" err="1" smtClean="0"/>
              <a:t>mem</a:t>
            </a:r>
            <a:r>
              <a:rPr lang="en-US" dirty="0" smtClean="0"/>
              <a:t>. </a:t>
            </a:r>
            <a:r>
              <a:rPr lang="en-US" dirty="0" err="1" smtClean="0"/>
              <a:t>Afecta</a:t>
            </a:r>
            <a:r>
              <a:rPr lang="en-US" dirty="0" smtClean="0"/>
              <a:t> SCADA.</a:t>
            </a:r>
          </a:p>
          <a:p>
            <a:r>
              <a:rPr lang="en-US" dirty="0" smtClean="0"/>
              <a:t>Flame (Feb 2012)		20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peor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Stuxnet</a:t>
            </a:r>
            <a:r>
              <a:rPr lang="en-US" dirty="0" smtClean="0"/>
              <a:t>, </a:t>
            </a:r>
            <a:r>
              <a:rPr lang="en-US" dirty="0" err="1" smtClean="0"/>
              <a:t>ciberespionaje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Escenario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mainfrm"/>
          <p:cNvSpPr>
            <a:spLocks noEditPoints="1" noChangeArrowheads="1"/>
          </p:cNvSpPr>
          <p:nvPr/>
        </p:nvSpPr>
        <p:spPr bwMode="auto">
          <a:xfrm>
            <a:off x="914400" y="1746250"/>
            <a:ext cx="152400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Diego\AppData\Local\Microsoft\Windows\Temporary Internet Files\Content.IE5\RW0NS26U\MC9004122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208597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42165"/>
            <a:ext cx="3657600" cy="2054087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66800" y="1283773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SERVIDORES</a:t>
            </a:r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3754582" y="1285423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INTERNET / INTRANET</a:t>
            </a:r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6807993" y="1373250"/>
            <a:ext cx="9667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CLIENTE</a:t>
            </a:r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1735282" y="3842973"/>
            <a:ext cx="102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CGI</a:t>
            </a:r>
          </a:p>
          <a:p>
            <a:r>
              <a:rPr lang="en-US" smtClean="0"/>
              <a:t>ISAPI</a:t>
            </a:r>
          </a:p>
          <a:p>
            <a:r>
              <a:rPr lang="en-US" smtClean="0"/>
              <a:t>Java</a:t>
            </a:r>
          </a:p>
          <a:p>
            <a:r>
              <a:rPr lang="en-US" smtClean="0"/>
              <a:t>Servlets</a:t>
            </a:r>
            <a:endParaRPr lang="en-US"/>
          </a:p>
        </p:txBody>
      </p:sp>
      <p:sp>
        <p:nvSpPr>
          <p:cNvPr id="23" name="22 CuadroTexto"/>
          <p:cNvSpPr txBox="1"/>
          <p:nvPr/>
        </p:nvSpPr>
        <p:spPr>
          <a:xfrm>
            <a:off x="5212773" y="1505634"/>
            <a:ext cx="92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</a:t>
            </a:r>
          </a:p>
          <a:p>
            <a:r>
              <a:rPr lang="en-US" smtClean="0"/>
              <a:t>HTTPS</a:t>
            </a:r>
            <a:endParaRPr lang="en-US"/>
          </a:p>
        </p:txBody>
      </p:sp>
      <p:sp>
        <p:nvSpPr>
          <p:cNvPr id="24" name="23 CuadroTexto"/>
          <p:cNvSpPr txBox="1"/>
          <p:nvPr/>
        </p:nvSpPr>
        <p:spPr>
          <a:xfrm>
            <a:off x="7467600" y="3808337"/>
            <a:ext cx="167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HTML</a:t>
            </a:r>
          </a:p>
          <a:p>
            <a:r>
              <a:rPr lang="en-US" smtClean="0"/>
              <a:t>DHTML</a:t>
            </a:r>
          </a:p>
          <a:p>
            <a:r>
              <a:rPr lang="en-US" smtClean="0"/>
              <a:t>XML</a:t>
            </a:r>
          </a:p>
          <a:p>
            <a:r>
              <a:rPr lang="en-US" smtClean="0"/>
              <a:t>Applets</a:t>
            </a:r>
          </a:p>
          <a:p>
            <a:r>
              <a:rPr lang="en-US" smtClean="0"/>
              <a:t>Java</a:t>
            </a:r>
          </a:p>
          <a:p>
            <a:r>
              <a:rPr lang="en-US" smtClean="0"/>
              <a:t>Active X</a:t>
            </a:r>
          </a:p>
          <a:p>
            <a:r>
              <a:rPr lang="en-US" smtClean="0"/>
              <a:t>VBScript</a:t>
            </a:r>
          </a:p>
          <a:p>
            <a:r>
              <a:rPr lang="en-US" err="1" smtClean="0"/>
              <a:t>Javascripts</a:t>
            </a:r>
            <a:endParaRPr lang="en-US" smtClean="0"/>
          </a:p>
          <a:p>
            <a:r>
              <a:rPr lang="en-US" smtClean="0"/>
              <a:t>Plug-ins</a:t>
            </a:r>
          </a:p>
          <a:p>
            <a:r>
              <a:rPr lang="en-US" smtClean="0"/>
              <a:t>Cookies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757055" y="3232834"/>
            <a:ext cx="89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</a:t>
            </a:r>
          </a:p>
          <a:p>
            <a:r>
              <a:rPr lang="en-US" smtClean="0"/>
              <a:t>HTTPS</a:t>
            </a:r>
            <a:endParaRPr lang="en-US"/>
          </a:p>
        </p:txBody>
      </p:sp>
      <p:sp>
        <p:nvSpPr>
          <p:cNvPr id="28" name="27 CuadroTexto"/>
          <p:cNvSpPr txBox="1"/>
          <p:nvPr/>
        </p:nvSpPr>
        <p:spPr>
          <a:xfrm>
            <a:off x="228600" y="387916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DBMS</a:t>
            </a:r>
          </a:p>
          <a:p>
            <a:r>
              <a:rPr lang="en-US" smtClean="0"/>
              <a:t>Oracle</a:t>
            </a:r>
          </a:p>
          <a:p>
            <a:r>
              <a:rPr lang="en-US" smtClean="0"/>
              <a:t>SQL Server</a:t>
            </a:r>
          </a:p>
          <a:p>
            <a:r>
              <a:rPr lang="en-US" smtClean="0"/>
              <a:t>Sybase</a:t>
            </a:r>
          </a:p>
          <a:p>
            <a:r>
              <a:rPr lang="en-US" smtClean="0"/>
              <a:t>Informix</a:t>
            </a:r>
          </a:p>
          <a:p>
            <a:r>
              <a:rPr lang="en-US" smtClean="0"/>
              <a:t>DB2</a:t>
            </a:r>
            <a:endParaRPr lang="en-US"/>
          </a:p>
        </p:txBody>
      </p:sp>
      <p:sp>
        <p:nvSpPr>
          <p:cNvPr id="29" name="28 CuadroTexto"/>
          <p:cNvSpPr txBox="1"/>
          <p:nvPr/>
        </p:nvSpPr>
        <p:spPr>
          <a:xfrm>
            <a:off x="228600" y="579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ASP Server</a:t>
            </a:r>
            <a:endParaRPr lang="en-US" b="1"/>
          </a:p>
        </p:txBody>
      </p:sp>
      <p:sp>
        <p:nvSpPr>
          <p:cNvPr id="15" name="mainfrm"/>
          <p:cNvSpPr>
            <a:spLocks noEditPoints="1" noChangeArrowheads="1"/>
          </p:cNvSpPr>
          <p:nvPr/>
        </p:nvSpPr>
        <p:spPr bwMode="auto">
          <a:xfrm>
            <a:off x="1066800" y="1898650"/>
            <a:ext cx="152400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los </a:t>
            </a:r>
            <a:r>
              <a:rPr lang="en-US" dirty="0" err="1" smtClean="0"/>
              <a:t>participantes</a:t>
            </a:r>
            <a:endParaRPr lang="en-US" dirty="0"/>
          </a:p>
        </p:txBody>
      </p:sp>
      <p:sp>
        <p:nvSpPr>
          <p:cNvPr id="4" name="mainfrm"/>
          <p:cNvSpPr>
            <a:spLocks noEditPoints="1" noChangeArrowheads="1"/>
          </p:cNvSpPr>
          <p:nvPr/>
        </p:nvSpPr>
        <p:spPr bwMode="auto">
          <a:xfrm>
            <a:off x="914400" y="1746250"/>
            <a:ext cx="152400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28" y="1624081"/>
            <a:ext cx="3657600" cy="2054087"/>
          </a:xfrm>
          <a:prstGeom prst="rect">
            <a:avLst/>
          </a:prstGeom>
        </p:spPr>
      </p:pic>
      <p:pic>
        <p:nvPicPr>
          <p:cNvPr id="6" name="Picture 4" descr="C:\Users\Diego\AppData\Local\Microsoft\Windows\Temporary Internet Files\Content.IE5\RW0NS26U\MC9004122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208597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096000" y="40386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Navegador</a:t>
            </a:r>
            <a:endParaRPr lang="en-US" b="1" dirty="0"/>
          </a:p>
          <a:p>
            <a:r>
              <a:rPr lang="en-US" b="1" dirty="0" err="1" smtClean="0"/>
              <a:t>Cliente</a:t>
            </a:r>
            <a:r>
              <a:rPr lang="en-US" b="1" dirty="0" smtClean="0"/>
              <a:t> no </a:t>
            </a:r>
            <a:r>
              <a:rPr lang="en-US" b="1" dirty="0" err="1" smtClean="0"/>
              <a:t>técnico</a:t>
            </a:r>
            <a:endParaRPr lang="en-US" b="1" dirty="0" smtClean="0"/>
          </a:p>
          <a:p>
            <a:r>
              <a:rPr lang="en-US" b="1" dirty="0" err="1" smtClean="0"/>
              <a:t>Cliente</a:t>
            </a:r>
            <a:r>
              <a:rPr lang="en-US" b="1" dirty="0" smtClean="0"/>
              <a:t> </a:t>
            </a:r>
            <a:r>
              <a:rPr lang="en-US" b="1" dirty="0" err="1" smtClean="0"/>
              <a:t>ténico</a:t>
            </a:r>
            <a:r>
              <a:rPr lang="en-US" b="1" dirty="0" smtClean="0"/>
              <a:t> </a:t>
            </a:r>
            <a:r>
              <a:rPr lang="en-US" b="1" dirty="0" err="1" smtClean="0"/>
              <a:t>malicioso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Anonimato</a:t>
            </a:r>
            <a:endParaRPr lang="en-US" b="1" dirty="0" smtClean="0"/>
          </a:p>
          <a:p>
            <a:r>
              <a:rPr lang="en-US" b="1" dirty="0" err="1" smtClean="0"/>
              <a:t>Riesgos</a:t>
            </a:r>
            <a:r>
              <a:rPr lang="en-US" b="1" dirty="0" smtClean="0"/>
              <a:t> de </a:t>
            </a:r>
            <a:r>
              <a:rPr lang="en-US" b="1" dirty="0" err="1" smtClean="0"/>
              <a:t>seguridad</a:t>
            </a:r>
            <a:endParaRPr lang="en-U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505200" y="3886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Internet</a:t>
            </a:r>
          </a:p>
          <a:p>
            <a:r>
              <a:rPr lang="en-US" b="1" err="1" smtClean="0"/>
              <a:t>Entorno</a:t>
            </a:r>
            <a:r>
              <a:rPr lang="en-US" b="1" smtClean="0"/>
              <a:t> </a:t>
            </a:r>
            <a:r>
              <a:rPr lang="en-US" b="1" err="1" smtClean="0"/>
              <a:t>hostil</a:t>
            </a:r>
            <a:endParaRPr lang="en-US" b="1" smtClean="0"/>
          </a:p>
          <a:p>
            <a:r>
              <a:rPr lang="en-US" b="1" err="1" smtClean="0"/>
              <a:t>Inseguro</a:t>
            </a:r>
            <a:endParaRPr lang="en-US" b="1" smtClean="0"/>
          </a:p>
          <a:p>
            <a:r>
              <a:rPr lang="en-US" b="1" err="1" smtClean="0"/>
              <a:t>Abierto</a:t>
            </a:r>
            <a:r>
              <a:rPr lang="en-US" b="1" smtClean="0"/>
              <a:t> al </a:t>
            </a:r>
            <a:r>
              <a:rPr lang="en-US" b="1" err="1" smtClean="0"/>
              <a:t>mundo</a:t>
            </a:r>
            <a:endParaRPr lang="en-US" b="1"/>
          </a:p>
        </p:txBody>
      </p:sp>
      <p:sp>
        <p:nvSpPr>
          <p:cNvPr id="9" name="8 CuadroTexto"/>
          <p:cNvSpPr txBox="1"/>
          <p:nvPr/>
        </p:nvSpPr>
        <p:spPr>
          <a:xfrm>
            <a:off x="914400" y="3678168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/>
              <a:t>Servidores</a:t>
            </a:r>
            <a:endParaRPr lang="en-US" b="1" smtClean="0"/>
          </a:p>
          <a:p>
            <a:r>
              <a:rPr lang="en-US" b="1" err="1" smtClean="0"/>
              <a:t>Motores</a:t>
            </a:r>
            <a:r>
              <a:rPr lang="en-US" b="1" smtClean="0"/>
              <a:t> de </a:t>
            </a:r>
            <a:r>
              <a:rPr lang="en-US" b="1" err="1" smtClean="0"/>
              <a:t>reglas</a:t>
            </a:r>
            <a:endParaRPr lang="en-US" b="1" smtClean="0"/>
          </a:p>
          <a:p>
            <a:r>
              <a:rPr lang="en-US" b="1" smtClean="0"/>
              <a:t>Bases de </a:t>
            </a:r>
            <a:r>
              <a:rPr lang="en-US" b="1" err="1" smtClean="0"/>
              <a:t>Datos</a:t>
            </a:r>
            <a:endParaRPr lang="en-US" b="1" smtClean="0"/>
          </a:p>
          <a:p>
            <a:r>
              <a:rPr lang="en-US" b="1" err="1" smtClean="0"/>
              <a:t>Aplicaciones</a:t>
            </a:r>
            <a:endParaRPr lang="en-US" b="1" smtClean="0"/>
          </a:p>
          <a:p>
            <a:r>
              <a:rPr lang="en-US" b="1" err="1" smtClean="0"/>
              <a:t>Servicios</a:t>
            </a:r>
            <a:endParaRPr lang="en-US" b="1" smtClean="0"/>
          </a:p>
          <a:p>
            <a:endParaRPr lang="en-US" b="1"/>
          </a:p>
          <a:p>
            <a:r>
              <a:rPr lang="en-US" b="1" err="1" smtClean="0"/>
              <a:t>Mecanismos</a:t>
            </a:r>
            <a:r>
              <a:rPr lang="en-US" b="1" smtClean="0"/>
              <a:t> de </a:t>
            </a:r>
            <a:r>
              <a:rPr lang="en-US" b="1" err="1" smtClean="0"/>
              <a:t>Seguridad</a:t>
            </a:r>
            <a:endParaRPr lang="en-US" b="1" smtClean="0"/>
          </a:p>
          <a:p>
            <a:r>
              <a:rPr lang="en-US" b="1" err="1" smtClean="0"/>
              <a:t>Verificabilidad</a:t>
            </a:r>
            <a:endParaRPr lang="en-US" b="1" smtClean="0"/>
          </a:p>
          <a:p>
            <a:r>
              <a:rPr lang="en-US" b="1" smtClean="0"/>
              <a:t>Control</a:t>
            </a:r>
          </a:p>
          <a:p>
            <a:r>
              <a:rPr lang="en-US" b="1" err="1" smtClean="0"/>
              <a:t>Trazabilidad</a:t>
            </a:r>
            <a:endParaRPr lang="en-US" b="1" smtClean="0"/>
          </a:p>
          <a:p>
            <a:endParaRPr lang="en-US"/>
          </a:p>
        </p:txBody>
      </p:sp>
      <p:sp>
        <p:nvSpPr>
          <p:cNvPr id="10" name="mainfrm"/>
          <p:cNvSpPr>
            <a:spLocks noEditPoints="1" noChangeArrowheads="1"/>
          </p:cNvSpPr>
          <p:nvPr/>
        </p:nvSpPr>
        <p:spPr bwMode="auto">
          <a:xfrm>
            <a:off x="1066800" y="1898650"/>
            <a:ext cx="152400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9.1 El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Web.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5715000" cy="1752600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err="1" smtClean="0"/>
              <a:t>Características</a:t>
            </a:r>
            <a:r>
              <a:rPr lang="en-US" dirty="0" smtClean="0"/>
              <a:t> del </a:t>
            </a:r>
            <a:r>
              <a:rPr lang="en-US" dirty="0" err="1" smtClean="0"/>
              <a:t>entorno</a:t>
            </a:r>
            <a:r>
              <a:rPr lang="en-US" dirty="0" smtClean="0"/>
              <a:t> Web</a:t>
            </a:r>
          </a:p>
          <a:p>
            <a:pPr marL="0" lvl="1" algn="l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pPr marL="0" lvl="1" algn="l"/>
            <a:r>
              <a:rPr lang="en-US" dirty="0" smtClean="0"/>
              <a:t>El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 smtClean="0"/>
              <a:t>niveles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El </a:t>
            </a:r>
            <a:r>
              <a:rPr lang="en-US" b="1" dirty="0" err="1" smtClean="0"/>
              <a:t>entorno</a:t>
            </a:r>
            <a:r>
              <a:rPr lang="en-US" b="1" dirty="0" smtClean="0"/>
              <a:t> de </a:t>
            </a:r>
            <a:r>
              <a:rPr lang="en-US" b="1" dirty="0" err="1" smtClean="0"/>
              <a:t>aplicaciones</a:t>
            </a:r>
            <a:r>
              <a:rPr lang="en-US" b="1" dirty="0" smtClean="0"/>
              <a:t> </a:t>
            </a:r>
            <a:r>
              <a:rPr lang="en-US" b="1" dirty="0" err="1" smtClean="0"/>
              <a:t>basadas</a:t>
            </a:r>
            <a:r>
              <a:rPr lang="en-US" b="1" dirty="0" smtClean="0"/>
              <a:t> en la Web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acceder</a:t>
            </a:r>
            <a:r>
              <a:rPr lang="en-US" dirty="0" smtClean="0"/>
              <a:t> a World Wide Web  los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utilizan</a:t>
            </a:r>
            <a:r>
              <a:rPr lang="en-US" dirty="0" smtClean="0"/>
              <a:t> un </a:t>
            </a:r>
            <a:r>
              <a:rPr lang="en-US" dirty="0" err="1" smtClean="0"/>
              <a:t>navegador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navegador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 y </a:t>
            </a:r>
            <a:r>
              <a:rPr lang="en-US" dirty="0" err="1" smtClean="0"/>
              <a:t>peor</a:t>
            </a:r>
            <a:r>
              <a:rPr lang="en-US" dirty="0" smtClean="0"/>
              <a:t> en </a:t>
            </a:r>
            <a:r>
              <a:rPr lang="en-US" dirty="0" err="1" smtClean="0"/>
              <a:t>manos</a:t>
            </a:r>
            <a:r>
              <a:rPr lang="en-US" dirty="0" smtClean="0"/>
              <a:t> de un </a:t>
            </a:r>
            <a:r>
              <a:rPr lang="en-US" dirty="0" err="1" smtClean="0"/>
              <a:t>usuario</a:t>
            </a:r>
            <a:r>
              <a:rPr lang="en-US" dirty="0" smtClean="0"/>
              <a:t> no </a:t>
            </a:r>
            <a:r>
              <a:rPr lang="en-US" dirty="0" err="1" smtClean="0"/>
              <a:t>técnico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Los </a:t>
            </a:r>
            <a:r>
              <a:rPr lang="en-US" b="1" dirty="0" err="1" smtClean="0"/>
              <a:t>desarrolladores</a:t>
            </a:r>
            <a:r>
              <a:rPr lang="en-US" b="1" dirty="0" smtClean="0"/>
              <a:t> </a:t>
            </a:r>
            <a:r>
              <a:rPr lang="en-US" b="1" dirty="0" err="1" smtClean="0"/>
              <a:t>deben</a:t>
            </a:r>
            <a:r>
              <a:rPr lang="en-US" b="1" dirty="0"/>
              <a:t> </a:t>
            </a:r>
            <a:r>
              <a:rPr lang="en-US" b="1" dirty="0" err="1" smtClean="0"/>
              <a:t>centrar</a:t>
            </a:r>
            <a:r>
              <a:rPr lang="en-US" b="1" dirty="0" smtClean="0"/>
              <a:t> </a:t>
            </a:r>
            <a:r>
              <a:rPr lang="en-US" b="1" dirty="0" err="1" smtClean="0"/>
              <a:t>sus</a:t>
            </a:r>
            <a:r>
              <a:rPr lang="en-US" b="1" dirty="0" smtClean="0"/>
              <a:t> </a:t>
            </a:r>
            <a:r>
              <a:rPr lang="en-US" b="1" dirty="0" err="1" smtClean="0"/>
              <a:t>esfuerzos</a:t>
            </a:r>
            <a:r>
              <a:rPr lang="en-US" b="1" dirty="0" smtClean="0"/>
              <a:t> en la parte del </a:t>
            </a:r>
            <a:r>
              <a:rPr lang="en-US" b="1" dirty="0" err="1" smtClean="0"/>
              <a:t>servidor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 </a:t>
            </a:r>
            <a:r>
              <a:rPr lang="en-US" sz="3600" dirty="0" err="1" smtClean="0"/>
              <a:t>aplicación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gestión</a:t>
            </a:r>
            <a:r>
              <a:rPr lang="en-US" sz="3600" dirty="0" smtClean="0"/>
              <a:t> y BD </a:t>
            </a:r>
            <a:r>
              <a:rPr lang="en-US" sz="3600" dirty="0" err="1" smtClean="0"/>
              <a:t>tiene</a:t>
            </a:r>
            <a:r>
              <a:rPr lang="en-US" sz="3600" dirty="0" smtClean="0"/>
              <a:t> </a:t>
            </a:r>
            <a:r>
              <a:rPr lang="en-US" sz="3600" dirty="0" err="1" smtClean="0"/>
              <a:t>una</a:t>
            </a:r>
            <a:r>
              <a:rPr lang="en-US" sz="3600" dirty="0" smtClean="0"/>
              <a:t> </a:t>
            </a:r>
            <a:r>
              <a:rPr lang="en-US" sz="3600" dirty="0" err="1" smtClean="0"/>
              <a:t>arquitectura</a:t>
            </a:r>
            <a:r>
              <a:rPr lang="en-US" sz="3600" dirty="0" smtClean="0"/>
              <a:t> a </a:t>
            </a:r>
            <a:r>
              <a:rPr lang="en-US" sz="3600" dirty="0" err="1" smtClean="0"/>
              <a:t>tres</a:t>
            </a:r>
            <a:r>
              <a:rPr lang="en-US" sz="3600" dirty="0" smtClean="0"/>
              <a:t> </a:t>
            </a:r>
            <a:r>
              <a:rPr lang="en-US" sz="3600" dirty="0" err="1" smtClean="0"/>
              <a:t>niveles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pPr lvl="1"/>
            <a:r>
              <a:rPr lang="en-US" sz="3200" dirty="0" err="1" smtClean="0"/>
              <a:t>Navegador</a:t>
            </a:r>
            <a:r>
              <a:rPr lang="en-US" sz="3200" dirty="0" smtClean="0"/>
              <a:t> Web.</a:t>
            </a:r>
          </a:p>
          <a:p>
            <a:pPr lvl="1"/>
            <a:r>
              <a:rPr lang="en-US" sz="3200" dirty="0" err="1" smtClean="0"/>
              <a:t>Servidor</a:t>
            </a:r>
            <a:r>
              <a:rPr lang="en-US" sz="3200" dirty="0" smtClean="0"/>
              <a:t> Web </a:t>
            </a:r>
            <a:r>
              <a:rPr lang="en-US" sz="3200" dirty="0" err="1" smtClean="0"/>
              <a:t>Corporativo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err="1" smtClean="0"/>
              <a:t>Servidor</a:t>
            </a:r>
            <a:r>
              <a:rPr lang="en-US" sz="3200" dirty="0" smtClean="0"/>
              <a:t> de </a:t>
            </a:r>
            <a:r>
              <a:rPr lang="en-US" sz="3200" dirty="0" err="1" smtClean="0"/>
              <a:t>aplicaciones</a:t>
            </a:r>
            <a:r>
              <a:rPr lang="en-US" sz="3200" dirty="0" smtClean="0"/>
              <a:t> de </a:t>
            </a:r>
            <a:r>
              <a:rPr lang="en-US" sz="3200" dirty="0" err="1" smtClean="0"/>
              <a:t>gestión</a:t>
            </a:r>
            <a:r>
              <a:rPr lang="en-US" sz="3200" dirty="0" smtClean="0"/>
              <a:t> y </a:t>
            </a:r>
            <a:r>
              <a:rPr lang="en-US" sz="3200" dirty="0" err="1" smtClean="0"/>
              <a:t>acceso</a:t>
            </a:r>
            <a:r>
              <a:rPr lang="en-US" sz="3200" dirty="0" smtClean="0"/>
              <a:t> a Base de </a:t>
            </a:r>
            <a:r>
              <a:rPr lang="en-US" sz="3200" dirty="0" err="1" smtClean="0"/>
              <a:t>Datos</a:t>
            </a:r>
            <a:r>
              <a:rPr lang="en-US" sz="3200" dirty="0" smtClean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50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Elementos</a:t>
            </a:r>
            <a:r>
              <a:rPr lang="en-US" smtClean="0"/>
              <a:t> </a:t>
            </a:r>
            <a:r>
              <a:rPr lang="en-US" err="1" smtClean="0"/>
              <a:t>fundamentales</a:t>
            </a:r>
            <a:r>
              <a:rPr lang="en-US" smtClean="0"/>
              <a:t> de la </a:t>
            </a:r>
            <a:r>
              <a:rPr lang="en-US" err="1" smtClean="0"/>
              <a:t>arquitectura</a:t>
            </a:r>
            <a:r>
              <a:rPr lang="en-US" smtClean="0"/>
              <a:t> de 3 </a:t>
            </a:r>
            <a:r>
              <a:rPr lang="en-US" err="1" smtClean="0"/>
              <a:t>niveles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Interfaz</a:t>
            </a:r>
            <a:r>
              <a:rPr lang="en-US" b="1" dirty="0" smtClean="0"/>
              <a:t> o </a:t>
            </a:r>
            <a:r>
              <a:rPr lang="en-US" b="1" dirty="0" err="1" smtClean="0"/>
              <a:t>nivel</a:t>
            </a:r>
            <a:r>
              <a:rPr lang="en-US" b="1" dirty="0" smtClean="0"/>
              <a:t> de </a:t>
            </a:r>
            <a:r>
              <a:rPr lang="en-US" b="1" dirty="0" err="1" smtClean="0"/>
              <a:t>Cliente</a:t>
            </a:r>
            <a:r>
              <a:rPr lang="en-US" b="1" dirty="0" smtClean="0"/>
              <a:t> </a:t>
            </a:r>
            <a:r>
              <a:rPr lang="en-US" b="1" dirty="0" err="1" smtClean="0"/>
              <a:t>realizada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el </a:t>
            </a:r>
            <a:r>
              <a:rPr lang="en-US" b="1" dirty="0" err="1" smtClean="0"/>
              <a:t>servidor</a:t>
            </a:r>
            <a:r>
              <a:rPr lang="en-US" b="1" dirty="0" smtClean="0"/>
              <a:t> Web:</a:t>
            </a:r>
          </a:p>
          <a:p>
            <a:pPr lvl="1"/>
            <a:r>
              <a:rPr lang="en-US" dirty="0" err="1" smtClean="0"/>
              <a:t>Presentación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Captación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Reglas</a:t>
            </a:r>
            <a:r>
              <a:rPr lang="en-US" dirty="0" smtClean="0"/>
              <a:t> de </a:t>
            </a:r>
            <a:r>
              <a:rPr lang="en-US" dirty="0" err="1" smtClean="0"/>
              <a:t>validación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Reglas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r>
              <a:rPr lang="en-US" b="1" dirty="0" smtClean="0"/>
              <a:t> </a:t>
            </a:r>
            <a:r>
              <a:rPr lang="en-US" b="1" dirty="0" err="1" smtClean="0"/>
              <a:t>implementadas</a:t>
            </a:r>
            <a:r>
              <a:rPr lang="en-US" b="1" dirty="0" smtClean="0"/>
              <a:t> </a:t>
            </a:r>
            <a:r>
              <a:rPr lang="en-US" b="1" dirty="0" err="1" smtClean="0"/>
              <a:t>porel</a:t>
            </a:r>
            <a:r>
              <a:rPr lang="en-US" b="1" dirty="0" smtClean="0"/>
              <a:t> </a:t>
            </a:r>
            <a:r>
              <a:rPr lang="en-US" b="1" dirty="0" err="1" smtClean="0"/>
              <a:t>servidor</a:t>
            </a:r>
            <a:r>
              <a:rPr lang="en-US" b="1" dirty="0" smtClean="0"/>
              <a:t> de </a:t>
            </a:r>
            <a:r>
              <a:rPr lang="en-US" b="1" dirty="0" err="1" smtClean="0"/>
              <a:t>aplicaciones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acorde</a:t>
            </a:r>
            <a:r>
              <a:rPr lang="en-US" dirty="0" smtClean="0"/>
              <a:t> a </a:t>
            </a:r>
            <a:r>
              <a:rPr lang="en-US" dirty="0" err="1" smtClean="0"/>
              <a:t>funcionalidades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Acceso</a:t>
            </a:r>
            <a:r>
              <a:rPr lang="en-US" b="1" dirty="0" smtClean="0"/>
              <a:t> a </a:t>
            </a:r>
            <a:r>
              <a:rPr lang="en-US" b="1" dirty="0" err="1" smtClean="0"/>
              <a:t>datos</a:t>
            </a:r>
            <a:r>
              <a:rPr lang="en-US" b="1" dirty="0" smtClean="0"/>
              <a:t> o base de </a:t>
            </a:r>
            <a:r>
              <a:rPr lang="en-US" b="1" dirty="0" err="1" smtClean="0"/>
              <a:t>datos</a:t>
            </a:r>
            <a:r>
              <a:rPr lang="en-US" b="1" dirty="0" smtClean="0"/>
              <a:t> </a:t>
            </a:r>
            <a:r>
              <a:rPr lang="en-US" b="1" dirty="0" err="1" smtClean="0"/>
              <a:t>gestionado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el </a:t>
            </a:r>
            <a:r>
              <a:rPr lang="en-US" b="1" dirty="0" err="1" smtClean="0"/>
              <a:t>servidor</a:t>
            </a:r>
            <a:r>
              <a:rPr lang="en-US" b="1" dirty="0" smtClean="0"/>
              <a:t> de BD.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encarga</a:t>
            </a:r>
            <a:r>
              <a:rPr lang="en-US" dirty="0" smtClean="0"/>
              <a:t> de </a:t>
            </a:r>
            <a:r>
              <a:rPr lang="en-US" dirty="0" err="1" smtClean="0"/>
              <a:t>almacenar</a:t>
            </a:r>
            <a:r>
              <a:rPr lang="en-US" dirty="0" smtClean="0"/>
              <a:t> /</a:t>
            </a:r>
            <a:r>
              <a:rPr lang="en-US" dirty="0" err="1" smtClean="0"/>
              <a:t>recuperar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heredados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9.2 Desarrollo de </a:t>
            </a:r>
            <a:r>
              <a:rPr lang="en-US" dirty="0" err="1" smtClean="0"/>
              <a:t>Aplicaciones</a:t>
            </a:r>
            <a:r>
              <a:rPr lang="en-US" dirty="0" smtClean="0"/>
              <a:t> Web </a:t>
            </a:r>
            <a:r>
              <a:rPr lang="en-US" dirty="0" err="1" smtClean="0"/>
              <a:t>Seguras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96200" cy="2743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9.2.0 </a:t>
            </a:r>
            <a:r>
              <a:rPr lang="en-US" b="1" dirty="0" err="1" smtClean="0"/>
              <a:t>Consideraciones</a:t>
            </a:r>
            <a:r>
              <a:rPr lang="en-US" b="1" dirty="0" smtClean="0"/>
              <a:t> </a:t>
            </a:r>
            <a:r>
              <a:rPr lang="en-US" b="1" dirty="0" err="1" smtClean="0"/>
              <a:t>preliminares</a:t>
            </a:r>
            <a:endParaRPr lang="en-US" b="1" dirty="0" smtClean="0"/>
          </a:p>
          <a:p>
            <a:pPr lvl="1" algn="l"/>
            <a:r>
              <a:rPr lang="en-US" b="1" dirty="0" smtClean="0"/>
              <a:t>9.2.1 </a:t>
            </a:r>
            <a:r>
              <a:rPr lang="en-US" b="1" dirty="0" err="1"/>
              <a:t>Principios</a:t>
            </a:r>
            <a:r>
              <a:rPr lang="en-US" b="1" dirty="0"/>
              <a:t> </a:t>
            </a:r>
            <a:r>
              <a:rPr lang="en-US" b="1" dirty="0" err="1"/>
              <a:t>fundamentales</a:t>
            </a:r>
            <a:r>
              <a:rPr lang="en-US" b="1" dirty="0"/>
              <a:t> y </a:t>
            </a:r>
            <a:r>
              <a:rPr lang="en-US" b="1" dirty="0" err="1"/>
              <a:t>recomendaciones</a:t>
            </a:r>
            <a:r>
              <a:rPr lang="en-US" b="1" dirty="0"/>
              <a:t> </a:t>
            </a:r>
            <a:r>
              <a:rPr lang="en-US" b="1" dirty="0" err="1"/>
              <a:t>básicas</a:t>
            </a:r>
            <a:r>
              <a:rPr lang="en-US" b="1" dirty="0"/>
              <a:t> de </a:t>
            </a:r>
            <a:r>
              <a:rPr lang="en-US" b="1" dirty="0" err="1"/>
              <a:t>seguridad</a:t>
            </a:r>
            <a:endParaRPr lang="en-US" b="1" dirty="0"/>
          </a:p>
          <a:p>
            <a:pPr lvl="1" algn="l"/>
            <a:r>
              <a:rPr lang="en-US" b="1" dirty="0"/>
              <a:t>9.2.2 </a:t>
            </a:r>
            <a:r>
              <a:rPr lang="en-US" b="1" dirty="0" err="1"/>
              <a:t>Actividades</a:t>
            </a:r>
            <a:r>
              <a:rPr lang="en-US" b="1" dirty="0"/>
              <a:t> </a:t>
            </a:r>
            <a:r>
              <a:rPr lang="en-US" b="1" dirty="0" err="1"/>
              <a:t>para</a:t>
            </a:r>
            <a:r>
              <a:rPr lang="en-US" b="1" dirty="0"/>
              <a:t> el </a:t>
            </a:r>
            <a:r>
              <a:rPr lang="en-US" b="1" dirty="0" err="1"/>
              <a:t>desarrollo</a:t>
            </a:r>
            <a:r>
              <a:rPr lang="en-US" b="1" dirty="0"/>
              <a:t> </a:t>
            </a:r>
            <a:r>
              <a:rPr lang="en-US" b="1" dirty="0" err="1"/>
              <a:t>seguro</a:t>
            </a:r>
            <a:r>
              <a:rPr lang="en-US" b="1" dirty="0"/>
              <a:t> de </a:t>
            </a:r>
            <a:r>
              <a:rPr lang="en-US" b="1" dirty="0" err="1"/>
              <a:t>aplicaciones</a:t>
            </a:r>
            <a:endParaRPr lang="en-US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9.2.0 </a:t>
            </a:r>
            <a:r>
              <a:rPr lang="en-US" dirty="0" err="1" smtClean="0"/>
              <a:t>Consideraciones</a:t>
            </a:r>
            <a:r>
              <a:rPr lang="en-US" dirty="0" smtClean="0"/>
              <a:t> </a:t>
            </a:r>
            <a:r>
              <a:rPr lang="en-US" dirty="0" err="1" smtClean="0"/>
              <a:t>Preliminares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Web </a:t>
            </a:r>
            <a:r>
              <a:rPr lang="en-US" dirty="0" err="1" smtClean="0"/>
              <a:t>seguras</a:t>
            </a:r>
            <a:r>
              <a:rPr lang="en-US" dirty="0" smtClean="0"/>
              <a:t> </a:t>
            </a:r>
            <a:r>
              <a:rPr lang="en-US" dirty="0" err="1" smtClean="0"/>
              <a:t>refiere</a:t>
            </a:r>
            <a:r>
              <a:rPr lang="en-US" dirty="0" smtClean="0"/>
              <a:t> a: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código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pPr lvl="2"/>
            <a:r>
              <a:rPr lang="en-US" dirty="0" err="1" smtClean="0"/>
              <a:t>Codificación</a:t>
            </a:r>
            <a:r>
              <a:rPr lang="en-US" dirty="0" smtClean="0"/>
              <a:t> </a:t>
            </a:r>
            <a:r>
              <a:rPr lang="en-US" dirty="0" err="1" smtClean="0"/>
              <a:t>segura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paso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de la </a:t>
            </a:r>
            <a:r>
              <a:rPr lang="en-US" dirty="0" err="1" smtClean="0"/>
              <a:t>transacción</a:t>
            </a:r>
            <a:endParaRPr lang="en-US" dirty="0" smtClean="0"/>
          </a:p>
          <a:p>
            <a:pPr lvl="2"/>
            <a:r>
              <a:rPr lang="en-US" dirty="0" smtClean="0"/>
              <a:t>URL, Scripts, </a:t>
            </a:r>
            <a:r>
              <a:rPr lang="en-US" dirty="0" err="1" smtClean="0"/>
              <a:t>métodos</a:t>
            </a:r>
            <a:r>
              <a:rPr lang="en-US" dirty="0" smtClean="0"/>
              <a:t> de HTTP,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SSL.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distribución</a:t>
            </a:r>
            <a:r>
              <a:rPr lang="en-US" dirty="0" smtClean="0"/>
              <a:t> del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endParaRPr lang="en-US" dirty="0" smtClean="0"/>
          </a:p>
          <a:p>
            <a:pPr lvl="2"/>
            <a:r>
              <a:rPr lang="en-US" dirty="0" err="1" smtClean="0"/>
              <a:t>Que</a:t>
            </a:r>
            <a:r>
              <a:rPr lang="en-US" dirty="0" smtClean="0"/>
              <a:t> parte </a:t>
            </a:r>
            <a:r>
              <a:rPr lang="en-US" dirty="0" err="1" smtClean="0"/>
              <a:t>procesa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parte el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El control de la </a:t>
            </a:r>
            <a:r>
              <a:rPr lang="en-US" dirty="0" err="1" smtClean="0"/>
              <a:t>transacción</a:t>
            </a:r>
            <a:endParaRPr lang="en-US" dirty="0"/>
          </a:p>
          <a:p>
            <a:pPr lvl="2"/>
            <a:r>
              <a:rPr lang="en-US" dirty="0" err="1" smtClean="0"/>
              <a:t>Completación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Réplicas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gestión</a:t>
            </a:r>
            <a:r>
              <a:rPr lang="en-US" dirty="0" smtClean="0"/>
              <a:t> de los </a:t>
            </a:r>
            <a:r>
              <a:rPr lang="en-US" dirty="0" err="1" smtClean="0"/>
              <a:t>usuarios</a:t>
            </a:r>
            <a:endParaRPr lang="en-US" dirty="0" smtClean="0"/>
          </a:p>
          <a:p>
            <a:pPr lvl="2"/>
            <a:r>
              <a:rPr lang="en-US" dirty="0" smtClean="0"/>
              <a:t>AAA (authentication, Authorization and Accounting)</a:t>
            </a:r>
          </a:p>
          <a:p>
            <a:pPr lvl="2"/>
            <a:r>
              <a:rPr lang="en-US" dirty="0" err="1" smtClean="0"/>
              <a:t>Gestión</a:t>
            </a:r>
            <a:r>
              <a:rPr lang="en-US" dirty="0" smtClean="0"/>
              <a:t> de la(s) </a:t>
            </a:r>
            <a:r>
              <a:rPr lang="en-US" dirty="0" err="1" smtClean="0"/>
              <a:t>sesion</a:t>
            </a:r>
            <a:r>
              <a:rPr lang="en-US" dirty="0" smtClean="0"/>
              <a:t>(</a:t>
            </a:r>
            <a:r>
              <a:rPr lang="en-US" dirty="0" err="1" smtClean="0"/>
              <a:t>es</a:t>
            </a:r>
            <a:r>
              <a:rPr lang="en-US" dirty="0" smtClean="0"/>
              <a:t>).</a:t>
            </a:r>
          </a:p>
          <a:p>
            <a:pPr lvl="2"/>
            <a:r>
              <a:rPr lang="en-US" dirty="0" err="1" smtClean="0"/>
              <a:t>Vertificación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partes.CD, PKI, TTP.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2600" y="1295400"/>
            <a:ext cx="6934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en-US" b="1" dirty="0" smtClean="0"/>
              <a:t>.0 </a:t>
            </a:r>
            <a:r>
              <a:rPr lang="en-US" b="1" dirty="0" err="1" smtClean="0"/>
              <a:t>Introducción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9.1 El </a:t>
            </a:r>
            <a:r>
              <a:rPr lang="en-US" b="1" dirty="0" err="1" smtClean="0"/>
              <a:t>Modelo</a:t>
            </a:r>
            <a:r>
              <a:rPr lang="en-US" b="1" dirty="0" smtClean="0"/>
              <a:t> de </a:t>
            </a:r>
            <a:r>
              <a:rPr lang="en-US" b="1" dirty="0" err="1" smtClean="0"/>
              <a:t>aplicaciones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la Web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9.2 Desarrollo Web </a:t>
            </a:r>
            <a:r>
              <a:rPr lang="en-US" b="1" dirty="0" err="1" smtClean="0"/>
              <a:t>Seguro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9.3 </a:t>
            </a:r>
            <a:r>
              <a:rPr lang="en-US" b="1" dirty="0" err="1" smtClean="0"/>
              <a:t>Síntesis</a:t>
            </a:r>
            <a:r>
              <a:rPr lang="en-US" b="1" dirty="0" smtClean="0"/>
              <a:t> y </a:t>
            </a:r>
            <a:r>
              <a:rPr lang="en-US" b="1" dirty="0" err="1" smtClean="0"/>
              <a:t>Conclusiones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3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Juego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 de la </a:t>
            </a:r>
            <a:r>
              <a:rPr lang="en-US" dirty="0" err="1" smtClean="0"/>
              <a:t>pila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2819400" y="2805545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APLICACION</a:t>
            </a:r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2819400" y="3387436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2819400" y="3986645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7" name="6 Rectángulo redondeado"/>
          <p:cNvSpPr/>
          <p:nvPr/>
        </p:nvSpPr>
        <p:spPr>
          <a:xfrm>
            <a:off x="2819400" y="45720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5458691" y="288867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HTTP, Telnet, FTP, POP3, IMAP, … </a:t>
            </a:r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1752600" y="2888672"/>
            <a:ext cx="1371600" cy="36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00200" y="346947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SSL, TLS,…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62000" y="40918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IPSEC, L2TP, PPP, …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95400" y="46540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WEP, WPA,… </a:t>
            </a:r>
            <a:endParaRPr lang="en-US"/>
          </a:p>
        </p:txBody>
      </p:sp>
      <p:sp>
        <p:nvSpPr>
          <p:cNvPr id="3" name="2 CuadroTexto"/>
          <p:cNvSpPr txBox="1"/>
          <p:nvPr/>
        </p:nvSpPr>
        <p:spPr>
          <a:xfrm>
            <a:off x="762000" y="5410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Mecanismos</a:t>
            </a:r>
            <a:r>
              <a:rPr lang="en-US" b="1" dirty="0" smtClean="0"/>
              <a:t>: </a:t>
            </a:r>
            <a:r>
              <a:rPr lang="en-US" dirty="0" err="1" smtClean="0"/>
              <a:t>Cortafuegos</a:t>
            </a:r>
            <a:r>
              <a:rPr lang="en-US" dirty="0" smtClean="0"/>
              <a:t>, Kerberos, VPN, Challenge and response, </a:t>
            </a:r>
            <a:r>
              <a:rPr lang="en-US" dirty="0" err="1" smtClean="0"/>
              <a:t>túneles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r>
              <a:rPr lang="en-US" dirty="0" smtClean="0"/>
              <a:t>, PKI, TTP, Radius (AAA), </a:t>
            </a:r>
            <a:r>
              <a:rPr lang="en-US" dirty="0" err="1" smtClean="0"/>
              <a:t>Captcha</a:t>
            </a:r>
            <a:r>
              <a:rPr lang="en-US" dirty="0" smtClean="0"/>
              <a:t>, IDS, …..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5800" y="1752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Algunos</a:t>
            </a:r>
            <a:r>
              <a:rPr lang="en-US" b="1" dirty="0" smtClean="0"/>
              <a:t> </a:t>
            </a:r>
            <a:r>
              <a:rPr lang="en-US" b="1" dirty="0" err="1" smtClean="0"/>
              <a:t>protoclos</a:t>
            </a:r>
            <a:r>
              <a:rPr lang="en-US" b="1" dirty="0" smtClean="0"/>
              <a:t> de </a:t>
            </a:r>
            <a:r>
              <a:rPr lang="en-US" b="1" dirty="0" err="1" smtClean="0"/>
              <a:t>seguridad</a:t>
            </a:r>
            <a:r>
              <a:rPr lang="en-US" b="1" dirty="0" smtClean="0"/>
              <a:t> en </a:t>
            </a:r>
            <a:r>
              <a:rPr lang="en-US" b="1" dirty="0" err="1" smtClean="0"/>
              <a:t>cada</a:t>
            </a:r>
            <a:r>
              <a:rPr lang="en-US" b="1" dirty="0" smtClean="0"/>
              <a:t> </a:t>
            </a:r>
            <a:r>
              <a:rPr lang="en-US" b="1" dirty="0" err="1" smtClean="0"/>
              <a:t>capa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458691" y="1752600"/>
            <a:ext cx="284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Juego</a:t>
            </a:r>
            <a:r>
              <a:rPr lang="en-US" b="1" dirty="0" smtClean="0"/>
              <a:t> de </a:t>
            </a:r>
            <a:r>
              <a:rPr lang="en-US" b="1" dirty="0" err="1" smtClean="0"/>
              <a:t>protocolos</a:t>
            </a:r>
            <a:r>
              <a:rPr lang="en-US" b="1" dirty="0" smtClean="0"/>
              <a:t> de Internet:</a:t>
            </a:r>
            <a:endParaRPr lang="en-U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562600" y="338743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TCP, UDP, …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562600" y="409183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IP, ICMP,…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638800" y="465403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Ethernet, FDDI,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Wimax</a:t>
            </a:r>
            <a:r>
              <a:rPr lang="en-US" dirty="0" smtClean="0"/>
              <a:t>,…..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-TLS</a:t>
            </a:r>
            <a:endParaRPr lang="en-US"/>
          </a:p>
        </p:txBody>
      </p:sp>
      <p:sp>
        <p:nvSpPr>
          <p:cNvPr id="4" name="3 Rectángulo redondeado"/>
          <p:cNvSpPr/>
          <p:nvPr/>
        </p:nvSpPr>
        <p:spPr>
          <a:xfrm>
            <a:off x="2015836" y="2191434"/>
            <a:ext cx="3886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Handshake , Change Cipher , Alert </a:t>
            </a:r>
          </a:p>
          <a:p>
            <a:pPr algn="ctr"/>
            <a:r>
              <a:rPr lang="en-US" sz="2000" b="1" smtClean="0"/>
              <a:t>Protocols </a:t>
            </a:r>
            <a:endParaRPr lang="en-US" sz="2000" b="1"/>
          </a:p>
        </p:txBody>
      </p:sp>
      <p:sp>
        <p:nvSpPr>
          <p:cNvPr id="5" name="4 Rectángulo redondeado"/>
          <p:cNvSpPr/>
          <p:nvPr/>
        </p:nvSpPr>
        <p:spPr>
          <a:xfrm>
            <a:off x="2015836" y="3133543"/>
            <a:ext cx="3886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Record Protocol</a:t>
            </a:r>
            <a:endParaRPr lang="en-US" b="1"/>
          </a:p>
        </p:txBody>
      </p:sp>
      <p:sp>
        <p:nvSpPr>
          <p:cNvPr id="6" name="5 CuadroTexto"/>
          <p:cNvSpPr txBox="1"/>
          <p:nvPr/>
        </p:nvSpPr>
        <p:spPr>
          <a:xfrm>
            <a:off x="613063" y="23254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 DE APLICACION</a:t>
            </a:r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578427" y="32793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 DE TRANSPORTE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6096000" y="232546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HTTP, LDAP, IMAP, FTP, Telnet, POP3, ….</a:t>
            </a:r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2015836" y="4854970"/>
            <a:ext cx="3886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2001981" y="4016770"/>
            <a:ext cx="3886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602673" y="419268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 DE RED</a:t>
            </a:r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613063" y="4950904"/>
            <a:ext cx="105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 FISICA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HiperText</a:t>
            </a:r>
            <a:r>
              <a:rPr lang="en-US" dirty="0" smtClean="0"/>
              <a:t> Transfer </a:t>
            </a:r>
            <a:r>
              <a:rPr lang="en-US" dirty="0"/>
              <a:t>P</a:t>
            </a:r>
            <a:r>
              <a:rPr lang="en-US" dirty="0" smtClean="0"/>
              <a:t>rotocol</a:t>
            </a:r>
            <a:br>
              <a:rPr lang="en-US" dirty="0" smtClean="0"/>
            </a:br>
            <a:r>
              <a:rPr lang="en-US" dirty="0" smtClean="0"/>
              <a:t>HTTP v1.2 RFC 2774 ( 2000)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HTTP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protocolo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aplicación</a:t>
            </a:r>
            <a:r>
              <a:rPr lang="en-US" dirty="0" smtClean="0"/>
              <a:t> sin </a:t>
            </a:r>
            <a:r>
              <a:rPr lang="en-US" dirty="0" err="1" smtClean="0"/>
              <a:t>estado</a:t>
            </a:r>
            <a:r>
              <a:rPr lang="en-US" dirty="0" smtClean="0"/>
              <a:t>. (no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petición</a:t>
            </a:r>
            <a:r>
              <a:rPr lang="en-US" dirty="0" smtClean="0"/>
              <a:t> se </a:t>
            </a:r>
            <a:r>
              <a:rPr lang="en-US" dirty="0" err="1" smtClean="0"/>
              <a:t>trata</a:t>
            </a:r>
            <a:r>
              <a:rPr lang="en-US" dirty="0" smtClean="0"/>
              <a:t> </a:t>
            </a:r>
            <a:r>
              <a:rPr lang="en-US" dirty="0" err="1" smtClean="0"/>
              <a:t>independientemente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(</a:t>
            </a:r>
            <a:r>
              <a:rPr lang="en-US" dirty="0" err="1" smtClean="0"/>
              <a:t>petición-respuesta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cubrir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debilidad</a:t>
            </a:r>
            <a:r>
              <a:rPr lang="en-US" dirty="0" smtClean="0"/>
              <a:t> se </a:t>
            </a:r>
            <a:r>
              <a:rPr lang="en-US" dirty="0" err="1" smtClean="0"/>
              <a:t>recurre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cookies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variables de </a:t>
            </a:r>
            <a:r>
              <a:rPr lang="en-US" dirty="0" err="1" smtClean="0"/>
              <a:t>sesión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/>
              <a:t> </a:t>
            </a:r>
            <a:r>
              <a:rPr lang="en-US" dirty="0" smtClean="0"/>
              <a:t>y se </a:t>
            </a:r>
            <a:r>
              <a:rPr lang="en-US" dirty="0" err="1" smtClean="0"/>
              <a:t>almacenan</a:t>
            </a:r>
            <a:r>
              <a:rPr lang="en-US" dirty="0" smtClean="0"/>
              <a:t> en la </a:t>
            </a:r>
            <a:r>
              <a:rPr lang="en-US" dirty="0" err="1" smtClean="0"/>
              <a:t>máquina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default de </a:t>
            </a:r>
            <a:r>
              <a:rPr lang="en-US" dirty="0" err="1" smtClean="0"/>
              <a:t>equipos</a:t>
            </a:r>
            <a:r>
              <a:rPr lang="en-US" dirty="0" smtClean="0"/>
              <a:t>,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r>
              <a:rPr lang="en-US" dirty="0" smtClean="0"/>
              <a:t>, </a:t>
            </a:r>
            <a:r>
              <a:rPr lang="en-US" dirty="0" err="1" smtClean="0"/>
              <a:t>aplicaciones</a:t>
            </a:r>
            <a:r>
              <a:rPr lang="en-US" dirty="0" smtClean="0"/>
              <a:t> y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comerciales</a:t>
            </a:r>
            <a:r>
              <a:rPr lang="en-US" dirty="0" smtClean="0"/>
              <a:t> </a:t>
            </a:r>
            <a:r>
              <a:rPr lang="en-US" dirty="0" err="1" smtClean="0"/>
              <a:t>suelen</a:t>
            </a:r>
            <a:r>
              <a:rPr lang="en-US" dirty="0" smtClean="0"/>
              <a:t> </a:t>
            </a:r>
            <a:r>
              <a:rPr lang="en-US" dirty="0" err="1" smtClean="0"/>
              <a:t>trabajar</a:t>
            </a:r>
            <a:r>
              <a:rPr lang="en-US" dirty="0" smtClean="0"/>
              <a:t> con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bajos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Ejemplos</a:t>
            </a:r>
            <a:r>
              <a:rPr lang="en-US" dirty="0" smtClean="0"/>
              <a:t>: </a:t>
            </a:r>
            <a:r>
              <a:rPr lang="en-US" dirty="0" err="1" smtClean="0"/>
              <a:t>navegador</a:t>
            </a:r>
            <a:r>
              <a:rPr lang="en-US" dirty="0" smtClean="0"/>
              <a:t>: </a:t>
            </a:r>
            <a:r>
              <a:rPr lang="en-US" dirty="0" err="1" smtClean="0"/>
              <a:t>validación</a:t>
            </a:r>
            <a:r>
              <a:rPr lang="en-US" dirty="0" smtClean="0"/>
              <a:t> de </a:t>
            </a:r>
            <a:r>
              <a:rPr lang="en-US" dirty="0" err="1" smtClean="0"/>
              <a:t>certificados</a:t>
            </a:r>
            <a:r>
              <a:rPr lang="en-US" dirty="0" smtClean="0"/>
              <a:t>, </a:t>
            </a:r>
            <a:r>
              <a:rPr lang="en-US" dirty="0" err="1" smtClean="0"/>
              <a:t>instalación</a:t>
            </a:r>
            <a:r>
              <a:rPr lang="en-US" dirty="0" smtClean="0"/>
              <a:t> de </a:t>
            </a:r>
            <a:r>
              <a:rPr lang="en-US" dirty="0" err="1" smtClean="0"/>
              <a:t>actualizaciones</a:t>
            </a:r>
            <a:r>
              <a:rPr lang="en-US" dirty="0" smtClean="0"/>
              <a:t>, clave de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S.O. ICMP (ping), TFTP (</a:t>
            </a:r>
            <a:r>
              <a:rPr lang="en-US" dirty="0" err="1" smtClean="0"/>
              <a:t>descarga</a:t>
            </a:r>
            <a:r>
              <a:rPr lang="en-US" dirty="0" smtClean="0"/>
              <a:t> e </a:t>
            </a:r>
            <a:r>
              <a:rPr lang="en-US" dirty="0" err="1" smtClean="0"/>
              <a:t>instalación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 de </a:t>
            </a:r>
            <a:r>
              <a:rPr lang="en-US" dirty="0" err="1" smtClean="0"/>
              <a:t>actualizaciones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deberían</a:t>
            </a:r>
            <a:r>
              <a:rPr lang="en-US" dirty="0" smtClean="0"/>
              <a:t> </a:t>
            </a:r>
            <a:r>
              <a:rPr lang="en-US" dirty="0" err="1" smtClean="0"/>
              <a:t>configurarse</a:t>
            </a:r>
            <a:r>
              <a:rPr lang="en-US" dirty="0" smtClean="0"/>
              <a:t> “secure by default”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deberían</a:t>
            </a:r>
            <a:r>
              <a:rPr lang="en-US" dirty="0" smtClean="0"/>
              <a:t> </a:t>
            </a:r>
            <a:r>
              <a:rPr lang="en-US" dirty="0" err="1" smtClean="0"/>
              <a:t>instalar</a:t>
            </a:r>
            <a:r>
              <a:rPr lang="en-US" dirty="0" smtClean="0"/>
              <a:t> los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restringir</a:t>
            </a:r>
            <a:r>
              <a:rPr lang="en-US" dirty="0" smtClean="0"/>
              <a:t> los </a:t>
            </a:r>
            <a:r>
              <a:rPr lang="en-US" dirty="0" err="1" smtClean="0"/>
              <a:t>protocolos</a:t>
            </a:r>
            <a:r>
              <a:rPr lang="en-US" dirty="0" smtClean="0"/>
              <a:t> y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activos</a:t>
            </a:r>
            <a:r>
              <a:rPr lang="en-US" dirty="0" smtClean="0"/>
              <a:t> a lo </a:t>
            </a:r>
            <a:r>
              <a:rPr lang="en-US" dirty="0" err="1" smtClean="0"/>
              <a:t>necesario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El </a:t>
            </a:r>
            <a:r>
              <a:rPr lang="en-US" err="1" smtClean="0"/>
              <a:t>concepto</a:t>
            </a:r>
            <a:r>
              <a:rPr lang="en-US" smtClean="0"/>
              <a:t> de </a:t>
            </a:r>
            <a:r>
              <a:rPr lang="en-US" err="1" smtClean="0"/>
              <a:t>seguridad</a:t>
            </a:r>
            <a:r>
              <a:rPr lang="en-US" smtClean="0"/>
              <a:t> </a:t>
            </a:r>
            <a:r>
              <a:rPr lang="en-US" err="1" smtClean="0"/>
              <a:t>extremo</a:t>
            </a:r>
            <a:r>
              <a:rPr lang="en-US" smtClean="0"/>
              <a:t> a </a:t>
            </a:r>
            <a:r>
              <a:rPr lang="en-US" err="1" smtClean="0"/>
              <a:t>extremo</a:t>
            </a:r>
            <a:r>
              <a:rPr lang="en-US"/>
              <a:t> </a:t>
            </a:r>
            <a:r>
              <a:rPr lang="en-US" smtClean="0"/>
              <a:t>(end-to end security)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extremo</a:t>
            </a:r>
            <a:r>
              <a:rPr lang="en-US" dirty="0" smtClean="0"/>
              <a:t> a </a:t>
            </a:r>
            <a:r>
              <a:rPr lang="en-US" dirty="0" err="1" smtClean="0"/>
              <a:t>extremo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seguridad</a:t>
            </a:r>
            <a:r>
              <a:rPr lang="en-US" dirty="0" smtClean="0"/>
              <a:t> entre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sino</a:t>
            </a:r>
            <a:r>
              <a:rPr lang="en-US" dirty="0" smtClean="0"/>
              <a:t> entre personas.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la </a:t>
            </a:r>
            <a:r>
              <a:rPr lang="en-US" dirty="0" err="1" smtClean="0"/>
              <a:t>validación</a:t>
            </a:r>
            <a:r>
              <a:rPr lang="en-US" dirty="0" smtClean="0"/>
              <a:t> no solo de la </a:t>
            </a:r>
            <a:r>
              <a:rPr lang="en-US" dirty="0" err="1" smtClean="0"/>
              <a:t>máquina</a:t>
            </a:r>
            <a:r>
              <a:rPr lang="en-US" dirty="0" smtClean="0"/>
              <a:t> en el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extremo</a:t>
            </a:r>
            <a:r>
              <a:rPr lang="en-US" dirty="0" smtClean="0"/>
              <a:t> </a:t>
            </a:r>
            <a:r>
              <a:rPr lang="en-US" dirty="0" err="1" smtClean="0"/>
              <a:t>sino</a:t>
            </a:r>
            <a:r>
              <a:rPr lang="en-US" dirty="0" smtClean="0"/>
              <a:t> de la persona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interactúa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: </a:t>
            </a:r>
            <a:r>
              <a:rPr lang="en-US" dirty="0" err="1" smtClean="0"/>
              <a:t>requiere</a:t>
            </a:r>
            <a:r>
              <a:rPr lang="en-US" dirty="0" smtClean="0"/>
              <a:t> la </a:t>
            </a:r>
            <a:r>
              <a:rPr lang="en-US" dirty="0" err="1" smtClean="0"/>
              <a:t>protección</a:t>
            </a:r>
            <a:r>
              <a:rPr lang="en-US" dirty="0" smtClean="0"/>
              <a:t> y </a:t>
            </a:r>
            <a:r>
              <a:rPr lang="en-US" dirty="0" err="1" smtClean="0"/>
              <a:t>validación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parámetros</a:t>
            </a:r>
            <a:r>
              <a:rPr lang="en-US" dirty="0" smtClean="0"/>
              <a:t> de la </a:t>
            </a:r>
            <a:r>
              <a:rPr lang="en-US" dirty="0" err="1" smtClean="0"/>
              <a:t>transacción</a:t>
            </a:r>
            <a:r>
              <a:rPr lang="en-US" dirty="0" smtClean="0"/>
              <a:t> entre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origen</a:t>
            </a:r>
            <a:r>
              <a:rPr lang="en-US" dirty="0" smtClean="0"/>
              <a:t> y </a:t>
            </a:r>
            <a:r>
              <a:rPr lang="en-US" dirty="0" err="1" smtClean="0"/>
              <a:t>destino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9.2.1 </a:t>
            </a:r>
            <a:r>
              <a:rPr lang="en-US" dirty="0" err="1"/>
              <a:t>Principios</a:t>
            </a:r>
            <a:r>
              <a:rPr lang="en-US" dirty="0"/>
              <a:t> </a:t>
            </a:r>
            <a:r>
              <a:rPr lang="en-US" dirty="0" err="1"/>
              <a:t>Fundamentales</a:t>
            </a:r>
            <a:r>
              <a:rPr lang="en-US" dirty="0"/>
              <a:t> y </a:t>
            </a:r>
            <a:r>
              <a:rPr lang="en-US" dirty="0" err="1"/>
              <a:t>Recomendaciones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Procesos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críticos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Manejo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perímetros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Manejo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privilegios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usuarios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Principio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defensa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profundidad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Código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aplicaciones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web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seguras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Entorno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aplicaciones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Pruebas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seguridad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navegador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Intercambio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contenidos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Malas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prácticas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Críticos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lvl="1"/>
            <a:r>
              <a:rPr lang="en-US" dirty="0" err="1" smtClean="0"/>
              <a:t>Autenticación</a:t>
            </a:r>
            <a:endParaRPr lang="en-US" dirty="0" smtClean="0"/>
          </a:p>
          <a:p>
            <a:pPr lvl="2"/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intervinientes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dicen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, Radius, PKI, TTP.</a:t>
            </a:r>
          </a:p>
          <a:p>
            <a:pPr lvl="1"/>
            <a:r>
              <a:rPr lang="en-US" dirty="0" err="1" smtClean="0"/>
              <a:t>Autorización</a:t>
            </a:r>
            <a:endParaRPr lang="en-US" dirty="0" smtClean="0"/>
          </a:p>
          <a:p>
            <a:pPr lvl="2"/>
            <a:r>
              <a:rPr lang="en-US" dirty="0" smtClean="0"/>
              <a:t>Control de </a:t>
            </a:r>
            <a:r>
              <a:rPr lang="en-US" dirty="0" err="1" smtClean="0"/>
              <a:t>acceso</a:t>
            </a:r>
            <a:r>
              <a:rPr lang="en-US" dirty="0" smtClean="0"/>
              <a:t> y </a:t>
            </a:r>
            <a:r>
              <a:rPr lang="en-US" dirty="0" err="1" smtClean="0"/>
              <a:t>privilegios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sesiones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2"/>
            <a:r>
              <a:rPr lang="en-US" dirty="0" smtClean="0"/>
              <a:t>http + cookies, </a:t>
            </a:r>
            <a:r>
              <a:rPr lang="en-US" dirty="0" err="1" smtClean="0"/>
              <a:t>tiemstamps</a:t>
            </a:r>
            <a:r>
              <a:rPr lang="en-US" dirty="0" smtClean="0"/>
              <a:t>, </a:t>
            </a:r>
            <a:r>
              <a:rPr lang="en-US" dirty="0" err="1" smtClean="0"/>
              <a:t>nro</a:t>
            </a:r>
            <a:r>
              <a:rPr lang="en-US" dirty="0" smtClean="0"/>
              <a:t>. </a:t>
            </a:r>
            <a:r>
              <a:rPr lang="en-US" dirty="0" err="1" smtClean="0"/>
              <a:t>secuencia</a:t>
            </a:r>
            <a:r>
              <a:rPr lang="en-US" dirty="0" smtClean="0"/>
              <a:t>, </a:t>
            </a:r>
            <a:r>
              <a:rPr lang="en-US" dirty="0" err="1" smtClean="0"/>
              <a:t>interacción</a:t>
            </a:r>
            <a:r>
              <a:rPr lang="en-US" dirty="0" smtClean="0"/>
              <a:t> </a:t>
            </a:r>
            <a:r>
              <a:rPr lang="en-US" dirty="0" err="1" smtClean="0"/>
              <a:t>humana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Cifrado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sensibles</a:t>
            </a:r>
            <a:endParaRPr lang="en-US" dirty="0" smtClean="0"/>
          </a:p>
          <a:p>
            <a:pPr lvl="2"/>
            <a:r>
              <a:rPr lang="en-US" dirty="0" smtClean="0"/>
              <a:t>HTTPS,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: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cifrado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Disponibilidad</a:t>
            </a:r>
            <a:r>
              <a:rPr lang="en-US" dirty="0" smtClean="0"/>
              <a:t> del </a:t>
            </a:r>
            <a:r>
              <a:rPr lang="en-US" dirty="0" err="1" smtClean="0"/>
              <a:t>Servicio</a:t>
            </a:r>
            <a:endParaRPr lang="en-US" dirty="0" smtClean="0"/>
          </a:p>
          <a:p>
            <a:pPr lvl="2"/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DoS</a:t>
            </a:r>
            <a:r>
              <a:rPr lang="en-US" dirty="0" smtClean="0"/>
              <a:t>, </a:t>
            </a:r>
            <a:r>
              <a:rPr lang="en-US" dirty="0" err="1" smtClean="0"/>
              <a:t>DDoS</a:t>
            </a:r>
            <a:r>
              <a:rPr lang="en-US" dirty="0" smtClean="0"/>
              <a:t>, </a:t>
            </a:r>
          </a:p>
          <a:p>
            <a:pPr lvl="2"/>
            <a:r>
              <a:rPr lang="en-US" dirty="0" err="1" smtClean="0"/>
              <a:t>Captcha</a:t>
            </a:r>
            <a:r>
              <a:rPr lang="en-US" dirty="0" smtClean="0"/>
              <a:t>, control de </a:t>
            </a:r>
            <a:r>
              <a:rPr lang="en-US" dirty="0" err="1" smtClean="0"/>
              <a:t>interaccion</a:t>
            </a:r>
            <a:r>
              <a:rPr lang="en-US" dirty="0" smtClean="0"/>
              <a:t> </a:t>
            </a:r>
            <a:r>
              <a:rPr lang="en-US" dirty="0" err="1" smtClean="0"/>
              <a:t>humana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Secreto</a:t>
            </a:r>
            <a:r>
              <a:rPr lang="en-US" dirty="0" smtClean="0"/>
              <a:t> </a:t>
            </a:r>
            <a:r>
              <a:rPr lang="en-US" dirty="0" err="1" smtClean="0"/>
              <a:t>compartido</a:t>
            </a:r>
            <a:r>
              <a:rPr lang="en-US" dirty="0" smtClean="0"/>
              <a:t> en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 smtClean="0"/>
              <a:t>perímetros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perímetros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 (</a:t>
            </a:r>
            <a:r>
              <a:rPr lang="en-US" dirty="0" err="1" smtClean="0"/>
              <a:t>Cortafuegos</a:t>
            </a:r>
            <a:r>
              <a:rPr lang="en-US" dirty="0" smtClean="0"/>
              <a:t>, VLANs, …)</a:t>
            </a:r>
          </a:p>
          <a:p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 smtClean="0"/>
              <a:t>detección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ataque</a:t>
            </a:r>
            <a:r>
              <a:rPr lang="en-US" dirty="0"/>
              <a:t>. </a:t>
            </a:r>
            <a:r>
              <a:rPr lang="en-US" dirty="0" smtClean="0"/>
              <a:t>(IDS).</a:t>
            </a:r>
            <a:endParaRPr lang="en-US" dirty="0"/>
          </a:p>
          <a:p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vulnerabilidades</a:t>
            </a:r>
            <a:r>
              <a:rPr lang="en-US" dirty="0" smtClean="0"/>
              <a:t>: control de back doors (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hardware: modems, </a:t>
            </a:r>
            <a:r>
              <a:rPr lang="en-US" dirty="0" err="1" smtClean="0"/>
              <a:t>usb</a:t>
            </a:r>
            <a:r>
              <a:rPr lang="en-US" dirty="0" smtClean="0"/>
              <a:t>, </a:t>
            </a:r>
            <a:r>
              <a:rPr lang="en-US" dirty="0" err="1" smtClean="0"/>
              <a:t>puertos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/o,…)</a:t>
            </a:r>
          </a:p>
          <a:p>
            <a:r>
              <a:rPr lang="en-US" dirty="0" err="1" smtClean="0"/>
              <a:t>Señuelos</a:t>
            </a:r>
            <a:r>
              <a:rPr lang="en-US" dirty="0" smtClean="0"/>
              <a:t>, (honeybees).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privilegios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Diseñar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segmentado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privilegios</a:t>
            </a:r>
            <a:r>
              <a:rPr lang="en-US" dirty="0" smtClean="0"/>
              <a:t> entre </a:t>
            </a:r>
            <a:r>
              <a:rPr lang="en-US" dirty="0" err="1" smtClean="0"/>
              <a:t>cuentas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y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Otorgar</a:t>
            </a:r>
            <a:r>
              <a:rPr lang="en-US" dirty="0" smtClean="0"/>
              <a:t> los </a:t>
            </a:r>
            <a:r>
              <a:rPr lang="en-US" dirty="0" err="1" smtClean="0"/>
              <a:t>privilegios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Principio de </a:t>
            </a:r>
            <a:r>
              <a:rPr lang="en-US" err="1" smtClean="0"/>
              <a:t>Defensa</a:t>
            </a:r>
            <a:r>
              <a:rPr lang="en-US" smtClean="0"/>
              <a:t> en </a:t>
            </a:r>
            <a:r>
              <a:rPr lang="en-US" err="1" smtClean="0"/>
              <a:t>Profundidad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Adoptar</a:t>
            </a:r>
            <a:r>
              <a:rPr lang="en-US" dirty="0" smtClean="0"/>
              <a:t>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protección</a:t>
            </a:r>
            <a:r>
              <a:rPr lang="en-US" dirty="0" smtClean="0"/>
              <a:t> en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 o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de software </a:t>
            </a:r>
            <a:r>
              <a:rPr lang="en-US" dirty="0" err="1" smtClean="0"/>
              <a:t>confiables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Sistemas</a:t>
            </a:r>
            <a:r>
              <a:rPr lang="en-US" dirty="0" smtClean="0"/>
              <a:t> Radius (AAA).</a:t>
            </a:r>
          </a:p>
          <a:p>
            <a:r>
              <a:rPr lang="en-US" dirty="0" err="1" smtClean="0"/>
              <a:t>Infraestructura</a:t>
            </a:r>
            <a:r>
              <a:rPr lang="en-US" dirty="0" smtClean="0"/>
              <a:t> de clave </a:t>
            </a:r>
            <a:r>
              <a:rPr lang="en-US" dirty="0" err="1" smtClean="0"/>
              <a:t>pública</a:t>
            </a:r>
            <a:r>
              <a:rPr lang="en-US" dirty="0" smtClean="0"/>
              <a:t> (PKI).</a:t>
            </a:r>
          </a:p>
          <a:p>
            <a:r>
              <a:rPr lang="en-US" dirty="0" err="1" smtClean="0"/>
              <a:t>Certificados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ofrecer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de </a:t>
            </a:r>
            <a:r>
              <a:rPr lang="en-US" dirty="0" err="1" smtClean="0"/>
              <a:t>interés</a:t>
            </a:r>
            <a:r>
              <a:rPr lang="en-US" dirty="0" smtClean="0"/>
              <a:t> a </a:t>
            </a:r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atacantes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1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s-EC" b="1" dirty="0"/>
              <a:t>Objetivo </a:t>
            </a:r>
            <a:r>
              <a:rPr lang="es-EC" b="1" dirty="0" smtClean="0"/>
              <a:t>general</a:t>
            </a:r>
            <a:endParaRPr lang="es-ES" sz="4000" dirty="0"/>
          </a:p>
          <a:p>
            <a:pPr lvl="1"/>
            <a:r>
              <a:rPr lang="es-EC" dirty="0" smtClean="0"/>
              <a:t>Presentar </a:t>
            </a:r>
            <a:r>
              <a:rPr lang="es-EC" dirty="0"/>
              <a:t>el modelo </a:t>
            </a:r>
            <a:r>
              <a:rPr lang="es-EC" dirty="0" smtClean="0"/>
              <a:t>y las recomendaciones para </a:t>
            </a:r>
            <a:r>
              <a:rPr lang="es-EC" dirty="0"/>
              <a:t>el desarrollo de aplicaciones Web </a:t>
            </a:r>
            <a:r>
              <a:rPr lang="es-EC" dirty="0" smtClean="0"/>
              <a:t>seguras para Internet.</a:t>
            </a:r>
            <a:endParaRPr lang="es-ES" sz="3600" dirty="0"/>
          </a:p>
          <a:p>
            <a:pPr lvl="0"/>
            <a:endParaRPr lang="es-EC" b="1" dirty="0" smtClean="0"/>
          </a:p>
          <a:p>
            <a:pPr lvl="0"/>
            <a:r>
              <a:rPr lang="es-EC" b="1" dirty="0" smtClean="0"/>
              <a:t>Objetivos específicos de </a:t>
            </a:r>
            <a:r>
              <a:rPr lang="es-EC" b="1" dirty="0"/>
              <a:t>la clase</a:t>
            </a:r>
            <a:endParaRPr lang="es-ES" sz="4000" dirty="0"/>
          </a:p>
          <a:p>
            <a:pPr lvl="1"/>
            <a:r>
              <a:rPr lang="es-EC" dirty="0" smtClean="0"/>
              <a:t>Introducir </a:t>
            </a:r>
            <a:r>
              <a:rPr lang="es-EC" dirty="0"/>
              <a:t>al estudiante al tema de la </a:t>
            </a:r>
            <a:r>
              <a:rPr lang="es-EC" dirty="0" smtClean="0"/>
              <a:t>seguridad en </a:t>
            </a:r>
            <a:r>
              <a:rPr lang="es-EC" smtClean="0"/>
              <a:t>la Web.</a:t>
            </a:r>
            <a:endParaRPr lang="es-ES" sz="3600" dirty="0"/>
          </a:p>
          <a:p>
            <a:pPr lvl="1"/>
            <a:r>
              <a:rPr lang="es-EC" dirty="0"/>
              <a:t>Mostrar algunos ejemplos y estadísticas actuales de </a:t>
            </a:r>
            <a:r>
              <a:rPr lang="es-EC" dirty="0" err="1"/>
              <a:t>cibercrimen</a:t>
            </a:r>
            <a:r>
              <a:rPr lang="es-EC" dirty="0"/>
              <a:t> para resaltar la importancia del tema.</a:t>
            </a:r>
            <a:endParaRPr lang="es-ES" sz="3600" dirty="0"/>
          </a:p>
          <a:p>
            <a:pPr lvl="1"/>
            <a:r>
              <a:rPr lang="es-EC" dirty="0"/>
              <a:t>Presentar y analizar el modelo de aplicaciones para la Web.</a:t>
            </a:r>
            <a:endParaRPr lang="es-ES" sz="3600" dirty="0"/>
          </a:p>
          <a:p>
            <a:pPr lvl="1"/>
            <a:r>
              <a:rPr lang="es-EC" dirty="0"/>
              <a:t>Presentar los aspectos de seguridad a tener en cuenta al desarrollar aplicaciones Web.</a:t>
            </a:r>
            <a:endParaRPr lang="es-ES" sz="3600" dirty="0"/>
          </a:p>
          <a:p>
            <a:pPr lvl="1"/>
            <a:r>
              <a:rPr lang="es-EC" dirty="0"/>
              <a:t>Reflexionar sobre el escenario actual.</a:t>
            </a:r>
            <a:endParaRPr lang="es-ES" sz="3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seguras</a:t>
            </a:r>
            <a:r>
              <a:rPr lang="en-US" dirty="0" smtClean="0"/>
              <a:t> en la Web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Eliminar</a:t>
            </a:r>
            <a:r>
              <a:rPr lang="en-US" b="1" dirty="0" smtClean="0"/>
              <a:t> de los </a:t>
            </a:r>
            <a:r>
              <a:rPr lang="en-US" b="1" dirty="0" err="1" smtClean="0"/>
              <a:t>directorios</a:t>
            </a:r>
            <a:r>
              <a:rPr lang="en-US" b="1" dirty="0" smtClean="0"/>
              <a:t> </a:t>
            </a:r>
            <a:r>
              <a:rPr lang="en-US" b="1" dirty="0" err="1" smtClean="0"/>
              <a:t>accesibles</a:t>
            </a:r>
            <a:r>
              <a:rPr lang="en-US" b="1" dirty="0" smtClean="0"/>
              <a:t> </a:t>
            </a:r>
            <a:r>
              <a:rPr lang="en-US" b="1" dirty="0" err="1" smtClean="0"/>
              <a:t>desde</a:t>
            </a:r>
            <a:r>
              <a:rPr lang="en-US" b="1" dirty="0" smtClean="0"/>
              <a:t> la Web:</a:t>
            </a:r>
          </a:p>
          <a:p>
            <a:pPr lvl="1"/>
            <a:r>
              <a:rPr lang="en-US" dirty="0" err="1" smtClean="0"/>
              <a:t>Comentarios</a:t>
            </a:r>
            <a:r>
              <a:rPr lang="en-US" dirty="0" smtClean="0"/>
              <a:t> de los </a:t>
            </a:r>
            <a:r>
              <a:rPr lang="en-US" dirty="0" err="1" smtClean="0"/>
              <a:t>archivos</a:t>
            </a:r>
            <a:r>
              <a:rPr lang="en-US" dirty="0" smtClean="0"/>
              <a:t> HTML.</a:t>
            </a:r>
          </a:p>
          <a:p>
            <a:pPr lvl="1"/>
            <a:r>
              <a:rPr lang="en-US" dirty="0" err="1" smtClean="0"/>
              <a:t>Archivos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Copias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Archivos</a:t>
            </a:r>
            <a:r>
              <a:rPr lang="en-US" dirty="0" smtClean="0"/>
              <a:t> no </a:t>
            </a:r>
            <a:r>
              <a:rPr lang="en-US" dirty="0" err="1" smtClean="0"/>
              <a:t>utilizados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Limitar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información</a:t>
            </a:r>
            <a:r>
              <a:rPr lang="en-US" dirty="0" smtClean="0"/>
              <a:t> en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el </a:t>
            </a:r>
            <a:r>
              <a:rPr lang="en-US" dirty="0" err="1" smtClean="0"/>
              <a:t>Cliente</a:t>
            </a:r>
            <a:r>
              <a:rPr lang="en-US" dirty="0" smtClean="0"/>
              <a:t> (scripts).</a:t>
            </a:r>
          </a:p>
          <a:p>
            <a:pPr lvl="1"/>
            <a:r>
              <a:rPr lang="en-US" dirty="0" err="1" smtClean="0"/>
              <a:t>Información</a:t>
            </a:r>
            <a:r>
              <a:rPr lang="en-US" dirty="0" smtClean="0"/>
              <a:t> de error.</a:t>
            </a:r>
          </a:p>
          <a:p>
            <a:pPr lvl="1"/>
            <a:r>
              <a:rPr lang="en-US" dirty="0" err="1" smtClean="0"/>
              <a:t>Información</a:t>
            </a:r>
            <a:r>
              <a:rPr lang="en-US" dirty="0" smtClean="0"/>
              <a:t> en 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muestra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Archivo</a:t>
            </a:r>
            <a:r>
              <a:rPr lang="en-US" dirty="0" smtClean="0"/>
              <a:t> Index.html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directorio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Entorno</a:t>
            </a:r>
            <a:r>
              <a:rPr lang="en-US" smtClean="0"/>
              <a:t> y </a:t>
            </a:r>
            <a:r>
              <a:rPr lang="en-US" err="1" smtClean="0"/>
              <a:t>Aplicaciones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mecanismos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lo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sencillos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usuarios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propios</a:t>
            </a:r>
            <a:r>
              <a:rPr lang="en-US" dirty="0" smtClean="0"/>
              <a:t> </a:t>
            </a:r>
            <a:r>
              <a:rPr lang="en-US" dirty="0" err="1" smtClean="0"/>
              <a:t>programadores</a:t>
            </a:r>
            <a:r>
              <a:rPr lang="en-US" dirty="0" smtClean="0"/>
              <a:t> y </a:t>
            </a:r>
            <a:r>
              <a:rPr lang="en-US" dirty="0" err="1" smtClean="0"/>
              <a:t>analistas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entorno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facilite</a:t>
            </a:r>
            <a:r>
              <a:rPr lang="en-US" dirty="0" smtClean="0"/>
              <a:t> la </a:t>
            </a:r>
            <a:r>
              <a:rPr lang="en-US" dirty="0" err="1" smtClean="0"/>
              <a:t>codificación</a:t>
            </a:r>
            <a:r>
              <a:rPr lang="en-US" dirty="0" smtClean="0"/>
              <a:t> Web </a:t>
            </a:r>
            <a:r>
              <a:rPr lang="en-US" dirty="0" err="1" smtClean="0"/>
              <a:t>segura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Someter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 a </a:t>
            </a:r>
            <a:r>
              <a:rPr lang="en-US" dirty="0" err="1" smtClean="0"/>
              <a:t>pruebas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Pruebas</a:t>
            </a:r>
            <a:r>
              <a:rPr lang="en-US" smtClean="0"/>
              <a:t> de </a:t>
            </a:r>
            <a:r>
              <a:rPr lang="en-US" err="1" smtClean="0"/>
              <a:t>Seguridad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Validar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en </a:t>
            </a:r>
            <a:r>
              <a:rPr lang="en-US" dirty="0" err="1" smtClean="0"/>
              <a:t>papel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analizadores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fuente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 y de </a:t>
            </a:r>
            <a:r>
              <a:rPr lang="en-US" dirty="0" err="1" smtClean="0"/>
              <a:t>codificación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vulnerabilidades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Diseñar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verificar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Validar</a:t>
            </a:r>
            <a:r>
              <a:rPr lang="en-US" dirty="0" smtClean="0"/>
              <a:t> la </a:t>
            </a:r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Contratar</a:t>
            </a:r>
            <a:r>
              <a:rPr lang="en-US" dirty="0" smtClean="0"/>
              <a:t> Auditoria de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2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 </a:t>
            </a:r>
            <a:r>
              <a:rPr lang="en-US" err="1" smtClean="0"/>
              <a:t>navegador</a:t>
            </a:r>
            <a:r>
              <a:rPr lang="en-US" smtClean="0"/>
              <a:t> web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navegador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confiable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llega</a:t>
            </a:r>
            <a:r>
              <a:rPr lang="en-US" dirty="0" smtClean="0"/>
              <a:t> del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filtrarse</a:t>
            </a:r>
            <a:r>
              <a:rPr lang="en-US" dirty="0" smtClean="0"/>
              <a:t> y </a:t>
            </a:r>
            <a:r>
              <a:rPr lang="en-US" dirty="0" err="1" smtClean="0"/>
              <a:t>verificarse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descargado</a:t>
            </a:r>
            <a:r>
              <a:rPr lang="en-US" dirty="0" smtClean="0"/>
              <a:t> en el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editarse</a:t>
            </a:r>
            <a:r>
              <a:rPr lang="en-US" dirty="0" smtClean="0"/>
              <a:t> con un simple </a:t>
            </a:r>
            <a:r>
              <a:rPr lang="en-US" dirty="0" err="1" smtClean="0"/>
              <a:t>procesador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interceptar</a:t>
            </a:r>
            <a:r>
              <a:rPr lang="en-US" dirty="0" smtClean="0"/>
              <a:t> y </a:t>
            </a:r>
            <a:r>
              <a:rPr lang="en-US" dirty="0" err="1" smtClean="0"/>
              <a:t>modificar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r>
              <a:rPr lang="en-US" dirty="0" smtClean="0"/>
              <a:t> al </a:t>
            </a:r>
            <a:r>
              <a:rPr lang="en-US" dirty="0" err="1" smtClean="0"/>
              <a:t>servidor</a:t>
            </a:r>
            <a:r>
              <a:rPr lang="en-US" dirty="0" smtClean="0"/>
              <a:t> web. (</a:t>
            </a:r>
            <a:r>
              <a:rPr lang="en-US" dirty="0" err="1" smtClean="0"/>
              <a:t>cabeceras</a:t>
            </a:r>
            <a:r>
              <a:rPr lang="en-US" dirty="0" smtClean="0"/>
              <a:t> http, </a:t>
            </a:r>
            <a:r>
              <a:rPr lang="en-US" dirty="0" err="1" smtClean="0"/>
              <a:t>valores</a:t>
            </a:r>
            <a:r>
              <a:rPr lang="en-US" dirty="0" smtClean="0"/>
              <a:t> de los cookies,…).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Intercambio</a:t>
            </a:r>
            <a:r>
              <a:rPr lang="en-US" smtClean="0"/>
              <a:t> de </a:t>
            </a:r>
            <a:r>
              <a:rPr lang="en-US" err="1" smtClean="0"/>
              <a:t>contenidos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sensible en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ocultos</a:t>
            </a:r>
            <a:r>
              <a:rPr lang="en-US" dirty="0" smtClean="0"/>
              <a:t> del </a:t>
            </a:r>
            <a:r>
              <a:rPr lang="en-US" dirty="0" err="1" smtClean="0"/>
              <a:t>formulario</a:t>
            </a:r>
            <a:r>
              <a:rPr lang="en-US" dirty="0" smtClean="0"/>
              <a:t> (</a:t>
            </a:r>
            <a:r>
              <a:rPr lang="en-US" dirty="0" err="1" smtClean="0"/>
              <a:t>precio</a:t>
            </a:r>
            <a:r>
              <a:rPr lang="en-US" dirty="0" smtClean="0"/>
              <a:t>, </a:t>
            </a:r>
            <a:r>
              <a:rPr lang="en-US" dirty="0" err="1" smtClean="0"/>
              <a:t>importe</a:t>
            </a:r>
            <a:r>
              <a:rPr lang="en-US" dirty="0" smtClean="0"/>
              <a:t>, </a:t>
            </a:r>
            <a:r>
              <a:rPr lang="en-US" dirty="0" err="1" smtClean="0"/>
              <a:t>tarjeta</a:t>
            </a:r>
            <a:r>
              <a:rPr lang="en-US" dirty="0" smtClean="0"/>
              <a:t> de </a:t>
            </a:r>
            <a:r>
              <a:rPr lang="en-US" dirty="0" err="1" smtClean="0"/>
              <a:t>crédito</a:t>
            </a:r>
            <a:r>
              <a:rPr lang="en-US" dirty="0" smtClean="0"/>
              <a:t>, claves)</a:t>
            </a:r>
          </a:p>
          <a:p>
            <a:r>
              <a:rPr lang="en-US" dirty="0" smtClean="0"/>
              <a:t>No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dejar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valide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Cliente</a:t>
            </a:r>
            <a:r>
              <a:rPr lang="en-US" dirty="0" smtClean="0"/>
              <a:t> side scripting: scripts </a:t>
            </a:r>
            <a:r>
              <a:rPr lang="en-US" dirty="0" err="1" smtClean="0"/>
              <a:t>modificados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malicioso</a:t>
            </a:r>
            <a:r>
              <a:rPr lang="en-US" dirty="0" smtClean="0"/>
              <a:t> con </a:t>
            </a:r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aceptar</a:t>
            </a:r>
            <a:r>
              <a:rPr lang="en-US" dirty="0" smtClean="0"/>
              <a:t> </a:t>
            </a:r>
            <a:r>
              <a:rPr lang="en-US" dirty="0" err="1" smtClean="0"/>
              <a:t>indentificador</a:t>
            </a:r>
            <a:r>
              <a:rPr lang="en-US" dirty="0" smtClean="0"/>
              <a:t> de </a:t>
            </a:r>
            <a:r>
              <a:rPr lang="en-US" dirty="0" err="1" smtClean="0"/>
              <a:t>sesión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r>
              <a:rPr lang="en-US" dirty="0" smtClean="0"/>
              <a:t>, 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asignar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sesión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Corregir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malas</a:t>
            </a:r>
            <a:r>
              <a:rPr lang="en-US" dirty="0" smtClean="0"/>
              <a:t> </a:t>
            </a:r>
            <a:r>
              <a:rPr lang="en-US" dirty="0" err="1" smtClean="0"/>
              <a:t>prácticas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 to market y </a:t>
            </a:r>
            <a:r>
              <a:rPr lang="en-US" dirty="0" err="1" smtClean="0"/>
              <a:t>Presupuesto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sacrifica</a:t>
            </a:r>
            <a:r>
              <a:rPr lang="en-US" dirty="0" smtClean="0"/>
              <a:t> los </a:t>
            </a:r>
            <a:r>
              <a:rPr lang="en-US" dirty="0" err="1" smtClean="0"/>
              <a:t>aspectos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con el fin de </a:t>
            </a:r>
            <a:r>
              <a:rPr lang="en-US" dirty="0" err="1" smtClean="0"/>
              <a:t>reducir</a:t>
            </a:r>
            <a:r>
              <a:rPr lang="en-US" dirty="0" smtClean="0"/>
              <a:t> </a:t>
            </a:r>
            <a:r>
              <a:rPr lang="en-US" dirty="0" err="1" smtClean="0"/>
              <a:t>costos</a:t>
            </a:r>
            <a:r>
              <a:rPr lang="en-US" dirty="0" smtClean="0"/>
              <a:t> y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lanzamiento</a:t>
            </a:r>
            <a:r>
              <a:rPr lang="en-US" dirty="0" smtClean="0"/>
              <a:t> a </a:t>
            </a:r>
            <a:r>
              <a:rPr lang="en-US" smtClean="0"/>
              <a:t>producción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9.2.2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Protección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información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transmitida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Autenticación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usuario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Gestión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sesiones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usuario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Validación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entradas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salidas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aplicaciones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Interacción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entre 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cliente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y 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servicio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Web.</a:t>
            </a: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Otras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cuestiones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Iniciativas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9.2.2.1 </a:t>
            </a:r>
            <a:r>
              <a:rPr lang="en-US" dirty="0" err="1"/>
              <a:t>Protección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transmitida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Métodos</a:t>
            </a:r>
            <a:r>
              <a:rPr lang="en-US" b="1" dirty="0" smtClean="0"/>
              <a:t> de HTTP:</a:t>
            </a:r>
          </a:p>
          <a:p>
            <a:pPr lvl="1"/>
            <a:r>
              <a:rPr lang="en-US" b="1" dirty="0" smtClean="0"/>
              <a:t>GET:</a:t>
            </a:r>
            <a:r>
              <a:rPr lang="en-US" dirty="0" smtClean="0"/>
              <a:t> 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 Web </a:t>
            </a:r>
            <a:r>
              <a:rPr lang="en-US" dirty="0" err="1" smtClean="0"/>
              <a:t>usa</a:t>
            </a:r>
            <a:r>
              <a:rPr lang="en-US" dirty="0" smtClean="0"/>
              <a:t> URL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inseguro</a:t>
            </a:r>
            <a:r>
              <a:rPr lang="en-US" dirty="0" smtClean="0"/>
              <a:t>  </a:t>
            </a:r>
          </a:p>
          <a:p>
            <a:pPr lvl="1"/>
            <a:r>
              <a:rPr lang="en-US" b="1" dirty="0" smtClean="0"/>
              <a:t>POST: </a:t>
            </a:r>
            <a:r>
              <a:rPr lang="en-US" dirty="0" err="1" smtClean="0"/>
              <a:t>envia</a:t>
            </a:r>
            <a:r>
              <a:rPr lang="en-US" dirty="0" smtClean="0"/>
              <a:t>/</a:t>
            </a:r>
            <a:r>
              <a:rPr lang="en-US" dirty="0" err="1" smtClean="0"/>
              <a:t>recibe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 variables de </a:t>
            </a:r>
            <a:r>
              <a:rPr lang="en-US" dirty="0" err="1" smtClean="0"/>
              <a:t>sesión</a:t>
            </a:r>
            <a:r>
              <a:rPr lang="en-US" dirty="0" smtClean="0"/>
              <a:t>, no </a:t>
            </a:r>
            <a:r>
              <a:rPr lang="en-US" dirty="0" err="1" smtClean="0"/>
              <a:t>utiliza</a:t>
            </a:r>
            <a:r>
              <a:rPr lang="en-US" dirty="0" smtClean="0"/>
              <a:t> URL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inseguro</a:t>
            </a:r>
            <a:endParaRPr lang="en-US" dirty="0" smtClean="0"/>
          </a:p>
          <a:p>
            <a:pPr lvl="1"/>
            <a:r>
              <a:rPr lang="en-US" b="1" dirty="0" smtClean="0"/>
              <a:t>HEAD: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recibir</a:t>
            </a:r>
            <a:r>
              <a:rPr lang="en-US" dirty="0" smtClean="0"/>
              <a:t> meta-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p.ej</a:t>
            </a:r>
            <a:r>
              <a:rPr lang="en-US" dirty="0" smtClean="0"/>
              <a:t>: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sn</a:t>
            </a:r>
            <a:r>
              <a:rPr lang="en-US" dirty="0" smtClean="0"/>
              <a:t> </a:t>
            </a:r>
            <a:r>
              <a:rPr lang="en-US" dirty="0" err="1" smtClean="0"/>
              <a:t>descargarlo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PUT: </a:t>
            </a:r>
            <a:r>
              <a:rPr lang="en-US" dirty="0" err="1" smtClean="0"/>
              <a:t>peticion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en la </a:t>
            </a:r>
            <a:r>
              <a:rPr lang="en-US" dirty="0" err="1" smtClean="0"/>
              <a:t>carpeta</a:t>
            </a:r>
            <a:r>
              <a:rPr lang="en-US" dirty="0" smtClean="0"/>
              <a:t> de </a:t>
            </a:r>
            <a:r>
              <a:rPr lang="en-US" dirty="0" err="1" smtClean="0"/>
              <a:t>destino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, </a:t>
            </a:r>
            <a:r>
              <a:rPr lang="en-US" dirty="0" err="1" smtClean="0"/>
              <a:t>utiliza</a:t>
            </a:r>
            <a:r>
              <a:rPr lang="en-US" dirty="0" smtClean="0"/>
              <a:t> URL,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inseguro</a:t>
            </a:r>
            <a:endParaRPr lang="en-US" dirty="0" smtClean="0"/>
          </a:p>
          <a:p>
            <a:pPr lvl="1"/>
            <a:r>
              <a:rPr lang="en-US" b="1" dirty="0" smtClean="0"/>
              <a:t>DELETE: </a:t>
            </a:r>
            <a:r>
              <a:rPr lang="en-US" dirty="0" err="1" smtClean="0"/>
              <a:t>peticion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dle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TRACE:</a:t>
            </a:r>
            <a:r>
              <a:rPr lang="en-US" dirty="0" smtClean="0"/>
              <a:t>  Se </a:t>
            </a:r>
            <a:r>
              <a:rPr lang="en-US" dirty="0" err="1" smtClean="0"/>
              <a:t>usa</a:t>
            </a:r>
            <a:r>
              <a:rPr lang="en-US" dirty="0" smtClean="0"/>
              <a:t> con fines de </a:t>
            </a:r>
            <a:r>
              <a:rPr lang="en-US" dirty="0" err="1" smtClean="0"/>
              <a:t>diagnostico</a:t>
            </a:r>
            <a:r>
              <a:rPr lang="en-US" dirty="0" smtClean="0"/>
              <a:t>  </a:t>
            </a:r>
          </a:p>
          <a:p>
            <a:pPr lvl="1"/>
            <a:r>
              <a:rPr lang="en-US" b="1" dirty="0" smtClean="0"/>
              <a:t>OPTIONS: </a:t>
            </a:r>
            <a:r>
              <a:rPr lang="en-US" dirty="0" err="1" smtClean="0"/>
              <a:t>Devuelve</a:t>
            </a:r>
            <a:r>
              <a:rPr lang="en-US" dirty="0" smtClean="0"/>
              <a:t> los </a:t>
            </a:r>
            <a:r>
              <a:rPr lang="en-US" dirty="0" err="1" smtClean="0"/>
              <a:t>métodos</a:t>
            </a:r>
            <a:r>
              <a:rPr lang="en-US" dirty="0" smtClean="0"/>
              <a:t> HTTP </a:t>
            </a:r>
            <a:r>
              <a:rPr lang="en-US" dirty="0" err="1" smtClean="0"/>
              <a:t>que</a:t>
            </a:r>
            <a:r>
              <a:rPr lang="en-US" dirty="0" smtClean="0"/>
              <a:t> un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soporta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un URL </a:t>
            </a:r>
            <a:r>
              <a:rPr lang="en-US" dirty="0" err="1" smtClean="0"/>
              <a:t>especifico</a:t>
            </a:r>
            <a:endParaRPr lang="en-US" dirty="0" smtClean="0"/>
          </a:p>
          <a:p>
            <a:pPr lvl="1"/>
            <a:r>
              <a:rPr lang="en-US" b="1" dirty="0" smtClean="0"/>
              <a:t>CONNECT : </a:t>
            </a:r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saber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un host, </a:t>
            </a:r>
            <a:r>
              <a:rPr lang="en-US" dirty="0" err="1" smtClean="0"/>
              <a:t>para</a:t>
            </a:r>
            <a:r>
              <a:rPr lang="en-US" dirty="0" smtClean="0"/>
              <a:t> saber </a:t>
            </a:r>
            <a:r>
              <a:rPr lang="en-US" dirty="0" err="1" smtClean="0"/>
              <a:t>si</a:t>
            </a:r>
            <a:r>
              <a:rPr lang="en-US" dirty="0" smtClean="0"/>
              <a:t> un proxy </a:t>
            </a:r>
            <a:r>
              <a:rPr lang="en-US" dirty="0" err="1" smtClean="0"/>
              <a:t>nos</a:t>
            </a:r>
            <a:r>
              <a:rPr lang="en-US" dirty="0" smtClean="0"/>
              <a:t> da </a:t>
            </a:r>
            <a:r>
              <a:rPr lang="en-US" dirty="0" err="1" smtClean="0"/>
              <a:t>acceso</a:t>
            </a:r>
            <a:r>
              <a:rPr lang="en-US" dirty="0" smtClean="0"/>
              <a:t> a un host en </a:t>
            </a:r>
            <a:r>
              <a:rPr lang="en-US" dirty="0" err="1" smtClean="0"/>
              <a:t>condiciones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 </a:t>
            </a:r>
            <a:r>
              <a:rPr lang="en-US" dirty="0" err="1" smtClean="0"/>
              <a:t>pej:usando</a:t>
            </a:r>
            <a:r>
              <a:rPr lang="en-US" dirty="0" smtClean="0"/>
              <a:t> SSL.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Se </a:t>
            </a:r>
            <a:r>
              <a:rPr lang="en-US" b="1" dirty="0" err="1" smtClean="0"/>
              <a:t>recomienda</a:t>
            </a:r>
            <a:r>
              <a:rPr lang="en-US" b="1" dirty="0" smtClean="0"/>
              <a:t> </a:t>
            </a:r>
            <a:r>
              <a:rPr lang="en-US" b="1" dirty="0" err="1" smtClean="0"/>
              <a:t>usar</a:t>
            </a:r>
            <a:r>
              <a:rPr lang="en-US" b="1" dirty="0" smtClean="0"/>
              <a:t> POST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información</a:t>
            </a:r>
            <a:r>
              <a:rPr lang="en-US" b="1" dirty="0" smtClean="0"/>
              <a:t> sensible.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b="1" dirty="0" err="1" smtClean="0"/>
              <a:t>Formato</a:t>
            </a:r>
            <a:r>
              <a:rPr lang="en-US" b="1" dirty="0" smtClean="0"/>
              <a:t> de </a:t>
            </a:r>
            <a:r>
              <a:rPr lang="en-US" b="1" dirty="0" err="1" smtClean="0"/>
              <a:t>una</a:t>
            </a:r>
            <a:r>
              <a:rPr lang="en-US" b="1" dirty="0" smtClean="0"/>
              <a:t> URL query string:</a:t>
            </a:r>
          </a:p>
          <a:p>
            <a:pPr lvl="1"/>
            <a:r>
              <a:rPr lang="en-US" dirty="0" smtClean="0"/>
              <a:t>URL </a:t>
            </a:r>
            <a:r>
              <a:rPr lang="en-US" dirty="0" err="1" smtClean="0"/>
              <a:t>formato</a:t>
            </a:r>
            <a:r>
              <a:rPr lang="en-US" dirty="0" smtClean="0"/>
              <a:t> ?&lt;variable&gt;=&lt;valor&gt;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sz="3300" b="1" dirty="0" err="1" smtClean="0"/>
              <a:t>Puesto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que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lleva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datos</a:t>
            </a:r>
            <a:r>
              <a:rPr lang="en-US" sz="3300" b="1" dirty="0" smtClean="0"/>
              <a:t> y </a:t>
            </a:r>
            <a:r>
              <a:rPr lang="en-US" sz="3300" b="1" dirty="0" err="1" smtClean="0"/>
              <a:t>parámetros</a:t>
            </a:r>
            <a:r>
              <a:rPr lang="en-US" sz="3300" b="1" dirty="0" smtClean="0"/>
              <a:t> se </a:t>
            </a:r>
            <a:r>
              <a:rPr lang="en-US" sz="3300" b="1" dirty="0" err="1" smtClean="0"/>
              <a:t>recomienda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usar</a:t>
            </a:r>
            <a:r>
              <a:rPr lang="en-US" sz="3300" b="1" dirty="0" smtClean="0"/>
              <a:t> SSL o TLS </a:t>
            </a:r>
            <a:r>
              <a:rPr lang="en-US" sz="3300" b="1" dirty="0" err="1" smtClean="0"/>
              <a:t>para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proteger</a:t>
            </a:r>
            <a:r>
              <a:rPr lang="en-US" sz="3300" b="1" dirty="0" smtClean="0"/>
              <a:t> la </a:t>
            </a:r>
            <a:r>
              <a:rPr lang="en-US" sz="3300" b="1" dirty="0" err="1" smtClean="0"/>
              <a:t>sesión</a:t>
            </a:r>
            <a:r>
              <a:rPr lang="en-US" sz="33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7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9.2.2.2 </a:t>
            </a:r>
            <a:r>
              <a:rPr lang="en-US" dirty="0" err="1"/>
              <a:t>Autenticación</a:t>
            </a:r>
            <a:r>
              <a:rPr lang="en-US" dirty="0"/>
              <a:t> del </a:t>
            </a:r>
            <a:r>
              <a:rPr lang="en-US" dirty="0" err="1" smtClean="0"/>
              <a:t>usuario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 smtClean="0"/>
              <a:t>Identificación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y </a:t>
            </a:r>
            <a:r>
              <a:rPr lang="en-US" dirty="0" err="1" smtClean="0"/>
              <a:t>contraseña</a:t>
            </a:r>
            <a:endParaRPr lang="en-US" dirty="0"/>
          </a:p>
          <a:p>
            <a:pPr marL="1200150" lvl="2" indent="-342900"/>
            <a:r>
              <a:rPr lang="en-US" dirty="0" smtClean="0"/>
              <a:t>Se </a:t>
            </a:r>
            <a:r>
              <a:rPr lang="en-US" dirty="0" err="1" smtClean="0"/>
              <a:t>recomienda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SSL, SET y </a:t>
            </a:r>
            <a:r>
              <a:rPr lang="en-US" dirty="0" err="1" smtClean="0"/>
              <a:t>certificados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.</a:t>
            </a:r>
          </a:p>
          <a:p>
            <a:pPr marL="1200150" lvl="2" indent="-342900"/>
            <a:r>
              <a:rPr lang="en-US" dirty="0" err="1" smtClean="0"/>
              <a:t>Bloquear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de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intentos</a:t>
            </a:r>
            <a:r>
              <a:rPr lang="en-US" dirty="0" smtClean="0"/>
              <a:t> </a:t>
            </a:r>
            <a:r>
              <a:rPr lang="en-US" dirty="0" err="1" smtClean="0"/>
              <a:t>fallidos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Redirección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o site (</a:t>
            </a:r>
            <a:r>
              <a:rPr lang="en-US" dirty="0" err="1" smtClean="0"/>
              <a:t>ej</a:t>
            </a:r>
            <a:r>
              <a:rPr lang="en-US" dirty="0" smtClean="0"/>
              <a:t>: </a:t>
            </a:r>
            <a:r>
              <a:rPr lang="en-US" dirty="0" err="1" smtClean="0"/>
              <a:t>servidor</a:t>
            </a:r>
            <a:r>
              <a:rPr lang="en-US" dirty="0" smtClean="0"/>
              <a:t> radius a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desafío</a:t>
            </a:r>
            <a:r>
              <a:rPr lang="en-US" dirty="0" smtClean="0"/>
              <a:t>/</a:t>
            </a:r>
            <a:r>
              <a:rPr lang="en-US" dirty="0" err="1" smtClean="0"/>
              <a:t>respuesta</a:t>
            </a:r>
            <a:endParaRPr lang="en-US" dirty="0"/>
          </a:p>
          <a:p>
            <a:pPr lvl="2"/>
            <a:r>
              <a:rPr lang="en-US" dirty="0" smtClean="0"/>
              <a:t>No se </a:t>
            </a:r>
            <a:r>
              <a:rPr lang="en-US" dirty="0" err="1" smtClean="0"/>
              <a:t>transmite</a:t>
            </a:r>
            <a:r>
              <a:rPr lang="en-US" dirty="0" smtClean="0"/>
              <a:t> la </a:t>
            </a:r>
            <a:r>
              <a:rPr lang="en-US" dirty="0" err="1" smtClean="0"/>
              <a:t>identificacion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o </a:t>
            </a:r>
            <a:r>
              <a:rPr lang="en-US" dirty="0" err="1" smtClean="0"/>
              <a:t>contraseña</a:t>
            </a:r>
            <a:r>
              <a:rPr lang="en-US" dirty="0" smtClean="0"/>
              <a:t> </a:t>
            </a:r>
            <a:r>
              <a:rPr lang="en-US" dirty="0" err="1" smtClean="0"/>
              <a:t>sino</a:t>
            </a:r>
            <a:r>
              <a:rPr lang="en-US" dirty="0" smtClean="0"/>
              <a:t> un </a:t>
            </a:r>
            <a:r>
              <a:rPr lang="en-US" dirty="0" err="1" smtClean="0"/>
              <a:t>reto</a:t>
            </a:r>
            <a:r>
              <a:rPr lang="en-US" dirty="0" smtClean="0"/>
              <a:t> </a:t>
            </a:r>
            <a:r>
              <a:rPr lang="en-US" dirty="0" err="1" smtClean="0"/>
              <a:t>criptográfico</a:t>
            </a:r>
            <a:r>
              <a:rPr lang="en-US" dirty="0" smtClean="0"/>
              <a:t> con un </a:t>
            </a:r>
            <a:r>
              <a:rPr lang="en-US" dirty="0" err="1" smtClean="0"/>
              <a:t>secreto</a:t>
            </a:r>
            <a:r>
              <a:rPr lang="en-US" dirty="0" smtClean="0"/>
              <a:t> </a:t>
            </a:r>
            <a:r>
              <a:rPr lang="en-US" dirty="0" err="1" smtClean="0"/>
              <a:t>compartido</a:t>
            </a:r>
            <a:r>
              <a:rPr lang="en-US" dirty="0" smtClean="0"/>
              <a:t> </a:t>
            </a:r>
            <a:r>
              <a:rPr lang="en-US" dirty="0" err="1" smtClean="0"/>
              <a:t>entrel</a:t>
            </a:r>
            <a:r>
              <a:rPr lang="en-US" dirty="0" smtClean="0"/>
              <a:t> as </a:t>
            </a:r>
            <a:r>
              <a:rPr lang="en-US" dirty="0" err="1" smtClean="0"/>
              <a:t>partes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Ejemplo</a:t>
            </a:r>
            <a:r>
              <a:rPr lang="en-US" dirty="0" smtClean="0"/>
              <a:t>: PPP Chap.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fiarse</a:t>
            </a:r>
            <a:r>
              <a:rPr lang="en-US" dirty="0"/>
              <a:t> </a:t>
            </a:r>
            <a:r>
              <a:rPr lang="en-US" dirty="0" smtClean="0"/>
              <a:t>del </a:t>
            </a:r>
            <a:r>
              <a:rPr lang="en-US" dirty="0" err="1"/>
              <a:t>servidor</a:t>
            </a:r>
            <a:r>
              <a:rPr lang="en-US" dirty="0"/>
              <a:t> de referrer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suplantado</a:t>
            </a:r>
            <a:r>
              <a:rPr lang="en-US" dirty="0"/>
              <a:t> </a:t>
            </a:r>
            <a:r>
              <a:rPr lang="en-US" dirty="0" smtClean="0"/>
              <a:t>(spoofing). -&gt; </a:t>
            </a:r>
            <a:r>
              <a:rPr lang="en-US" dirty="0" err="1" smtClean="0"/>
              <a:t>Certificados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Interacción</a:t>
            </a:r>
            <a:r>
              <a:rPr lang="en-US" dirty="0" smtClean="0"/>
              <a:t> </a:t>
            </a:r>
            <a:r>
              <a:rPr lang="en-US" dirty="0" err="1"/>
              <a:t>humana</a:t>
            </a:r>
            <a:r>
              <a:rPr lang="en-US" dirty="0"/>
              <a:t> </a:t>
            </a:r>
            <a:r>
              <a:rPr lang="en-US" dirty="0" smtClean="0"/>
              <a:t>(Robot </a:t>
            </a:r>
            <a:r>
              <a:rPr lang="en-US" dirty="0" err="1"/>
              <a:t>webcrawler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vs.Captcha</a:t>
            </a:r>
            <a:r>
              <a:rPr lang="en-US" dirty="0" smtClean="0"/>
              <a:t> OCR)</a:t>
            </a:r>
          </a:p>
          <a:p>
            <a:pPr lvl="1"/>
            <a:r>
              <a:rPr lang="en-US" dirty="0" err="1" smtClean="0"/>
              <a:t>Pregunta</a:t>
            </a:r>
            <a:r>
              <a:rPr lang="en-US" dirty="0" smtClean="0"/>
              <a:t>/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almacenada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7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9.2.2.3 </a:t>
            </a: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sesiones</a:t>
            </a:r>
            <a:r>
              <a:rPr lang="en-US" dirty="0"/>
              <a:t> de </a:t>
            </a:r>
            <a:r>
              <a:rPr lang="en-US" dirty="0" err="1" smtClean="0"/>
              <a:t>usuario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HTTP Stateless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Proxies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agudiza</a:t>
            </a:r>
            <a:r>
              <a:rPr lang="en-US" dirty="0" smtClean="0"/>
              <a:t> con Cluster de </a:t>
            </a:r>
            <a:r>
              <a:rPr lang="en-US" dirty="0" err="1" smtClean="0"/>
              <a:t>servidores</a:t>
            </a:r>
            <a:endParaRPr lang="en-US" dirty="0" smtClean="0"/>
          </a:p>
          <a:p>
            <a:pPr lvl="1"/>
            <a:r>
              <a:rPr lang="en-US" dirty="0" err="1" smtClean="0"/>
              <a:t>Solución</a:t>
            </a:r>
            <a:r>
              <a:rPr lang="en-US" dirty="0" smtClean="0"/>
              <a:t>: Token </a:t>
            </a:r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: </a:t>
            </a:r>
            <a:r>
              <a:rPr lang="en-US" dirty="0" err="1" smtClean="0"/>
              <a:t>intercambio</a:t>
            </a:r>
            <a:r>
              <a:rPr lang="en-US" dirty="0" smtClean="0"/>
              <a:t> de token</a:t>
            </a:r>
          </a:p>
          <a:p>
            <a:pPr lvl="2"/>
            <a:r>
              <a:rPr lang="en-US" dirty="0" smtClean="0"/>
              <a:t>URL query string: ?&lt;variable&gt;=&lt;valor&gt;</a:t>
            </a:r>
          </a:p>
          <a:p>
            <a:pPr lvl="2"/>
            <a:r>
              <a:rPr lang="en-US" dirty="0" smtClean="0"/>
              <a:t>Parte de </a:t>
            </a:r>
            <a:r>
              <a:rPr lang="en-US" dirty="0" err="1" smtClean="0"/>
              <a:t>cabecera</a:t>
            </a:r>
            <a:r>
              <a:rPr lang="en-US" dirty="0" smtClean="0"/>
              <a:t> http post</a:t>
            </a:r>
          </a:p>
          <a:p>
            <a:pPr lvl="2"/>
            <a:r>
              <a:rPr lang="en-US" dirty="0" smtClean="0"/>
              <a:t>Hidden fields/frames  de </a:t>
            </a:r>
            <a:r>
              <a:rPr lang="en-US" dirty="0" err="1" smtClean="0"/>
              <a:t>formularios</a:t>
            </a:r>
            <a:r>
              <a:rPr lang="en-US" dirty="0" smtClean="0"/>
              <a:t> web</a:t>
            </a:r>
          </a:p>
          <a:p>
            <a:pPr lvl="2"/>
            <a:r>
              <a:rPr lang="en-US" dirty="0" err="1" smtClean="0"/>
              <a:t>Mediante</a:t>
            </a:r>
            <a:r>
              <a:rPr lang="en-US" dirty="0" smtClean="0"/>
              <a:t> cookies con id. </a:t>
            </a:r>
            <a:r>
              <a:rPr lang="en-US" dirty="0" err="1" smtClean="0"/>
              <a:t>Sesion</a:t>
            </a:r>
            <a:r>
              <a:rPr lang="en-US" dirty="0" smtClean="0"/>
              <a:t>, en RAM.</a:t>
            </a:r>
          </a:p>
          <a:p>
            <a:pPr lvl="1"/>
            <a:r>
              <a:rPr lang="en-US" dirty="0" smtClean="0"/>
              <a:t>Cross site scripting</a:t>
            </a:r>
          </a:p>
          <a:p>
            <a:pPr lvl="1"/>
            <a:r>
              <a:rPr lang="en-US" dirty="0" smtClean="0"/>
              <a:t>Timestamps.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9.0 </a:t>
            </a:r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971800" y="3352800"/>
            <a:ext cx="3581400" cy="2286000"/>
          </a:xfrm>
        </p:spPr>
        <p:txBody>
          <a:bodyPr>
            <a:normAutofit fontScale="92500" lnSpcReduction="10000"/>
          </a:bodyPr>
          <a:lstStyle/>
          <a:p>
            <a:pPr lvl="1" algn="l"/>
            <a:r>
              <a:rPr lang="en-US" dirty="0" err="1" smtClean="0"/>
              <a:t>Esquema</a:t>
            </a:r>
            <a:r>
              <a:rPr lang="en-US" dirty="0" smtClean="0"/>
              <a:t> ISO 27000</a:t>
            </a:r>
          </a:p>
          <a:p>
            <a:pPr lvl="1" algn="l"/>
            <a:r>
              <a:rPr lang="en-US" dirty="0" err="1" smtClean="0"/>
              <a:t>Seguridad</a:t>
            </a:r>
            <a:endParaRPr lang="en-US" dirty="0"/>
          </a:p>
          <a:p>
            <a:pPr lvl="1" algn="l"/>
            <a:r>
              <a:rPr lang="en-US" dirty="0" err="1"/>
              <a:t>Amenazas</a:t>
            </a:r>
            <a:endParaRPr lang="en-US" dirty="0"/>
          </a:p>
          <a:p>
            <a:pPr lvl="1" algn="l"/>
            <a:r>
              <a:rPr lang="en-US" dirty="0" err="1"/>
              <a:t>Ataques</a:t>
            </a:r>
            <a:endParaRPr lang="en-US" dirty="0"/>
          </a:p>
          <a:p>
            <a:pPr lvl="1" algn="l"/>
            <a:r>
              <a:rPr lang="en-US" dirty="0"/>
              <a:t>El </a:t>
            </a:r>
            <a:r>
              <a:rPr lang="en-US" dirty="0" err="1"/>
              <a:t>entorno</a:t>
            </a:r>
            <a:r>
              <a:rPr lang="en-US" dirty="0"/>
              <a:t>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Problemas</a:t>
            </a:r>
            <a:r>
              <a:rPr lang="en-US" smtClean="0"/>
              <a:t> de </a:t>
            </a:r>
            <a:r>
              <a:rPr lang="en-US" err="1" smtClean="0"/>
              <a:t>las</a:t>
            </a:r>
            <a:r>
              <a:rPr lang="en-US" smtClean="0"/>
              <a:t> </a:t>
            </a:r>
            <a:r>
              <a:rPr lang="en-US" err="1" smtClean="0"/>
              <a:t>sesiones</a:t>
            </a:r>
            <a:r>
              <a:rPr lang="en-US" smtClean="0"/>
              <a:t> de </a:t>
            </a:r>
            <a:r>
              <a:rPr lang="en-US" err="1" smtClean="0"/>
              <a:t>usuario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Secuestro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Ataques</a:t>
            </a:r>
            <a:r>
              <a:rPr lang="en-US" dirty="0" smtClean="0"/>
              <a:t> de </a:t>
            </a:r>
            <a:r>
              <a:rPr lang="en-US" dirty="0" err="1" smtClean="0"/>
              <a:t>repetición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Generación</a:t>
            </a:r>
            <a:r>
              <a:rPr lang="en-US" dirty="0" smtClean="0"/>
              <a:t> de token </a:t>
            </a:r>
            <a:r>
              <a:rPr lang="en-US" dirty="0" err="1" smtClean="0"/>
              <a:t>falso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Captura</a:t>
            </a:r>
            <a:r>
              <a:rPr lang="en-US" dirty="0" smtClean="0"/>
              <a:t> y </a:t>
            </a:r>
            <a:r>
              <a:rPr lang="en-US" dirty="0" err="1" smtClean="0"/>
              <a:t>manipulación</a:t>
            </a:r>
            <a:r>
              <a:rPr lang="en-US" dirty="0" smtClean="0"/>
              <a:t> de cookies.</a:t>
            </a:r>
          </a:p>
          <a:p>
            <a:pPr marL="342900" lvl="2" indent="-342900"/>
            <a:endParaRPr lang="en-US" sz="2800" dirty="0" smtClean="0"/>
          </a:p>
          <a:p>
            <a:pPr marL="342900" lvl="2" indent="-342900"/>
            <a:r>
              <a:rPr lang="en-US" sz="3200" dirty="0" err="1" smtClean="0"/>
              <a:t>Solución</a:t>
            </a:r>
            <a:r>
              <a:rPr lang="en-US" sz="3200" dirty="0" smtClean="0"/>
              <a:t>:</a:t>
            </a:r>
          </a:p>
          <a:p>
            <a:pPr marL="800100" lvl="3" indent="-342900"/>
            <a:r>
              <a:rPr lang="en-US" sz="2800" dirty="0" smtClean="0"/>
              <a:t>Timestamp, SSL. (HTTPS).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9.2.2.4 </a:t>
            </a:r>
            <a:r>
              <a:rPr lang="en-US" dirty="0" err="1" smtClean="0"/>
              <a:t>Validación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entradas</a:t>
            </a:r>
            <a:r>
              <a:rPr lang="en-US" dirty="0"/>
              <a:t> y </a:t>
            </a:r>
            <a:r>
              <a:rPr lang="en-US" dirty="0" err="1"/>
              <a:t>salidas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 smtClean="0"/>
              <a:t>aplicaciones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Modificación</a:t>
            </a:r>
            <a:r>
              <a:rPr lang="en-US" dirty="0" smtClean="0"/>
              <a:t> de </a:t>
            </a:r>
            <a:r>
              <a:rPr lang="en-US" dirty="0" err="1" smtClean="0"/>
              <a:t>cabeceras</a:t>
            </a:r>
            <a:r>
              <a:rPr lang="en-US" dirty="0" smtClean="0"/>
              <a:t> HTTP.</a:t>
            </a:r>
          </a:p>
          <a:p>
            <a:r>
              <a:rPr lang="en-US" dirty="0"/>
              <a:t>Cross site scripting</a:t>
            </a:r>
            <a:r>
              <a:rPr lang="en-US" dirty="0" smtClean="0"/>
              <a:t>.(XSS)</a:t>
            </a:r>
            <a:endParaRPr lang="en-US" dirty="0"/>
          </a:p>
          <a:p>
            <a:r>
              <a:rPr lang="en-US" dirty="0" err="1" smtClean="0"/>
              <a:t>Inyección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SQL.</a:t>
            </a:r>
          </a:p>
          <a:p>
            <a:endParaRPr lang="en-US" dirty="0"/>
          </a:p>
          <a:p>
            <a:r>
              <a:rPr lang="en-US" dirty="0" err="1" smtClean="0"/>
              <a:t>Solución</a:t>
            </a:r>
            <a:r>
              <a:rPr lang="en-US" dirty="0" smtClean="0"/>
              <a:t>:</a:t>
            </a:r>
          </a:p>
          <a:p>
            <a:r>
              <a:rPr lang="en-US" dirty="0" err="1"/>
              <a:t>Limitar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y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.</a:t>
            </a:r>
          </a:p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 (hash)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integridad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Prevención</a:t>
            </a:r>
            <a:r>
              <a:rPr lang="en-US" dirty="0" smtClean="0"/>
              <a:t> de </a:t>
            </a:r>
            <a:r>
              <a:rPr lang="en-US" dirty="0" err="1" smtClean="0"/>
              <a:t>ejecucion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a </a:t>
            </a:r>
            <a:r>
              <a:rPr lang="en-US" dirty="0" err="1" smtClean="0"/>
              <a:t>comandos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Restricción</a:t>
            </a:r>
            <a:r>
              <a:rPr lang="en-US" dirty="0" smtClean="0"/>
              <a:t> </a:t>
            </a:r>
            <a:r>
              <a:rPr lang="en-US" dirty="0" err="1" smtClean="0"/>
              <a:t>deacceso</a:t>
            </a:r>
            <a:r>
              <a:rPr lang="en-US" dirty="0" smtClean="0"/>
              <a:t> a </a:t>
            </a:r>
            <a:r>
              <a:rPr lang="en-US" dirty="0" err="1" smtClean="0"/>
              <a:t>directorios</a:t>
            </a:r>
            <a:r>
              <a:rPr lang="en-US" dirty="0" smtClean="0"/>
              <a:t> y </a:t>
            </a:r>
            <a:r>
              <a:rPr lang="en-US" dirty="0" err="1" smtClean="0"/>
              <a:t>archivos</a:t>
            </a:r>
            <a:r>
              <a:rPr lang="en-US" dirty="0" smtClean="0"/>
              <a:t>. ../</a:t>
            </a:r>
          </a:p>
          <a:p>
            <a:r>
              <a:rPr lang="en-US" dirty="0" err="1" smtClean="0"/>
              <a:t>Prevención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exploten</a:t>
            </a:r>
            <a:r>
              <a:rPr lang="en-US" dirty="0" smtClean="0"/>
              <a:t> </a:t>
            </a:r>
            <a:r>
              <a:rPr lang="en-US" dirty="0" err="1" smtClean="0"/>
              <a:t>codificación</a:t>
            </a:r>
            <a:r>
              <a:rPr lang="en-US" dirty="0" smtClean="0"/>
              <a:t> URL </a:t>
            </a:r>
            <a:r>
              <a:rPr lang="en-US" dirty="0" err="1" smtClean="0"/>
              <a:t>exigida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HTTP. %hex. -&gt; &lt; … ; charset=ISO-8859-1/&gt;</a:t>
            </a:r>
            <a:endParaRPr lang="en-US" dirty="0"/>
          </a:p>
          <a:p>
            <a:r>
              <a:rPr lang="en-US" dirty="0" err="1" smtClean="0"/>
              <a:t>Filtrado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UTF-8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9.2.2.5 </a:t>
            </a:r>
            <a:r>
              <a:rPr lang="en-US" dirty="0" err="1" smtClean="0"/>
              <a:t>Interacción</a:t>
            </a:r>
            <a:r>
              <a:rPr lang="en-US" dirty="0" smtClean="0"/>
              <a:t> </a:t>
            </a:r>
            <a:r>
              <a:rPr lang="en-US" dirty="0"/>
              <a:t>entre el </a:t>
            </a:r>
            <a:r>
              <a:rPr lang="en-US" dirty="0" err="1"/>
              <a:t>cliente</a:t>
            </a:r>
            <a:r>
              <a:rPr lang="en-US" dirty="0"/>
              <a:t> y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Primeros servidores HTML </a:t>
            </a:r>
          </a:p>
          <a:p>
            <a:pPr lvl="1"/>
            <a:r>
              <a:rPr lang="es-ES" dirty="0" smtClean="0"/>
              <a:t>no soportaban contenidos dinámicos</a:t>
            </a:r>
          </a:p>
          <a:p>
            <a:r>
              <a:rPr lang="es-ES" dirty="0" err="1" smtClean="0"/>
              <a:t>Common</a:t>
            </a:r>
            <a:r>
              <a:rPr lang="es-ES" dirty="0" smtClean="0"/>
              <a:t> Gateway Interface CGI.</a:t>
            </a:r>
          </a:p>
          <a:p>
            <a:pPr lvl="1"/>
            <a:r>
              <a:rPr lang="es-ES" dirty="0" smtClean="0"/>
              <a:t>Intercambio de información con software externo.</a:t>
            </a:r>
          </a:p>
          <a:p>
            <a:pPr lvl="1"/>
            <a:r>
              <a:rPr lang="es-ES" dirty="0" smtClean="0"/>
              <a:t>Procesa con C/C++/Perl u otro y devuelve </a:t>
            </a:r>
            <a:r>
              <a:rPr lang="es-ES" dirty="0" err="1" smtClean="0"/>
              <a:t>codigo</a:t>
            </a:r>
            <a:r>
              <a:rPr lang="es-ES" dirty="0" smtClean="0"/>
              <a:t> HTML generado al cliente.</a:t>
            </a:r>
          </a:p>
          <a:p>
            <a:pPr lvl="1"/>
            <a:r>
              <a:rPr lang="es-ES" dirty="0" smtClean="0"/>
              <a:t>Poco eficiente/escalable.</a:t>
            </a:r>
          </a:p>
          <a:p>
            <a:pPr lvl="1"/>
            <a:r>
              <a:rPr lang="es-ES" dirty="0" err="1" smtClean="0"/>
              <a:t>Fast</a:t>
            </a:r>
            <a:r>
              <a:rPr lang="es-ES" dirty="0" smtClean="0"/>
              <a:t> CGI</a:t>
            </a:r>
          </a:p>
          <a:p>
            <a:r>
              <a:rPr lang="es-ES" dirty="0" err="1" smtClean="0"/>
              <a:t>APIs</a:t>
            </a:r>
            <a:endParaRPr lang="es-ES" dirty="0" smtClean="0"/>
          </a:p>
          <a:p>
            <a:pPr lvl="1"/>
            <a:r>
              <a:rPr lang="es-ES" dirty="0" smtClean="0"/>
              <a:t>	Netscape NSAPI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Internet Explorer ISAPI</a:t>
            </a:r>
          </a:p>
          <a:p>
            <a:r>
              <a:rPr lang="es-ES" dirty="0" smtClean="0"/>
              <a:t>Java</a:t>
            </a:r>
          </a:p>
          <a:p>
            <a:pPr lvl="1"/>
            <a:r>
              <a:rPr lang="es-ES" dirty="0" err="1" smtClean="0"/>
              <a:t>Applets</a:t>
            </a:r>
            <a:r>
              <a:rPr lang="es-ES" dirty="0" smtClean="0"/>
              <a:t> y </a:t>
            </a:r>
            <a:r>
              <a:rPr lang="es-ES" dirty="0" err="1" smtClean="0"/>
              <a:t>Servlets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210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9.2.2.5 </a:t>
            </a:r>
            <a:r>
              <a:rPr lang="en-US" dirty="0" err="1"/>
              <a:t>Interacción</a:t>
            </a:r>
            <a:r>
              <a:rPr lang="en-US" dirty="0"/>
              <a:t> entre el </a:t>
            </a:r>
            <a:r>
              <a:rPr lang="en-US" dirty="0" err="1"/>
              <a:t>cliente</a:t>
            </a:r>
            <a:r>
              <a:rPr lang="en-US" dirty="0"/>
              <a:t> y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smtClean="0"/>
              <a:t>Web 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SSI Server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Includes</a:t>
            </a:r>
            <a:endParaRPr lang="es-ES" dirty="0"/>
          </a:p>
          <a:p>
            <a:r>
              <a:rPr lang="es-ES" dirty="0" smtClean="0"/>
              <a:t>ASP Active </a:t>
            </a:r>
            <a:r>
              <a:rPr lang="es-ES" dirty="0"/>
              <a:t>Server </a:t>
            </a:r>
            <a:r>
              <a:rPr lang="es-ES" dirty="0" err="1"/>
              <a:t>Pages</a:t>
            </a:r>
            <a:endParaRPr lang="es-ES" dirty="0"/>
          </a:p>
          <a:p>
            <a:r>
              <a:rPr lang="es-ES" dirty="0" smtClean="0"/>
              <a:t>PHP Personal </a:t>
            </a:r>
            <a:r>
              <a:rPr lang="es-ES" dirty="0"/>
              <a:t>Home </a:t>
            </a:r>
            <a:r>
              <a:rPr lang="es-ES" dirty="0" err="1" smtClean="0"/>
              <a:t>Pages</a:t>
            </a:r>
            <a:endParaRPr lang="es-ES" dirty="0"/>
          </a:p>
          <a:p>
            <a:r>
              <a:rPr lang="es-ES" dirty="0"/>
              <a:t>DHTML</a:t>
            </a:r>
          </a:p>
          <a:p>
            <a:pPr lvl="1"/>
            <a:r>
              <a:rPr lang="es-ES" dirty="0"/>
              <a:t>VBScript, Java Script</a:t>
            </a:r>
          </a:p>
          <a:p>
            <a:pPr lvl="1"/>
            <a:r>
              <a:rPr lang="es-ES" dirty="0"/>
              <a:t>Tratamiento como objetos </a:t>
            </a:r>
          </a:p>
          <a:p>
            <a:pPr lvl="1"/>
            <a:r>
              <a:rPr lang="es-ES" dirty="0"/>
              <a:t>Manejo de eventos </a:t>
            </a:r>
          </a:p>
          <a:p>
            <a:pPr lvl="1"/>
            <a:r>
              <a:rPr lang="es-ES" dirty="0"/>
              <a:t>Controladores Active X</a:t>
            </a:r>
          </a:p>
          <a:p>
            <a:pPr lvl="1"/>
            <a:r>
              <a:rPr lang="es-ES" dirty="0"/>
              <a:t>Plug </a:t>
            </a:r>
            <a:r>
              <a:rPr lang="es-ES" dirty="0" err="1"/>
              <a:t>ins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Applets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5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Otros</a:t>
            </a:r>
            <a:r>
              <a:rPr lang="en-US" smtClean="0"/>
              <a:t> </a:t>
            </a:r>
            <a:r>
              <a:rPr lang="en-US" err="1" smtClean="0"/>
              <a:t>problemas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Puntos</a:t>
            </a:r>
            <a:r>
              <a:rPr lang="en-US" b="1" dirty="0"/>
              <a:t> </a:t>
            </a:r>
            <a:r>
              <a:rPr lang="en-US" b="1" dirty="0" err="1"/>
              <a:t>intermedios</a:t>
            </a:r>
            <a:r>
              <a:rPr lang="en-US" b="1" dirty="0"/>
              <a:t> en la </a:t>
            </a:r>
            <a:r>
              <a:rPr lang="en-US" b="1" dirty="0" err="1"/>
              <a:t>transmisión</a:t>
            </a:r>
            <a:r>
              <a:rPr lang="en-US" b="1" dirty="0"/>
              <a:t> con </a:t>
            </a:r>
            <a:r>
              <a:rPr lang="en-US" b="1" dirty="0" err="1"/>
              <a:t>información</a:t>
            </a:r>
            <a:r>
              <a:rPr lang="en-US" b="1" dirty="0"/>
              <a:t> en </a:t>
            </a:r>
            <a:r>
              <a:rPr lang="en-US" b="1" dirty="0" err="1"/>
              <a:t>claro</a:t>
            </a:r>
            <a:endParaRPr lang="en-US" b="1" dirty="0"/>
          </a:p>
          <a:p>
            <a:r>
              <a:rPr lang="en-US" dirty="0" smtClean="0"/>
              <a:t>Proxies</a:t>
            </a:r>
          </a:p>
          <a:p>
            <a:pPr lvl="1"/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claro</a:t>
            </a:r>
            <a:r>
              <a:rPr lang="en-US" dirty="0" smtClean="0"/>
              <a:t> en el cache del proxy</a:t>
            </a:r>
          </a:p>
          <a:p>
            <a:pPr lvl="1"/>
            <a:r>
              <a:rPr lang="en-US" dirty="0" smtClean="0"/>
              <a:t>Meta HTTP-EQUIV “no </a:t>
            </a:r>
            <a:r>
              <a:rPr lang="en-US" dirty="0" err="1" smtClean="0"/>
              <a:t>chache</a:t>
            </a:r>
            <a:r>
              <a:rPr lang="en-US" dirty="0" smtClean="0"/>
              <a:t> y expires”</a:t>
            </a:r>
          </a:p>
          <a:p>
            <a:r>
              <a:rPr lang="en-US" dirty="0" err="1" smtClean="0"/>
              <a:t>Pasarelas</a:t>
            </a:r>
            <a:endParaRPr lang="en-US" dirty="0" smtClean="0"/>
          </a:p>
          <a:p>
            <a:pPr lvl="1"/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claro</a:t>
            </a:r>
            <a:r>
              <a:rPr lang="en-US" dirty="0" smtClean="0"/>
              <a:t> en la </a:t>
            </a:r>
            <a:r>
              <a:rPr lang="en-US" dirty="0" err="1" smtClean="0"/>
              <a:t>pasarela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traducción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Remedio</a:t>
            </a:r>
            <a:r>
              <a:rPr lang="en-US" dirty="0" smtClean="0"/>
              <a:t>: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end to end.</a:t>
            </a:r>
          </a:p>
          <a:p>
            <a:r>
              <a:rPr lang="en-US" b="1" dirty="0" smtClean="0"/>
              <a:t>Hosting y Housing vs. </a:t>
            </a:r>
            <a:r>
              <a:rPr lang="en-US" b="1" dirty="0" err="1" smtClean="0"/>
              <a:t>Servidor</a:t>
            </a:r>
            <a:r>
              <a:rPr lang="en-US" b="1" dirty="0" smtClean="0"/>
              <a:t> en la </a:t>
            </a:r>
            <a:r>
              <a:rPr lang="en-US" b="1" dirty="0" err="1" smtClean="0"/>
              <a:t>empresa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Encapsulamiento</a:t>
            </a:r>
            <a:r>
              <a:rPr lang="en-US" smtClean="0"/>
              <a:t> en la </a:t>
            </a:r>
            <a:r>
              <a:rPr lang="en-US" err="1" smtClean="0"/>
              <a:t>pila</a:t>
            </a:r>
            <a:r>
              <a:rPr lang="en-US" smtClean="0"/>
              <a:t> TCP/IP</a:t>
            </a:r>
            <a:endParaRPr lang="en-US"/>
          </a:p>
        </p:txBody>
      </p:sp>
      <p:sp>
        <p:nvSpPr>
          <p:cNvPr id="4" name="3 Rectángulo redondeado"/>
          <p:cNvSpPr/>
          <p:nvPr/>
        </p:nvSpPr>
        <p:spPr>
          <a:xfrm>
            <a:off x="533400" y="32766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APLICACION</a:t>
            </a:r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533400" y="36957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533400" y="4114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7" name="6 Rectángulo redondeado"/>
          <p:cNvSpPr/>
          <p:nvPr/>
        </p:nvSpPr>
        <p:spPr>
          <a:xfrm>
            <a:off x="533400" y="4551218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8" name="7 Rectángulo redondeado"/>
          <p:cNvSpPr/>
          <p:nvPr/>
        </p:nvSpPr>
        <p:spPr>
          <a:xfrm>
            <a:off x="2632364" y="36957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2632364" y="4114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2632364" y="4551218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343400" y="36957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12" name="11 Rectángulo redondeado"/>
          <p:cNvSpPr/>
          <p:nvPr/>
        </p:nvSpPr>
        <p:spPr>
          <a:xfrm>
            <a:off x="4343400" y="4114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13" name="12 Rectángulo redondeado"/>
          <p:cNvSpPr/>
          <p:nvPr/>
        </p:nvSpPr>
        <p:spPr>
          <a:xfrm>
            <a:off x="4343400" y="4551218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14" name="13 Rectángulo redondeado"/>
          <p:cNvSpPr/>
          <p:nvPr/>
        </p:nvSpPr>
        <p:spPr>
          <a:xfrm>
            <a:off x="6553200" y="4551218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15" name="14 Rectángulo redondeado"/>
          <p:cNvSpPr/>
          <p:nvPr/>
        </p:nvSpPr>
        <p:spPr>
          <a:xfrm>
            <a:off x="6560127" y="4114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16" name="15 Rectángulo redondeado"/>
          <p:cNvSpPr/>
          <p:nvPr/>
        </p:nvSpPr>
        <p:spPr>
          <a:xfrm>
            <a:off x="6560127" y="36957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17" name="16 Rectángulo redondeado"/>
          <p:cNvSpPr/>
          <p:nvPr/>
        </p:nvSpPr>
        <p:spPr>
          <a:xfrm>
            <a:off x="6553200" y="32766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APLICACION</a:t>
            </a:r>
            <a:endParaRPr lang="en-US"/>
          </a:p>
        </p:txBody>
      </p:sp>
      <p:cxnSp>
        <p:nvCxnSpPr>
          <p:cNvPr id="19" name="18 Conector angular"/>
          <p:cNvCxnSpPr/>
          <p:nvPr/>
        </p:nvCxnSpPr>
        <p:spPr>
          <a:xfrm rot="16200000" flipH="1">
            <a:off x="6224732" y="3870036"/>
            <a:ext cx="12700" cy="20989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/>
          <p:nvPr/>
        </p:nvCxnSpPr>
        <p:spPr>
          <a:xfrm rot="16200000" flipH="1">
            <a:off x="2573482" y="3889086"/>
            <a:ext cx="12700" cy="20989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abajo"/>
          <p:cNvSpPr/>
          <p:nvPr/>
        </p:nvSpPr>
        <p:spPr>
          <a:xfrm>
            <a:off x="7675418" y="2691245"/>
            <a:ext cx="415636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Flecha abajo"/>
          <p:cNvSpPr/>
          <p:nvPr/>
        </p:nvSpPr>
        <p:spPr>
          <a:xfrm>
            <a:off x="1676400" y="2691245"/>
            <a:ext cx="415636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Flecha abajo"/>
          <p:cNvSpPr/>
          <p:nvPr/>
        </p:nvSpPr>
        <p:spPr>
          <a:xfrm rot="10800000">
            <a:off x="6657110" y="2691245"/>
            <a:ext cx="415636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Flecha abajo"/>
          <p:cNvSpPr/>
          <p:nvPr/>
        </p:nvSpPr>
        <p:spPr>
          <a:xfrm rot="10800000">
            <a:off x="685800" y="2691245"/>
            <a:ext cx="415636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Rectángulo"/>
          <p:cNvSpPr/>
          <p:nvPr/>
        </p:nvSpPr>
        <p:spPr>
          <a:xfrm>
            <a:off x="3688946" y="3045767"/>
            <a:ext cx="141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prstClr val="black"/>
                </a:solidFill>
              </a:rPr>
              <a:t>ROUTER</a:t>
            </a:r>
            <a:endParaRPr lang="en-US" sz="2000"/>
          </a:p>
        </p:txBody>
      </p:sp>
      <p:sp>
        <p:nvSpPr>
          <p:cNvPr id="28" name="27 CuadroTexto"/>
          <p:cNvSpPr txBox="1"/>
          <p:nvPr/>
        </p:nvSpPr>
        <p:spPr>
          <a:xfrm>
            <a:off x="533400" y="1752600"/>
            <a:ext cx="204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SERVIDOR</a:t>
            </a:r>
            <a:endParaRPr lang="en-US" b="1"/>
          </a:p>
        </p:txBody>
      </p:sp>
      <p:sp>
        <p:nvSpPr>
          <p:cNvPr id="29" name="28 CuadroTexto"/>
          <p:cNvSpPr txBox="1"/>
          <p:nvPr/>
        </p:nvSpPr>
        <p:spPr>
          <a:xfrm>
            <a:off x="6657110" y="1752600"/>
            <a:ext cx="149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CLIENTE</a:t>
            </a:r>
            <a:endParaRPr lang="en-US" sz="2800" b="1"/>
          </a:p>
        </p:txBody>
      </p:sp>
      <p:sp>
        <p:nvSpPr>
          <p:cNvPr id="30" name="29 CuadroTexto"/>
          <p:cNvSpPr txBox="1"/>
          <p:nvPr/>
        </p:nvSpPr>
        <p:spPr>
          <a:xfrm>
            <a:off x="592282" y="2275820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 /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580909" y="2321913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 /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Iniciativas</a:t>
            </a:r>
            <a:r>
              <a:rPr lang="en-US" smtClean="0"/>
              <a:t> </a:t>
            </a:r>
            <a:r>
              <a:rPr lang="en-US" err="1" smtClean="0"/>
              <a:t>para</a:t>
            </a:r>
            <a:r>
              <a:rPr lang="en-US" smtClean="0"/>
              <a:t> </a:t>
            </a:r>
            <a:r>
              <a:rPr lang="en-US" err="1" smtClean="0"/>
              <a:t>mejorar</a:t>
            </a:r>
            <a:r>
              <a:rPr lang="en-US" smtClean="0"/>
              <a:t> la </a:t>
            </a:r>
            <a:r>
              <a:rPr lang="en-US" err="1" smtClean="0"/>
              <a:t>seguridad</a:t>
            </a:r>
            <a:r>
              <a:rPr lang="en-US" smtClean="0"/>
              <a:t> de </a:t>
            </a:r>
            <a:r>
              <a:rPr lang="en-US" err="1" smtClean="0"/>
              <a:t>las</a:t>
            </a:r>
            <a:r>
              <a:rPr lang="en-US" smtClean="0"/>
              <a:t> </a:t>
            </a:r>
            <a:r>
              <a:rPr lang="en-US" err="1" smtClean="0"/>
              <a:t>aplicaciones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Application security OWASP</a:t>
            </a:r>
          </a:p>
          <a:p>
            <a:pPr lvl="1"/>
            <a:r>
              <a:rPr lang="en-US" dirty="0" err="1" smtClean="0"/>
              <a:t>Iniciativa</a:t>
            </a:r>
            <a:r>
              <a:rPr lang="en-US" dirty="0" smtClean="0"/>
              <a:t> </a:t>
            </a:r>
            <a:r>
              <a:rPr lang="en-US" dirty="0" err="1" smtClean="0"/>
              <a:t>abierta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seguras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Ccured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lenguaje</a:t>
            </a:r>
            <a:r>
              <a:rPr lang="en-US" dirty="0" smtClean="0"/>
              <a:t> C.</a:t>
            </a:r>
          </a:p>
          <a:p>
            <a:r>
              <a:rPr lang="en-US" dirty="0" smtClean="0"/>
              <a:t>Trusted Computing BIOS.</a:t>
            </a:r>
          </a:p>
          <a:p>
            <a:r>
              <a:rPr lang="en-US" dirty="0" smtClean="0"/>
              <a:t>ISO 27000.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Nuevos</a:t>
            </a:r>
            <a:r>
              <a:rPr lang="en-US" dirty="0" smtClean="0"/>
              <a:t> </a:t>
            </a:r>
            <a:r>
              <a:rPr lang="en-US" dirty="0" err="1" smtClean="0"/>
              <a:t>Paradigmas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Cloud Computing</a:t>
            </a:r>
          </a:p>
          <a:p>
            <a:pPr lvl="2"/>
            <a:r>
              <a:rPr lang="en-US" sz="2800" dirty="0" err="1" smtClean="0"/>
              <a:t>Almacenamiento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distribuído</a:t>
            </a:r>
            <a:r>
              <a:rPr lang="en-US" sz="2800" dirty="0" smtClean="0"/>
              <a:t> en la </a:t>
            </a:r>
            <a:r>
              <a:rPr lang="en-US" sz="2800" dirty="0" err="1" smtClean="0"/>
              <a:t>nube</a:t>
            </a:r>
            <a:r>
              <a:rPr lang="en-US" sz="2800" dirty="0" smtClean="0"/>
              <a:t> (any network, any terminal, anywhere).</a:t>
            </a:r>
          </a:p>
          <a:p>
            <a:pPr lvl="2"/>
            <a:r>
              <a:rPr lang="en-US" sz="2800" dirty="0" err="1" smtClean="0"/>
              <a:t>Aplicaciones</a:t>
            </a:r>
            <a:r>
              <a:rPr lang="en-US" sz="2800" dirty="0" smtClean="0"/>
              <a:t> </a:t>
            </a:r>
            <a:r>
              <a:rPr lang="en-US" sz="2800" dirty="0" err="1" smtClean="0"/>
              <a:t>accesibles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internet. </a:t>
            </a:r>
          </a:p>
          <a:p>
            <a:pPr lvl="2"/>
            <a:r>
              <a:rPr lang="en-US" sz="2800" dirty="0" smtClean="0"/>
              <a:t>Outsourcing de </a:t>
            </a:r>
            <a:r>
              <a:rPr lang="en-US" sz="2800" dirty="0" err="1" smtClean="0"/>
              <a:t>gestión</a:t>
            </a:r>
            <a:r>
              <a:rPr lang="en-US" sz="2800" dirty="0" smtClean="0"/>
              <a:t> y </a:t>
            </a:r>
            <a:r>
              <a:rPr lang="en-US" sz="2800" dirty="0" err="1" smtClean="0"/>
              <a:t>soporte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técnico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err="1" smtClean="0"/>
              <a:t>Autentificación</a:t>
            </a:r>
            <a:r>
              <a:rPr lang="en-US" sz="2800" dirty="0" smtClean="0"/>
              <a:t>, </a:t>
            </a:r>
            <a:r>
              <a:rPr lang="en-US" sz="2800" dirty="0" err="1" smtClean="0"/>
              <a:t>Autorización</a:t>
            </a:r>
            <a:r>
              <a:rPr lang="en-US" sz="2800" dirty="0" smtClean="0"/>
              <a:t>, </a:t>
            </a:r>
            <a:r>
              <a:rPr lang="en-US" sz="2800" dirty="0" err="1" smtClean="0"/>
              <a:t>Contabilización</a:t>
            </a:r>
            <a:r>
              <a:rPr lang="en-US" sz="2800" dirty="0" smtClean="0"/>
              <a:t> en la </a:t>
            </a:r>
            <a:r>
              <a:rPr lang="en-US" sz="2800" dirty="0" err="1" smtClean="0"/>
              <a:t>nube</a:t>
            </a:r>
            <a:r>
              <a:rPr lang="en-US" sz="2800" dirty="0" smtClean="0"/>
              <a:t>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4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Nuevos Paradigmas 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Computación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móvil</a:t>
            </a:r>
            <a:endParaRPr lang="en-US" sz="2800" b="1" dirty="0" smtClean="0"/>
          </a:p>
          <a:p>
            <a:pPr lvl="1"/>
            <a:r>
              <a:rPr lang="en-US" sz="2400" dirty="0" err="1" smtClean="0"/>
              <a:t>Desde</a:t>
            </a:r>
            <a:r>
              <a:rPr lang="en-US" sz="2400" dirty="0" smtClean="0"/>
              <a:t> </a:t>
            </a:r>
            <a:r>
              <a:rPr lang="en-US" sz="2400" dirty="0" err="1" smtClean="0"/>
              <a:t>cualquier</a:t>
            </a:r>
            <a:r>
              <a:rPr lang="en-US" sz="2400" dirty="0" smtClean="0"/>
              <a:t> </a:t>
            </a:r>
            <a:r>
              <a:rPr lang="en-US" sz="2400" dirty="0" err="1" smtClean="0"/>
              <a:t>lugar</a:t>
            </a:r>
            <a:r>
              <a:rPr lang="en-US" sz="2400" dirty="0" smtClean="0"/>
              <a:t> a </a:t>
            </a:r>
            <a:r>
              <a:rPr lang="en-US" sz="2400" dirty="0" err="1" smtClean="0"/>
              <a:t>cualquier</a:t>
            </a:r>
            <a:r>
              <a:rPr lang="en-US" sz="2400" dirty="0" smtClean="0"/>
              <a:t> </a:t>
            </a:r>
            <a:r>
              <a:rPr lang="en-US" sz="2400" dirty="0" err="1" smtClean="0"/>
              <a:t>hora</a:t>
            </a:r>
            <a:r>
              <a:rPr lang="en-US" sz="2400" dirty="0" smtClean="0"/>
              <a:t> (anytime, anywhere)</a:t>
            </a:r>
          </a:p>
          <a:p>
            <a:pPr lvl="1"/>
            <a:r>
              <a:rPr lang="en-US" sz="2400" dirty="0" err="1" smtClean="0"/>
              <a:t>Información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relevante</a:t>
            </a:r>
            <a:r>
              <a:rPr lang="en-US" sz="2400" dirty="0" smtClean="0"/>
              <a:t> en la </a:t>
            </a:r>
            <a:r>
              <a:rPr lang="en-US" sz="2400" dirty="0" err="1" smtClean="0"/>
              <a:t>vecindad</a:t>
            </a:r>
            <a:r>
              <a:rPr lang="en-US" sz="2400" dirty="0" smtClean="0"/>
              <a:t>  (</a:t>
            </a:r>
            <a:r>
              <a:rPr lang="en-US" sz="2400" dirty="0" err="1" smtClean="0"/>
              <a:t>georeferenciación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Capacidad</a:t>
            </a:r>
            <a:r>
              <a:rPr lang="en-US" sz="2400" dirty="0" smtClean="0"/>
              <a:t> </a:t>
            </a:r>
            <a:r>
              <a:rPr lang="en-US" sz="2400" dirty="0" err="1" smtClean="0"/>
              <a:t>computacional</a:t>
            </a:r>
            <a:r>
              <a:rPr lang="en-US" sz="2400" dirty="0" smtClean="0"/>
              <a:t> y de </a:t>
            </a:r>
            <a:r>
              <a:rPr lang="en-US" sz="2400" dirty="0" err="1" smtClean="0"/>
              <a:t>energía</a:t>
            </a:r>
            <a:r>
              <a:rPr lang="en-US" sz="2400" dirty="0" smtClean="0"/>
              <a:t> </a:t>
            </a:r>
            <a:r>
              <a:rPr lang="en-US" sz="2400" dirty="0" err="1" smtClean="0"/>
              <a:t>limitadas</a:t>
            </a:r>
            <a:r>
              <a:rPr lang="en-US" sz="2400" dirty="0" smtClean="0"/>
              <a:t> en </a:t>
            </a:r>
            <a:r>
              <a:rPr lang="en-US" sz="2400" dirty="0" err="1" smtClean="0"/>
              <a:t>dispositivos</a:t>
            </a:r>
            <a:r>
              <a:rPr lang="en-US" sz="2400" dirty="0" smtClean="0"/>
              <a:t> </a:t>
            </a:r>
            <a:r>
              <a:rPr lang="en-US" sz="2400" dirty="0" err="1" smtClean="0"/>
              <a:t>móviles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Facilidad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uso</a:t>
            </a:r>
            <a:r>
              <a:rPr lang="en-US" sz="2400" dirty="0" smtClean="0"/>
              <a:t> (usability) </a:t>
            </a:r>
            <a:r>
              <a:rPr lang="en-US" sz="2400" dirty="0" err="1" smtClean="0"/>
              <a:t>diferente</a:t>
            </a:r>
            <a:r>
              <a:rPr lang="en-US" sz="2400" dirty="0" smtClean="0"/>
              <a:t> en </a:t>
            </a:r>
            <a:r>
              <a:rPr lang="en-US" sz="2400" dirty="0" err="1" smtClean="0"/>
              <a:t>entornos</a:t>
            </a:r>
            <a:r>
              <a:rPr lang="en-US" sz="2400" dirty="0" smtClean="0"/>
              <a:t>  </a:t>
            </a:r>
            <a:r>
              <a:rPr lang="en-US" sz="2400" dirty="0" err="1" smtClean="0"/>
              <a:t>móviles</a:t>
            </a:r>
            <a:r>
              <a:rPr lang="en-US" sz="2400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66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Síntesis</a:t>
            </a:r>
            <a:r>
              <a:rPr lang="en-US" dirty="0" smtClean="0"/>
              <a:t> y </a:t>
            </a:r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8" y="0"/>
            <a:ext cx="903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en la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rquitectura</a:t>
            </a:r>
            <a:r>
              <a:rPr lang="en-US" dirty="0" smtClean="0"/>
              <a:t> en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lvl="1"/>
            <a:r>
              <a:rPr lang="en-US" dirty="0" err="1" smtClean="0"/>
              <a:t>Reglas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n-US" dirty="0" smtClean="0"/>
          </a:p>
          <a:p>
            <a:pPr lvl="1"/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datos</a:t>
            </a:r>
            <a:r>
              <a:rPr lang="en-US" dirty="0" smtClean="0"/>
              <a:t> / BD.</a:t>
            </a:r>
          </a:p>
          <a:p>
            <a:r>
              <a:rPr lang="en-US" dirty="0" err="1" smtClean="0"/>
              <a:t>Puesto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entorno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realizarlas</a:t>
            </a:r>
            <a:r>
              <a:rPr lang="en-US" dirty="0" smtClean="0"/>
              <a:t> el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Existen</a:t>
            </a:r>
            <a:r>
              <a:rPr lang="en-US" dirty="0" smtClean="0"/>
              <a:t> los </a:t>
            </a:r>
            <a:r>
              <a:rPr lang="en-US" dirty="0" err="1" smtClean="0"/>
              <a:t>mecanismos</a:t>
            </a:r>
            <a:r>
              <a:rPr lang="en-US" dirty="0" smtClean="0"/>
              <a:t> y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proteger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Desarrollo de </a:t>
            </a:r>
            <a:r>
              <a:rPr lang="en-US" dirty="0" err="1" smtClean="0"/>
              <a:t>aplicaciones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Seguras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Principios</a:t>
            </a:r>
            <a:r>
              <a:rPr lang="en-US" dirty="0" smtClean="0"/>
              <a:t> </a:t>
            </a:r>
            <a:r>
              <a:rPr lang="en-US" dirty="0" err="1" smtClean="0"/>
              <a:t>fundamentales</a:t>
            </a:r>
            <a:r>
              <a:rPr lang="en-US" dirty="0" smtClean="0"/>
              <a:t> y </a:t>
            </a:r>
            <a:r>
              <a:rPr lang="en-US" dirty="0" err="1" smtClean="0"/>
              <a:t>recomendaciones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 smtClean="0"/>
          </a:p>
          <a:p>
            <a:pPr lvl="1"/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extremo</a:t>
            </a:r>
            <a:r>
              <a:rPr lang="en-US" dirty="0"/>
              <a:t> a </a:t>
            </a:r>
            <a:r>
              <a:rPr lang="en-US" dirty="0" err="1"/>
              <a:t>extremo</a:t>
            </a:r>
            <a:endParaRPr lang="en-US" dirty="0"/>
          </a:p>
          <a:p>
            <a:pPr lvl="1"/>
            <a:r>
              <a:rPr lang="en-US" dirty="0" err="1" smtClean="0"/>
              <a:t>Defensa</a:t>
            </a:r>
            <a:r>
              <a:rPr lang="en-US" dirty="0" smtClean="0"/>
              <a:t> en </a:t>
            </a:r>
            <a:r>
              <a:rPr lang="en-US" dirty="0" err="1" smtClean="0"/>
              <a:t>profundidad</a:t>
            </a:r>
            <a:endParaRPr lang="en-US" dirty="0" smtClean="0"/>
          </a:p>
          <a:p>
            <a:pPr lvl="1"/>
            <a:r>
              <a:rPr lang="en-US" dirty="0" err="1" smtClean="0"/>
              <a:t>Validación</a:t>
            </a:r>
            <a:r>
              <a:rPr lang="en-US" dirty="0" smtClean="0"/>
              <a:t> del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endParaRPr lang="en-US" dirty="0" smtClean="0"/>
          </a:p>
          <a:p>
            <a:pPr lvl="1"/>
            <a:r>
              <a:rPr lang="en-US" dirty="0" err="1" smtClean="0"/>
              <a:t>Protección</a:t>
            </a:r>
            <a:r>
              <a:rPr lang="en-US" dirty="0" smtClean="0"/>
              <a:t> de la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transmitida</a:t>
            </a:r>
            <a:endParaRPr lang="en-US" dirty="0" smtClean="0"/>
          </a:p>
          <a:p>
            <a:pPr lvl="1"/>
            <a:r>
              <a:rPr lang="en-US" dirty="0" err="1" smtClean="0"/>
              <a:t>Autenticación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Control del </a:t>
            </a:r>
            <a:r>
              <a:rPr lang="en-US" dirty="0" err="1" smtClean="0"/>
              <a:t>entorno</a:t>
            </a:r>
            <a:r>
              <a:rPr lang="en-US" dirty="0" smtClean="0"/>
              <a:t>, </a:t>
            </a:r>
            <a:r>
              <a:rPr lang="en-US" dirty="0" err="1" smtClean="0"/>
              <a:t>privilegios</a:t>
            </a:r>
            <a:r>
              <a:rPr lang="en-US" dirty="0" smtClean="0"/>
              <a:t>, </a:t>
            </a:r>
            <a:r>
              <a:rPr lang="en-US" dirty="0" err="1" smtClean="0"/>
              <a:t>pruebas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Validación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/</a:t>
            </a:r>
            <a:r>
              <a:rPr lang="en-US" dirty="0" err="1" smtClean="0"/>
              <a:t>salida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endParaRPr lang="en-US" dirty="0" smtClean="0"/>
          </a:p>
          <a:p>
            <a:pPr lvl="1"/>
            <a:r>
              <a:rPr lang="en-US" dirty="0" smtClean="0"/>
              <a:t>Control de la </a:t>
            </a:r>
            <a:r>
              <a:rPr lang="en-US" dirty="0" err="1" smtClean="0"/>
              <a:t>Interacción</a:t>
            </a:r>
            <a:r>
              <a:rPr lang="en-US" dirty="0" smtClean="0"/>
              <a:t> entre el </a:t>
            </a:r>
            <a:r>
              <a:rPr lang="en-US" dirty="0" err="1" smtClean="0"/>
              <a:t>cliente</a:t>
            </a:r>
            <a:r>
              <a:rPr lang="en-US" dirty="0" smtClean="0"/>
              <a:t> y el </a:t>
            </a:r>
            <a:r>
              <a:rPr lang="en-US" dirty="0" err="1" smtClean="0"/>
              <a:t>servidor</a:t>
            </a:r>
            <a:r>
              <a:rPr lang="en-US" dirty="0" smtClean="0"/>
              <a:t> web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Otros</a:t>
            </a:r>
            <a:r>
              <a:rPr lang="en-US" dirty="0" smtClean="0"/>
              <a:t>: </a:t>
            </a:r>
            <a:r>
              <a:rPr lang="en-US" dirty="0" err="1" smtClean="0"/>
              <a:t>equipos</a:t>
            </a:r>
            <a:r>
              <a:rPr lang="en-US" dirty="0" smtClean="0"/>
              <a:t> </a:t>
            </a:r>
            <a:r>
              <a:rPr lang="en-US" dirty="0" err="1" smtClean="0"/>
              <a:t>intermedios</a:t>
            </a:r>
            <a:r>
              <a:rPr lang="en-US" dirty="0" smtClean="0"/>
              <a:t>, hosting y housing.</a:t>
            </a:r>
          </a:p>
          <a:p>
            <a:pPr lvl="1"/>
            <a:r>
              <a:rPr lang="en-US" dirty="0" err="1" smtClean="0"/>
              <a:t>Iniciativas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Referencias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C" dirty="0"/>
              <a:t>[1]. Gómez </a:t>
            </a:r>
            <a:r>
              <a:rPr lang="es-EC" dirty="0" err="1"/>
              <a:t>Vieites</a:t>
            </a:r>
            <a:r>
              <a:rPr lang="es-EC" dirty="0"/>
              <a:t> </a:t>
            </a:r>
            <a:r>
              <a:rPr lang="es-EC" dirty="0" err="1"/>
              <a:t>Alvaro</a:t>
            </a:r>
            <a:r>
              <a:rPr lang="es-EC" dirty="0"/>
              <a:t>, “Enciclopedia de la Seguridad Informática, 2da. </a:t>
            </a:r>
            <a:r>
              <a:rPr lang="es-EC" dirty="0" err="1"/>
              <a:t>Edició</a:t>
            </a:r>
            <a:r>
              <a:rPr lang="es-EC" dirty="0"/>
              <a:t> Actualizada”, editorial </a:t>
            </a:r>
            <a:r>
              <a:rPr lang="es-EC" dirty="0" err="1"/>
              <a:t>Alfaomega</a:t>
            </a:r>
            <a:r>
              <a:rPr lang="es-EC" dirty="0"/>
              <a:t> Ra-</a:t>
            </a:r>
            <a:r>
              <a:rPr lang="es-EC" dirty="0" err="1"/>
              <a:t>Ma</a:t>
            </a:r>
            <a:r>
              <a:rPr lang="es-EC" dirty="0"/>
              <a:t>, ISBN:978-607-707-181-5, (2011). Capítulo 19: 19.2- 19.3 pp. 527-553.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[2]. </a:t>
            </a:r>
            <a:r>
              <a:rPr lang="es-EC" dirty="0" err="1"/>
              <a:t>Carracedo</a:t>
            </a:r>
            <a:r>
              <a:rPr lang="es-EC" dirty="0"/>
              <a:t> Gallardo Justo, “Seguridad en Redes </a:t>
            </a:r>
            <a:r>
              <a:rPr lang="es-EC" dirty="0" smtClean="0"/>
              <a:t>Telemáticas</a:t>
            </a:r>
            <a:r>
              <a:rPr lang="es-EC" dirty="0"/>
              <a:t>”, </a:t>
            </a:r>
            <a:r>
              <a:rPr lang="es-EC" dirty="0" err="1"/>
              <a:t>McGRAW-HILL</a:t>
            </a:r>
            <a:r>
              <a:rPr lang="es-EC" dirty="0"/>
              <a:t> Interamericana de </a:t>
            </a:r>
            <a:r>
              <a:rPr lang="es-EC" dirty="0" err="1"/>
              <a:t>Espana</a:t>
            </a:r>
            <a:r>
              <a:rPr lang="es-EC" dirty="0"/>
              <a:t> SAU,  ISBN:84-481-4157-1, (2004), Capitulo 9, p 371-412.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[3]. Ponce </a:t>
            </a:r>
            <a:r>
              <a:rPr lang="es-EC" dirty="0" err="1"/>
              <a:t>Vasquez</a:t>
            </a:r>
            <a:r>
              <a:rPr lang="es-EC" dirty="0"/>
              <a:t> Diego, “</a:t>
            </a:r>
            <a:r>
              <a:rPr lang="es-EC" dirty="0" smtClean="0"/>
              <a:t>Contribución </a:t>
            </a:r>
            <a:r>
              <a:rPr lang="es-EC" dirty="0"/>
              <a:t>al desarrollo de un entorno seguro de m-Commerce”, Tesis Doctoral,  Universidad </a:t>
            </a:r>
            <a:r>
              <a:rPr lang="es-EC" dirty="0" smtClean="0"/>
              <a:t>Politécnica </a:t>
            </a:r>
            <a:r>
              <a:rPr lang="es-EC" dirty="0"/>
              <a:t>de </a:t>
            </a:r>
            <a:r>
              <a:rPr lang="es-EC" dirty="0" smtClean="0"/>
              <a:t>Cataluña</a:t>
            </a:r>
            <a:r>
              <a:rPr lang="es-EC" dirty="0"/>
              <a:t>, Departamento de </a:t>
            </a:r>
            <a:r>
              <a:rPr lang="es-EC" dirty="0" smtClean="0"/>
              <a:t>Ingeniería Telemática</a:t>
            </a:r>
            <a:r>
              <a:rPr lang="es-EC" dirty="0"/>
              <a:t>, Barcelona -  </a:t>
            </a:r>
            <a:r>
              <a:rPr lang="es-EC" dirty="0" smtClean="0"/>
              <a:t>España </a:t>
            </a:r>
            <a:r>
              <a:rPr lang="es-EC" dirty="0"/>
              <a:t>(Jul. 2002).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[4]. </a:t>
            </a:r>
            <a:r>
              <a:rPr lang="en-US" dirty="0" err="1"/>
              <a:t>Saltzer</a:t>
            </a:r>
            <a:r>
              <a:rPr lang="en-US" dirty="0"/>
              <a:t> J.H., Red D.P., “End to End Arguments in System Design”, ACM Transactions in Computer Systems 2.4, (Nov 1984) pp.277-288, http://web.mit.edu/Saltzer/www/publications/.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Gracias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atención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r>
              <a:rPr lang="en-US" dirty="0" smtClean="0"/>
              <a:t> de la </a:t>
            </a:r>
            <a:r>
              <a:rPr lang="en-US" dirty="0" err="1" smtClean="0"/>
              <a:t>información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Autenticidad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intervinientes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dicen</a:t>
            </a:r>
            <a:r>
              <a:rPr lang="en-US" dirty="0" smtClean="0"/>
              <a:t> ser.</a:t>
            </a:r>
          </a:p>
          <a:p>
            <a:r>
              <a:rPr lang="en-US" b="1" dirty="0" err="1" smtClean="0"/>
              <a:t>Confidencialidad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se </a:t>
            </a:r>
            <a:r>
              <a:rPr lang="en-US" dirty="0" err="1" smtClean="0"/>
              <a:t>mantenga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Integridad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transmitida</a:t>
            </a:r>
            <a:r>
              <a:rPr lang="en-US" dirty="0" smtClean="0"/>
              <a:t> </a:t>
            </a:r>
            <a:r>
              <a:rPr lang="en-US" dirty="0" err="1" smtClean="0"/>
              <a:t>llegue</a:t>
            </a:r>
            <a:r>
              <a:rPr lang="en-US" dirty="0" smtClean="0"/>
              <a:t> sin </a:t>
            </a:r>
            <a:r>
              <a:rPr lang="en-US" dirty="0" err="1" smtClean="0"/>
              <a:t>alteración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Verificabilidad</a:t>
            </a:r>
            <a:r>
              <a:rPr lang="en-US" b="1" dirty="0" smtClean="0"/>
              <a:t> / No </a:t>
            </a:r>
            <a:r>
              <a:rPr lang="en-US" b="1" dirty="0" err="1" smtClean="0"/>
              <a:t>repudio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demostrar</a:t>
            </a:r>
            <a:r>
              <a:rPr lang="en-US" dirty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intervienen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transacción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Disponibilidad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Amenazas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Hardware</a:t>
            </a:r>
          </a:p>
          <a:p>
            <a:pPr lvl="1"/>
            <a:r>
              <a:rPr lang="en-US" dirty="0" err="1" smtClean="0"/>
              <a:t>Equipos</a:t>
            </a:r>
            <a:r>
              <a:rPr lang="en-US" dirty="0" smtClean="0"/>
              <a:t> de </a:t>
            </a:r>
            <a:r>
              <a:rPr lang="en-US" dirty="0" err="1" smtClean="0"/>
              <a:t>comunicación</a:t>
            </a:r>
            <a:r>
              <a:rPr lang="en-US" dirty="0" smtClean="0"/>
              <a:t> </a:t>
            </a:r>
            <a:r>
              <a:rPr lang="en-US" dirty="0" err="1" smtClean="0"/>
              <a:t>telemática</a:t>
            </a:r>
            <a:endParaRPr lang="en-US" dirty="0" smtClean="0"/>
          </a:p>
          <a:p>
            <a:pPr lvl="1"/>
            <a:r>
              <a:rPr lang="en-US" dirty="0" err="1" smtClean="0"/>
              <a:t>Procesadores</a:t>
            </a:r>
            <a:endParaRPr lang="en-US" dirty="0" smtClean="0"/>
          </a:p>
          <a:p>
            <a:pPr lvl="1"/>
            <a:r>
              <a:rPr lang="en-US" dirty="0" err="1" smtClean="0"/>
              <a:t>Almacenamiento</a:t>
            </a:r>
            <a:endParaRPr lang="en-US" dirty="0" smtClean="0"/>
          </a:p>
          <a:p>
            <a:pPr lvl="1"/>
            <a:r>
              <a:rPr lang="en-US" dirty="0" err="1" smtClean="0"/>
              <a:t>Memoria</a:t>
            </a:r>
            <a:endParaRPr lang="en-US" dirty="0" smtClean="0"/>
          </a:p>
          <a:p>
            <a:r>
              <a:rPr lang="en-US" b="1" dirty="0" smtClean="0"/>
              <a:t>Software</a:t>
            </a:r>
          </a:p>
          <a:p>
            <a:pPr lvl="1"/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Operativo</a:t>
            </a:r>
            <a:endParaRPr lang="en-US" dirty="0" smtClean="0"/>
          </a:p>
          <a:p>
            <a:pPr lvl="1"/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b="1" dirty="0" err="1" smtClean="0"/>
              <a:t>Aplicaciones</a:t>
            </a:r>
            <a:endParaRPr lang="en-US" b="1" dirty="0" smtClean="0"/>
          </a:p>
          <a:p>
            <a:pPr lvl="1"/>
            <a:r>
              <a:rPr lang="en-US" dirty="0" err="1" smtClean="0"/>
              <a:t>Servicios</a:t>
            </a:r>
            <a:endParaRPr lang="en-US" dirty="0" smtClean="0"/>
          </a:p>
          <a:p>
            <a:r>
              <a:rPr lang="en-US" b="1" dirty="0" err="1" smtClean="0"/>
              <a:t>Humanos</a:t>
            </a:r>
            <a:endParaRPr lang="en-US" b="1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atos</a:t>
            </a:r>
            <a:r>
              <a:rPr lang="en-US" dirty="0" smtClean="0"/>
              <a:t> </a:t>
            </a:r>
            <a:r>
              <a:rPr lang="en-US" dirty="0" err="1" smtClean="0"/>
              <a:t>Personales</a:t>
            </a:r>
            <a:endParaRPr lang="en-US" dirty="0" smtClean="0"/>
          </a:p>
          <a:p>
            <a:pPr lvl="1"/>
            <a:r>
              <a:rPr lang="en-US" dirty="0" err="1" smtClean="0"/>
              <a:t>Ingeniería</a:t>
            </a:r>
            <a:r>
              <a:rPr lang="en-US" dirty="0" smtClean="0"/>
              <a:t> Social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65607"/>
            <a:ext cx="8229600" cy="1143000"/>
          </a:xfrm>
        </p:spPr>
        <p:txBody>
          <a:bodyPr/>
          <a:lstStyle/>
          <a:p>
            <a:r>
              <a:rPr lang="en-US" dirty="0" err="1" smtClean="0"/>
              <a:t>Ataques</a:t>
            </a:r>
            <a:r>
              <a:rPr lang="en-US" dirty="0" smtClean="0"/>
              <a:t> a la </a:t>
            </a:r>
            <a:r>
              <a:rPr lang="en-US" dirty="0" err="1" smtClean="0"/>
              <a:t>comunicación</a:t>
            </a:r>
            <a:endParaRPr lang="en-US" dirty="0"/>
          </a:p>
        </p:txBody>
      </p:sp>
      <p:sp>
        <p:nvSpPr>
          <p:cNvPr id="4" name="3 Elipse"/>
          <p:cNvSpPr/>
          <p:nvPr/>
        </p:nvSpPr>
        <p:spPr>
          <a:xfrm>
            <a:off x="1982931" y="15863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Elipse"/>
          <p:cNvSpPr/>
          <p:nvPr/>
        </p:nvSpPr>
        <p:spPr>
          <a:xfrm>
            <a:off x="3280063" y="286789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Elipse"/>
          <p:cNvSpPr/>
          <p:nvPr/>
        </p:nvSpPr>
        <p:spPr>
          <a:xfrm>
            <a:off x="4495800" y="28817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Elipse"/>
          <p:cNvSpPr/>
          <p:nvPr/>
        </p:nvSpPr>
        <p:spPr>
          <a:xfrm>
            <a:off x="3280063" y="4914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685800" y="28817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Elipse"/>
          <p:cNvSpPr/>
          <p:nvPr/>
        </p:nvSpPr>
        <p:spPr>
          <a:xfrm>
            <a:off x="1982931" y="36541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Elipse"/>
          <p:cNvSpPr/>
          <p:nvPr/>
        </p:nvSpPr>
        <p:spPr>
          <a:xfrm>
            <a:off x="6812973" y="4876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4495800" y="4876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Elipse"/>
          <p:cNvSpPr/>
          <p:nvPr/>
        </p:nvSpPr>
        <p:spPr>
          <a:xfrm>
            <a:off x="6819900" y="286096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Elipse"/>
          <p:cNvSpPr/>
          <p:nvPr/>
        </p:nvSpPr>
        <p:spPr>
          <a:xfrm>
            <a:off x="685800" y="4914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Elipse"/>
          <p:cNvSpPr/>
          <p:nvPr/>
        </p:nvSpPr>
        <p:spPr>
          <a:xfrm>
            <a:off x="1894608" y="5715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Elipse"/>
          <p:cNvSpPr/>
          <p:nvPr/>
        </p:nvSpPr>
        <p:spPr>
          <a:xfrm>
            <a:off x="5638800" y="15863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16 Conector recto de flecha"/>
          <p:cNvCxnSpPr>
            <a:stCxn id="4" idx="6"/>
            <a:endCxn id="15" idx="2"/>
          </p:cNvCxnSpPr>
          <p:nvPr/>
        </p:nvCxnSpPr>
        <p:spPr>
          <a:xfrm>
            <a:off x="2516331" y="1853045"/>
            <a:ext cx="31224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795895" y="21336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Fuente</a:t>
            </a:r>
            <a:endParaRPr lang="en-US"/>
          </a:p>
        </p:txBody>
      </p:sp>
      <p:sp>
        <p:nvSpPr>
          <p:cNvPr id="19" name="18 CuadroTexto"/>
          <p:cNvSpPr txBox="1"/>
          <p:nvPr/>
        </p:nvSpPr>
        <p:spPr>
          <a:xfrm>
            <a:off x="54864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Destino</a:t>
            </a:r>
            <a:endParaRPr lang="en-US"/>
          </a:p>
        </p:txBody>
      </p:sp>
      <p:sp>
        <p:nvSpPr>
          <p:cNvPr id="20" name="19 CuadroTexto"/>
          <p:cNvSpPr txBox="1"/>
          <p:nvPr/>
        </p:nvSpPr>
        <p:spPr>
          <a:xfrm>
            <a:off x="3280063" y="1415534"/>
            <a:ext cx="258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Flujo</a:t>
            </a:r>
            <a:r>
              <a:rPr lang="en-US" smtClean="0"/>
              <a:t> Normal</a:t>
            </a:r>
            <a:endParaRPr lang="en-US"/>
          </a:p>
        </p:txBody>
      </p:sp>
      <p:cxnSp>
        <p:nvCxnSpPr>
          <p:cNvPr id="22" name="21 Conector recto de flecha"/>
          <p:cNvCxnSpPr>
            <a:stCxn id="8" idx="6"/>
            <a:endCxn id="5" idx="2"/>
          </p:cNvCxnSpPr>
          <p:nvPr/>
        </p:nvCxnSpPr>
        <p:spPr>
          <a:xfrm flipV="1">
            <a:off x="1219200" y="3134591"/>
            <a:ext cx="2060863" cy="13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246167" y="3148445"/>
            <a:ext cx="0" cy="51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5753100" y="5715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26 Conector recto"/>
          <p:cNvCxnSpPr>
            <a:stCxn id="6" idx="6"/>
          </p:cNvCxnSpPr>
          <p:nvPr/>
        </p:nvCxnSpPr>
        <p:spPr>
          <a:xfrm>
            <a:off x="5029200" y="3148445"/>
            <a:ext cx="793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5863936" y="2942998"/>
            <a:ext cx="0" cy="52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3" idx="6"/>
            <a:endCxn id="14" idx="2"/>
          </p:cNvCxnSpPr>
          <p:nvPr/>
        </p:nvCxnSpPr>
        <p:spPr>
          <a:xfrm>
            <a:off x="1219200" y="5181600"/>
            <a:ext cx="675408" cy="800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4" idx="6"/>
            <a:endCxn id="7" idx="2"/>
          </p:cNvCxnSpPr>
          <p:nvPr/>
        </p:nvCxnSpPr>
        <p:spPr>
          <a:xfrm flipV="1">
            <a:off x="2428008" y="5181600"/>
            <a:ext cx="852055" cy="800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/>
          <p:nvPr/>
        </p:nvCxnSpPr>
        <p:spPr>
          <a:xfrm rot="5400000" flipH="1" flipV="1">
            <a:off x="6070023" y="5048250"/>
            <a:ext cx="6858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290637" y="2758332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Interceptación</a:t>
            </a:r>
            <a:endParaRPr lang="en-U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257801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Eliminación</a:t>
            </a:r>
            <a:endParaRPr lang="en-U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447800" y="467353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Modificación</a:t>
            </a:r>
            <a:endParaRPr lang="en-U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257801" y="467353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Fabricación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Patrones</a:t>
            </a:r>
            <a:r>
              <a:rPr lang="en-US" smtClean="0"/>
              <a:t> de </a:t>
            </a:r>
            <a:r>
              <a:rPr lang="en-US" err="1" smtClean="0"/>
              <a:t>ataque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1er </a:t>
            </a:r>
            <a:r>
              <a:rPr lang="en-US" dirty="0" err="1" smtClean="0"/>
              <a:t>escenario</a:t>
            </a:r>
            <a:r>
              <a:rPr lang="en-US" dirty="0" smtClean="0"/>
              <a:t>: </a:t>
            </a:r>
            <a:r>
              <a:rPr lang="en-US" b="1" dirty="0" err="1" smtClean="0"/>
              <a:t>pasivo</a:t>
            </a:r>
            <a:endParaRPr lang="en-US" b="1" dirty="0" smtClean="0"/>
          </a:p>
          <a:p>
            <a:pPr lvl="1"/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pPr lvl="1"/>
            <a:r>
              <a:rPr lang="en-US" dirty="0" err="1" smtClean="0"/>
              <a:t>Detección</a:t>
            </a:r>
            <a:r>
              <a:rPr lang="en-US" dirty="0" smtClean="0"/>
              <a:t> de </a:t>
            </a:r>
            <a:r>
              <a:rPr lang="en-US" dirty="0" err="1" smtClean="0"/>
              <a:t>vulnerabilidades</a:t>
            </a:r>
            <a:endParaRPr lang="en-US" dirty="0" smtClean="0"/>
          </a:p>
          <a:p>
            <a:r>
              <a:rPr lang="en-US" dirty="0" smtClean="0"/>
              <a:t>2do </a:t>
            </a:r>
            <a:r>
              <a:rPr lang="en-US" dirty="0" err="1" smtClean="0"/>
              <a:t>escenario</a:t>
            </a:r>
            <a:r>
              <a:rPr lang="en-US" dirty="0" smtClean="0"/>
              <a:t>: </a:t>
            </a:r>
            <a:r>
              <a:rPr lang="en-US" b="1" dirty="0" err="1" smtClean="0"/>
              <a:t>activo</a:t>
            </a:r>
            <a:endParaRPr lang="en-US" b="1" dirty="0" smtClean="0"/>
          </a:p>
          <a:p>
            <a:pPr lvl="1"/>
            <a:r>
              <a:rPr lang="en-US" dirty="0" smtClean="0"/>
              <a:t>Con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recolectada</a:t>
            </a:r>
            <a:r>
              <a:rPr lang="en-US" dirty="0" smtClean="0"/>
              <a:t> en el primer </a:t>
            </a:r>
            <a:r>
              <a:rPr lang="en-US" dirty="0" err="1" smtClean="0"/>
              <a:t>escenario</a:t>
            </a:r>
            <a:r>
              <a:rPr lang="en-US" dirty="0" smtClean="0"/>
              <a:t> se </a:t>
            </a:r>
            <a:r>
              <a:rPr lang="en-US" dirty="0" err="1" smtClean="0"/>
              <a:t>pasa</a:t>
            </a:r>
            <a:r>
              <a:rPr lang="en-US" dirty="0" smtClean="0"/>
              <a:t> a un </a:t>
            </a:r>
            <a:r>
              <a:rPr lang="en-US" dirty="0" err="1" smtClean="0"/>
              <a:t>ataque</a:t>
            </a:r>
            <a:r>
              <a:rPr lang="en-US" dirty="0" smtClean="0"/>
              <a:t> </a:t>
            </a:r>
            <a:r>
              <a:rPr lang="en-US" dirty="0" err="1" smtClean="0"/>
              <a:t>activo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r>
              <a:rPr lang="en-US" dirty="0" smtClean="0"/>
              <a:t> </a:t>
            </a:r>
            <a:r>
              <a:rPr lang="en-US" dirty="0" err="1" smtClean="0"/>
              <a:t>comienzan</a:t>
            </a:r>
            <a:r>
              <a:rPr lang="en-US" dirty="0" smtClean="0"/>
              <a:t> con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aislados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se </a:t>
            </a:r>
            <a:r>
              <a:rPr lang="en-US" dirty="0" err="1" smtClean="0"/>
              <a:t>combinan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producir</a:t>
            </a:r>
            <a:r>
              <a:rPr lang="en-US" dirty="0" smtClean="0"/>
              <a:t> un </a:t>
            </a:r>
            <a:r>
              <a:rPr lang="en-US" dirty="0" err="1" smtClean="0"/>
              <a:t>ataque</a:t>
            </a:r>
            <a:r>
              <a:rPr lang="en-US" dirty="0" smtClean="0"/>
              <a:t> </a:t>
            </a:r>
            <a:r>
              <a:rPr lang="en-US" dirty="0" err="1" smtClean="0"/>
              <a:t>complejo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2535</Words>
  <Application>Microsoft Office PowerPoint</Application>
  <PresentationFormat>Presentación en pantalla (4:3)</PresentationFormat>
  <Paragraphs>475</Paragraphs>
  <Slides>53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4" baseType="lpstr">
      <vt:lpstr>Tema de Office</vt:lpstr>
      <vt:lpstr>Seguridad en el Desarrollo</vt:lpstr>
      <vt:lpstr>Contenido</vt:lpstr>
      <vt:lpstr>Objetivos</vt:lpstr>
      <vt:lpstr>9.0 Introducción</vt:lpstr>
      <vt:lpstr>Presentación de PowerPoint</vt:lpstr>
      <vt:lpstr>Seguridad de la información</vt:lpstr>
      <vt:lpstr>Amenazas</vt:lpstr>
      <vt:lpstr>Ataques a la comunicación</vt:lpstr>
      <vt:lpstr>Patrones de ataque</vt:lpstr>
      <vt:lpstr>Estadísticas</vt:lpstr>
      <vt:lpstr>Ejemplos</vt:lpstr>
      <vt:lpstr>Escenario Web</vt:lpstr>
      <vt:lpstr>Características de los participantes</vt:lpstr>
      <vt:lpstr>9.1 El modelo de aplicaciones para la Web.</vt:lpstr>
      <vt:lpstr> El entorno de aplicaciones basadas en la Web</vt:lpstr>
      <vt:lpstr>Arquitectura de la aplicación</vt:lpstr>
      <vt:lpstr>Elementos fundamentales de la arquitectura de 3 niveles</vt:lpstr>
      <vt:lpstr>9.2 Desarrollo de Aplicaciones Web Seguras </vt:lpstr>
      <vt:lpstr>9.2.0 Consideraciones Preliminares</vt:lpstr>
      <vt:lpstr>Juego de Protocolos de la pila TCP/IP</vt:lpstr>
      <vt:lpstr>SSL -TLS</vt:lpstr>
      <vt:lpstr>HiperText Transfer Protocol HTTP v1.2 RFC 2774 ( 2000)</vt:lpstr>
      <vt:lpstr>Configuraciones</vt:lpstr>
      <vt:lpstr>El concepto de seguridad extremo a extremo (end-to end security)</vt:lpstr>
      <vt:lpstr>9.2.1 Principios Fundamentales y Recomendaciones Básicas </vt:lpstr>
      <vt:lpstr>Procesos Críticos</vt:lpstr>
      <vt:lpstr>Manejo de perímetros </vt:lpstr>
      <vt:lpstr>Manejo de privilegios de usuarios </vt:lpstr>
      <vt:lpstr>Principio de Defensa en Profundidad</vt:lpstr>
      <vt:lpstr>Código de aplicaciones seguras en la Web</vt:lpstr>
      <vt:lpstr>Entorno y Aplicaciones</vt:lpstr>
      <vt:lpstr>Pruebas de Seguridad</vt:lpstr>
      <vt:lpstr>El navegador web</vt:lpstr>
      <vt:lpstr>Intercambio de contenidos</vt:lpstr>
      <vt:lpstr>Corregir las malas prácticas Time to market y Presupuesto</vt:lpstr>
      <vt:lpstr>9.2.2 Actividades para el desarrollo seguro de aplicaciones</vt:lpstr>
      <vt:lpstr>9.2.2.1 Protección de la información transmitida</vt:lpstr>
      <vt:lpstr>9.2.2.2 Autenticación del usuario</vt:lpstr>
      <vt:lpstr>9.2.2.3 Gestión de sesiones de usuario</vt:lpstr>
      <vt:lpstr>Problemas de las sesiones de usuario</vt:lpstr>
      <vt:lpstr>9.2.2.4 Validación de entradas y salidas de datos en las aplicaciones</vt:lpstr>
      <vt:lpstr>9.2.2.5 Interacción entre el cliente y el servidor Web</vt:lpstr>
      <vt:lpstr>9.2.2.5 Interacción entre el cliente y el servidor Web (2)</vt:lpstr>
      <vt:lpstr>Otros problemas</vt:lpstr>
      <vt:lpstr>Encapsulamiento en la pila TCP/IP</vt:lpstr>
      <vt:lpstr>Iniciativas para mejorar la seguridad de las aplicaciones</vt:lpstr>
      <vt:lpstr>Nuevos Paradigmas</vt:lpstr>
      <vt:lpstr>Nuevos Paradigmas (2)</vt:lpstr>
      <vt:lpstr>Síntesis y Conclusiones</vt:lpstr>
      <vt:lpstr>Modelo de desarrollo de aplicaciones basadas en la web</vt:lpstr>
      <vt:lpstr>Desarrollo de aplicaciones Web Seguras</vt:lpstr>
      <vt:lpstr>Referencias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149</cp:revision>
  <dcterms:created xsi:type="dcterms:W3CDTF">2013-10-21T22:11:11Z</dcterms:created>
  <dcterms:modified xsi:type="dcterms:W3CDTF">2013-10-23T18:16:33Z</dcterms:modified>
</cp:coreProperties>
</file>