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171b4cb9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71b4cb9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171b4cb9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171b4cb9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71b4cb9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71b4cb9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171b4cb9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171b4cb9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71b4cb9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71b4cb9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171b4cb9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171b4cb9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71b4cb9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71b4cb9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171b4cb9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171b4cb9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71b4cb9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71b4cb9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171b4cb9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171b4cb9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171b4cb9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71b4cb9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171b4cb9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171b4cb9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171b4cb9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171b4cb9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171b4cb9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171b4cb9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171b4cb9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171b4cb9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171b4cb9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171b4cb9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171b4cb9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171b4cb9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171b4cb9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171b4cb9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171b4cb97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171b4cb9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171b4cb97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171b4cb97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171b4cb9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171b4cb9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171b4cb9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171b4cb9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171b4cb97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171b4cb97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71b4cb9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71b4cb9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71b4cb9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71b4cb9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71b4cb9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71b4cb9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71b4cb9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171b4cb9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171b4cb9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171b4cb9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171b4cb9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171b4cb9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22.png"/><Relationship Id="rId6"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a:t>The Quadratic Sieve</a:t>
            </a:r>
            <a:endParaRPr b="1"/>
          </a:p>
        </p:txBody>
      </p:sp>
      <p:sp>
        <p:nvSpPr>
          <p:cNvPr id="60" name="Google Shape;60;p13"/>
          <p:cNvSpPr txBox="1"/>
          <p:nvPr>
            <p:ph idx="1" type="subTitle"/>
          </p:nvPr>
        </p:nvSpPr>
        <p:spPr>
          <a:xfrm>
            <a:off x="437875" y="3037174"/>
            <a:ext cx="8123100" cy="10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Facultad De Ingeniería, Universidad De Cuenca</a:t>
            </a:r>
            <a:endParaRPr sz="1800"/>
          </a:p>
          <a:p>
            <a:pPr indent="0" lvl="0" marL="0" rtl="0" algn="l">
              <a:spcBef>
                <a:spcPts val="0"/>
              </a:spcBef>
              <a:spcAft>
                <a:spcPts val="0"/>
              </a:spcAft>
              <a:buNone/>
            </a:pPr>
            <a:r>
              <a:rPr lang="es" sz="2000"/>
              <a:t>CRIPTOLOGIA </a:t>
            </a:r>
            <a:endParaRPr sz="2000"/>
          </a:p>
          <a:p>
            <a:pPr indent="0" lvl="0" marL="0" rtl="0" algn="l">
              <a:spcBef>
                <a:spcPts val="0"/>
              </a:spcBef>
              <a:spcAft>
                <a:spcPts val="0"/>
              </a:spcAft>
              <a:buNone/>
            </a:pPr>
            <a:r>
              <a:rPr lang="es" sz="2000"/>
              <a:t>Dr. Diego Ponce</a:t>
            </a:r>
            <a:endParaRPr sz="2000"/>
          </a:p>
          <a:p>
            <a:pPr indent="0" lvl="0" marL="0" rtl="0" algn="l">
              <a:spcBef>
                <a:spcPts val="0"/>
              </a:spcBef>
              <a:spcAft>
                <a:spcPts val="0"/>
              </a:spcAft>
              <a:buNone/>
            </a:pPr>
            <a:r>
              <a:t/>
            </a:r>
            <a:endParaRPr/>
          </a:p>
        </p:txBody>
      </p:sp>
      <p:sp>
        <p:nvSpPr>
          <p:cNvPr id="61" name="Google Shape;61;p13"/>
          <p:cNvSpPr txBox="1"/>
          <p:nvPr>
            <p:ph idx="1" type="subTitle"/>
          </p:nvPr>
        </p:nvSpPr>
        <p:spPr>
          <a:xfrm>
            <a:off x="835625" y="4039774"/>
            <a:ext cx="8123100" cy="10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800"/>
              <a:t>Freddy L. Abad L.</a:t>
            </a:r>
            <a:endParaRPr sz="1800"/>
          </a:p>
          <a:p>
            <a:pPr indent="0" lvl="0" marL="0" rtl="0" algn="r">
              <a:spcBef>
                <a:spcPts val="0"/>
              </a:spcBef>
              <a:spcAft>
                <a:spcPts val="0"/>
              </a:spcAft>
              <a:buNone/>
            </a:pPr>
            <a:r>
              <a:rPr lang="es" sz="1800"/>
              <a:t>{freddy.abadl}@ucuenca.edu.ec</a:t>
            </a:r>
            <a:endParaRPr sz="1800"/>
          </a:p>
          <a:p>
            <a:pPr indent="0" lvl="0" marL="0" rtl="0" algn="r">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800"/>
              <a:t>CONFIGURACIÓN DE UNA BASE DE FACTOR Y UN INTERVALO DE CRIBADO</a:t>
            </a:r>
            <a:endParaRPr sz="1800"/>
          </a:p>
          <a:p>
            <a:pPr indent="0" lvl="0" marL="0" rtl="0" algn="r">
              <a:spcBef>
                <a:spcPts val="0"/>
              </a:spcBef>
              <a:spcAft>
                <a:spcPts val="0"/>
              </a:spcAft>
              <a:buNone/>
            </a:pPr>
            <a:r>
              <a:t/>
            </a:r>
            <a:endParaRPr sz="1800"/>
          </a:p>
        </p:txBody>
      </p:sp>
      <p:sp>
        <p:nvSpPr>
          <p:cNvPr id="118" name="Google Shape;118;p22"/>
          <p:cNvSpPr txBox="1"/>
          <p:nvPr/>
        </p:nvSpPr>
        <p:spPr>
          <a:xfrm>
            <a:off x="116625" y="1017725"/>
            <a:ext cx="8572500" cy="392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Ahora se debe encontrar una manera eficiente de determinar xi y conseguir un producto de Q(xi)para obtener un cuadrado. Se sabe que los exponentes de los factores del producto necesitan ser pares. Ahora es necesario factorizar cada Q( xi), para un conjunto de números primos pequeños llamados base de factores.  Para hacer que  Q( xi) sea pequeño, es necesario seleccionar x próximo a 0.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Por lo que se establece un M y se considera únicamente a x en el intervalo [-M, M]. Ahora si x está en ese intervalo, y alguna p primo que divide a Q(x), entonces:</a:t>
            </a:r>
            <a:endParaRPr sz="1800">
              <a:latin typeface="Proxima Nova"/>
              <a:ea typeface="Proxima Nova"/>
              <a:cs typeface="Proxima Nova"/>
              <a:sym typeface="Proxima Nova"/>
            </a:endParaRPr>
          </a:p>
          <a:p>
            <a:pPr indent="0" lvl="0" marL="0" rtl="0" algn="ctr">
              <a:spcBef>
                <a:spcPts val="0"/>
              </a:spcBef>
              <a:spcAft>
                <a:spcPts val="0"/>
              </a:spcAft>
              <a:buNone/>
            </a:pPr>
            <a:r>
              <a:t/>
            </a:r>
            <a:endParaRPr sz="1800">
              <a:latin typeface="Proxima Nova"/>
              <a:ea typeface="Proxima Nova"/>
              <a:cs typeface="Proxima Nova"/>
              <a:sym typeface="Proxima Nova"/>
            </a:endParaRPr>
          </a:p>
        </p:txBody>
      </p:sp>
      <p:pic>
        <p:nvPicPr>
          <p:cNvPr id="119" name="Google Shape;119;p22"/>
          <p:cNvPicPr preferRelativeResize="0"/>
          <p:nvPr/>
        </p:nvPicPr>
        <p:blipFill>
          <a:blip r:embed="rId3">
            <a:alphaModFix/>
          </a:blip>
          <a:stretch>
            <a:fillRect/>
          </a:stretch>
        </p:blipFill>
        <p:spPr>
          <a:xfrm>
            <a:off x="6772275" y="1090600"/>
            <a:ext cx="204800" cy="313225"/>
          </a:xfrm>
          <a:prstGeom prst="rect">
            <a:avLst/>
          </a:prstGeom>
          <a:noFill/>
          <a:ln>
            <a:noFill/>
          </a:ln>
        </p:spPr>
      </p:pic>
      <p:pic>
        <p:nvPicPr>
          <p:cNvPr id="120" name="Google Shape;120;p22"/>
          <p:cNvPicPr preferRelativeResize="0"/>
          <p:nvPr/>
        </p:nvPicPr>
        <p:blipFill>
          <a:blip r:embed="rId3">
            <a:alphaModFix/>
          </a:blip>
          <a:stretch>
            <a:fillRect/>
          </a:stretch>
        </p:blipFill>
        <p:spPr>
          <a:xfrm>
            <a:off x="1781175" y="1403825"/>
            <a:ext cx="204800" cy="313225"/>
          </a:xfrm>
          <a:prstGeom prst="rect">
            <a:avLst/>
          </a:prstGeom>
          <a:noFill/>
          <a:ln>
            <a:noFill/>
          </a:ln>
        </p:spPr>
      </p:pic>
      <p:pic>
        <p:nvPicPr>
          <p:cNvPr id="121" name="Google Shape;121;p22"/>
          <p:cNvPicPr preferRelativeResize="0"/>
          <p:nvPr/>
        </p:nvPicPr>
        <p:blipFill>
          <a:blip r:embed="rId3">
            <a:alphaModFix/>
          </a:blip>
          <a:stretch>
            <a:fillRect/>
          </a:stretch>
        </p:blipFill>
        <p:spPr>
          <a:xfrm>
            <a:off x="8315325" y="1652575"/>
            <a:ext cx="204800" cy="313225"/>
          </a:xfrm>
          <a:prstGeom prst="rect">
            <a:avLst/>
          </a:prstGeom>
          <a:noFill/>
          <a:ln>
            <a:noFill/>
          </a:ln>
        </p:spPr>
      </p:pic>
      <p:pic>
        <p:nvPicPr>
          <p:cNvPr id="122" name="Google Shape;122;p22"/>
          <p:cNvPicPr preferRelativeResize="0"/>
          <p:nvPr/>
        </p:nvPicPr>
        <p:blipFill>
          <a:blip r:embed="rId3">
            <a:alphaModFix/>
          </a:blip>
          <a:stretch>
            <a:fillRect/>
          </a:stretch>
        </p:blipFill>
        <p:spPr>
          <a:xfrm>
            <a:off x="1576375" y="2214550"/>
            <a:ext cx="204800" cy="313225"/>
          </a:xfrm>
          <a:prstGeom prst="rect">
            <a:avLst/>
          </a:prstGeom>
          <a:noFill/>
          <a:ln>
            <a:noFill/>
          </a:ln>
        </p:spPr>
      </p:pic>
      <p:pic>
        <p:nvPicPr>
          <p:cNvPr id="123" name="Google Shape;123;p22"/>
          <p:cNvPicPr preferRelativeResize="0"/>
          <p:nvPr/>
        </p:nvPicPr>
        <p:blipFill>
          <a:blip r:embed="rId4">
            <a:alphaModFix/>
          </a:blip>
          <a:stretch>
            <a:fillRect/>
          </a:stretch>
        </p:blipFill>
        <p:spPr>
          <a:xfrm>
            <a:off x="2343150" y="3343275"/>
            <a:ext cx="3579550" cy="47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1504550" y="2571750"/>
            <a:ext cx="7535700" cy="257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6000">
                <a:solidFill>
                  <a:srgbClr val="FFFFFF"/>
                </a:solidFill>
                <a:highlight>
                  <a:schemeClr val="lt2"/>
                </a:highlight>
              </a:rPr>
              <a:t>CRIBADO</a:t>
            </a:r>
            <a:endParaRPr sz="6000">
              <a:solidFill>
                <a:srgbClr val="FFFFFF"/>
              </a:solidFill>
              <a:highlight>
                <a:schemeClr val="lt2"/>
              </a:highlight>
            </a:endParaRPr>
          </a:p>
        </p:txBody>
      </p:sp>
      <p:sp>
        <p:nvSpPr>
          <p:cNvPr id="129" name="Google Shape;129;p23"/>
          <p:cNvSpPr txBox="1"/>
          <p:nvPr>
            <p:ph type="title"/>
          </p:nvPr>
        </p:nvSpPr>
        <p:spPr>
          <a:xfrm>
            <a:off x="1889450" y="2800800"/>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6000">
                <a:highlight>
                  <a:srgbClr val="F3F3F3"/>
                </a:highlight>
              </a:rPr>
              <a:t>CRIBADO</a:t>
            </a:r>
            <a:endParaRPr sz="6000">
              <a:highlight>
                <a:srgbClr val="F3F3F3"/>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4005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3600"/>
              <a:t>CRIBADO</a:t>
            </a:r>
            <a:endParaRPr sz="3600"/>
          </a:p>
          <a:p>
            <a:pPr indent="0" lvl="0" marL="0" rtl="0" algn="r">
              <a:spcBef>
                <a:spcPts val="0"/>
              </a:spcBef>
              <a:spcAft>
                <a:spcPts val="0"/>
              </a:spcAft>
              <a:buNone/>
            </a:pPr>
            <a:r>
              <a:t/>
            </a:r>
            <a:endParaRPr sz="3600"/>
          </a:p>
        </p:txBody>
      </p:sp>
      <p:sp>
        <p:nvSpPr>
          <p:cNvPr id="135" name="Google Shape;135;p24"/>
          <p:cNvSpPr txBox="1"/>
          <p:nvPr/>
        </p:nvSpPr>
        <p:spPr>
          <a:xfrm>
            <a:off x="116625" y="1017725"/>
            <a:ext cx="8572500" cy="392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Se toma cada valor de x de la base de factores, calcular el Q( xi ) y comprobar si se factoriza por completo en la base de factores. Si es así tiene suavidad, de lo contrario es descartado y se toma el siguiente elemento. </a:t>
            </a:r>
            <a:endParaRPr sz="1800">
              <a:latin typeface="Proxima Nova"/>
              <a:ea typeface="Proxima Nova"/>
              <a:cs typeface="Proxima Nova"/>
              <a:sym typeface="Proxima Nova"/>
            </a:endParaRPr>
          </a:p>
          <a:p>
            <a:pPr indent="0" lvl="0" marL="0" rtl="0" algn="just">
              <a:spcBef>
                <a:spcPts val="0"/>
              </a:spcBef>
              <a:spcAft>
                <a:spcPts val="0"/>
              </a:spcAft>
              <a:buNone/>
            </a:pPr>
            <a:r>
              <a:rPr i="1" lang="es" sz="1800">
                <a:latin typeface="Proxima Nova"/>
                <a:ea typeface="Proxima Nova"/>
                <a:cs typeface="Proxima Nova"/>
                <a:sym typeface="Proxima Nova"/>
              </a:rPr>
              <a:t>Este proceso resulta ineficiente ya que se toma un elemento a la vez, para evitar esto se toma un intervalo de cribado. </a:t>
            </a:r>
            <a:endParaRPr i="1"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Cada procesador de la computadora trabajara con un subintervalo diferente. En resumen se obtiene lo siguiente:</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s" sz="1800">
                <a:latin typeface="Proxima Nova"/>
                <a:ea typeface="Proxima Nova"/>
                <a:cs typeface="Proxima Nova"/>
                <a:sym typeface="Proxima Nova"/>
              </a:rPr>
              <a:t>Esto puede ser resuelto por el algoritmo Shanks - Tonelli, donde se obtienen dos soluciones: S1p y S2p=p -S1p .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p:txBody>
      </p:sp>
      <p:pic>
        <p:nvPicPr>
          <p:cNvPr id="136" name="Google Shape;136;p24"/>
          <p:cNvPicPr preferRelativeResize="0"/>
          <p:nvPr/>
        </p:nvPicPr>
        <p:blipFill>
          <a:blip r:embed="rId3">
            <a:alphaModFix/>
          </a:blip>
          <a:stretch>
            <a:fillRect/>
          </a:stretch>
        </p:blipFill>
        <p:spPr>
          <a:xfrm>
            <a:off x="6477000" y="1103050"/>
            <a:ext cx="204800" cy="313225"/>
          </a:xfrm>
          <a:prstGeom prst="rect">
            <a:avLst/>
          </a:prstGeom>
          <a:noFill/>
          <a:ln>
            <a:noFill/>
          </a:ln>
        </p:spPr>
      </p:pic>
      <p:pic>
        <p:nvPicPr>
          <p:cNvPr id="137" name="Google Shape;137;p24"/>
          <p:cNvPicPr preferRelativeResize="0"/>
          <p:nvPr/>
        </p:nvPicPr>
        <p:blipFill>
          <a:blip r:embed="rId4">
            <a:alphaModFix/>
          </a:blip>
          <a:stretch>
            <a:fillRect/>
          </a:stretch>
        </p:blipFill>
        <p:spPr>
          <a:xfrm>
            <a:off x="2324100" y="2990850"/>
            <a:ext cx="3838575" cy="456675"/>
          </a:xfrm>
          <a:prstGeom prst="rect">
            <a:avLst/>
          </a:prstGeom>
          <a:noFill/>
          <a:ln>
            <a:noFill/>
          </a:ln>
        </p:spPr>
      </p:pic>
      <p:pic>
        <p:nvPicPr>
          <p:cNvPr id="138" name="Google Shape;138;p24"/>
          <p:cNvPicPr preferRelativeResize="0"/>
          <p:nvPr/>
        </p:nvPicPr>
        <p:blipFill>
          <a:blip r:embed="rId5">
            <a:alphaModFix/>
          </a:blip>
          <a:stretch>
            <a:fillRect/>
          </a:stretch>
        </p:blipFill>
        <p:spPr>
          <a:xfrm>
            <a:off x="1400175" y="3842575"/>
            <a:ext cx="331654" cy="313225"/>
          </a:xfrm>
          <a:prstGeom prst="rect">
            <a:avLst/>
          </a:prstGeom>
          <a:noFill/>
          <a:ln>
            <a:noFill/>
          </a:ln>
        </p:spPr>
      </p:pic>
      <p:pic>
        <p:nvPicPr>
          <p:cNvPr id="139" name="Google Shape;139;p24"/>
          <p:cNvPicPr preferRelativeResize="0"/>
          <p:nvPr/>
        </p:nvPicPr>
        <p:blipFill>
          <a:blip r:embed="rId6">
            <a:alphaModFix/>
          </a:blip>
          <a:stretch>
            <a:fillRect/>
          </a:stretch>
        </p:blipFill>
        <p:spPr>
          <a:xfrm>
            <a:off x="1952625" y="3814775"/>
            <a:ext cx="1229439" cy="36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3600"/>
              <a:t>CRIBADO</a:t>
            </a:r>
            <a:endParaRPr sz="1800"/>
          </a:p>
        </p:txBody>
      </p:sp>
      <p:sp>
        <p:nvSpPr>
          <p:cNvPr id="145" name="Google Shape;145;p25"/>
          <p:cNvSpPr txBox="1"/>
          <p:nvPr/>
        </p:nvSpPr>
        <p:spPr>
          <a:xfrm>
            <a:off x="285750" y="1636850"/>
            <a:ext cx="8572500" cy="232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Existe algunas maneras para hacer el cribado. Una manera es tomar un subintervalo y poner Q(x) en una matriz para cada xi en el subintervalo.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Una segunda manera menos exacta, pero es mucho más rápida. En lugar de trabajar con los valores de Q(x)durante algún intervalo, es registrar el número de bits de la Q(    ) es una matriz. Hay que tomar en cuenta los errores de redondeo y el hecho de que muchos números no están libres de cuadrados.</a:t>
            </a:r>
            <a:endParaRPr sz="1800">
              <a:latin typeface="Proxima Nova"/>
              <a:ea typeface="Proxima Nova"/>
              <a:cs typeface="Proxima Nova"/>
              <a:sym typeface="Proxima Nova"/>
            </a:endParaRPr>
          </a:p>
        </p:txBody>
      </p:sp>
      <p:pic>
        <p:nvPicPr>
          <p:cNvPr id="146" name="Google Shape;146;p25"/>
          <p:cNvPicPr preferRelativeResize="0"/>
          <p:nvPr/>
        </p:nvPicPr>
        <p:blipFill>
          <a:blip r:embed="rId3">
            <a:alphaModFix/>
          </a:blip>
          <a:stretch>
            <a:fillRect/>
          </a:stretch>
        </p:blipFill>
        <p:spPr>
          <a:xfrm>
            <a:off x="1635975" y="3109900"/>
            <a:ext cx="204800" cy="313225"/>
          </a:xfrm>
          <a:prstGeom prst="rect">
            <a:avLst/>
          </a:prstGeom>
          <a:noFill/>
          <a:ln>
            <a:noFill/>
          </a:ln>
        </p:spPr>
      </p:pic>
      <p:pic>
        <p:nvPicPr>
          <p:cNvPr id="147" name="Google Shape;147;p25"/>
          <p:cNvPicPr preferRelativeResize="0"/>
          <p:nvPr/>
        </p:nvPicPr>
        <p:blipFill>
          <a:blip r:embed="rId3">
            <a:alphaModFix/>
          </a:blip>
          <a:stretch>
            <a:fillRect/>
          </a:stretch>
        </p:blipFill>
        <p:spPr>
          <a:xfrm>
            <a:off x="5398350" y="2034675"/>
            <a:ext cx="204800" cy="31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1889450" y="2571750"/>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CONSTRUYENDO LA MATRIZ</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3600"/>
              <a:t>CONSTRUYENDO LA MATRIZ</a:t>
            </a:r>
            <a:endParaRPr sz="3600"/>
          </a:p>
        </p:txBody>
      </p:sp>
      <p:sp>
        <p:nvSpPr>
          <p:cNvPr id="158" name="Google Shape;158;p27"/>
          <p:cNvSpPr txBox="1"/>
          <p:nvPr/>
        </p:nvSpPr>
        <p:spPr>
          <a:xfrm>
            <a:off x="285750" y="1415250"/>
            <a:ext cx="8572500" cy="265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Si Q(x)hace completamente de factor, entonces se coloca los exponentes (mod 2) de los primos en la base del factor en un vector como se describió anteriormente. Todos estos vectores deben estar en la matriz A, por lo que las filas representan la Q(    ), y las columnas representan los exponentes (mod 2) de los primos en la base del factor.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Puede haber varias maneras de obtener un cuadrado perfecto de la Q( xi ), lo cual es bueno, ya que muchos de ellos no nos darán un factor de n. Así que dado Q(x1),Q(x2),...,Q(xk), entonces hay que encontrar soluciones para:</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p:txBody>
      </p:sp>
      <p:pic>
        <p:nvPicPr>
          <p:cNvPr id="159" name="Google Shape;159;p27"/>
          <p:cNvPicPr preferRelativeResize="0"/>
          <p:nvPr/>
        </p:nvPicPr>
        <p:blipFill>
          <a:blip r:embed="rId3">
            <a:alphaModFix/>
          </a:blip>
          <a:stretch>
            <a:fillRect/>
          </a:stretch>
        </p:blipFill>
        <p:spPr>
          <a:xfrm>
            <a:off x="7684350" y="3145475"/>
            <a:ext cx="204800" cy="313225"/>
          </a:xfrm>
          <a:prstGeom prst="rect">
            <a:avLst/>
          </a:prstGeom>
          <a:noFill/>
          <a:ln>
            <a:noFill/>
          </a:ln>
        </p:spPr>
      </p:pic>
      <p:pic>
        <p:nvPicPr>
          <p:cNvPr id="160" name="Google Shape;160;p27"/>
          <p:cNvPicPr preferRelativeResize="0"/>
          <p:nvPr/>
        </p:nvPicPr>
        <p:blipFill>
          <a:blip r:embed="rId3">
            <a:alphaModFix/>
          </a:blip>
          <a:stretch>
            <a:fillRect/>
          </a:stretch>
        </p:blipFill>
        <p:spPr>
          <a:xfrm>
            <a:off x="654900" y="2350150"/>
            <a:ext cx="204800" cy="313225"/>
          </a:xfrm>
          <a:prstGeom prst="rect">
            <a:avLst/>
          </a:prstGeom>
          <a:noFill/>
          <a:ln>
            <a:noFill/>
          </a:ln>
        </p:spPr>
      </p:pic>
      <p:pic>
        <p:nvPicPr>
          <p:cNvPr id="161" name="Google Shape;161;p27"/>
          <p:cNvPicPr preferRelativeResize="0"/>
          <p:nvPr/>
        </p:nvPicPr>
        <p:blipFill>
          <a:blip r:embed="rId4">
            <a:alphaModFix/>
          </a:blip>
          <a:stretch>
            <a:fillRect/>
          </a:stretch>
        </p:blipFill>
        <p:spPr>
          <a:xfrm>
            <a:off x="381000" y="3721725"/>
            <a:ext cx="1849038" cy="313225"/>
          </a:xfrm>
          <a:prstGeom prst="rect">
            <a:avLst/>
          </a:prstGeom>
          <a:noFill/>
          <a:ln>
            <a:noFill/>
          </a:ln>
        </p:spPr>
      </p:pic>
      <p:pic>
        <p:nvPicPr>
          <p:cNvPr id="162" name="Google Shape;162;p27"/>
          <p:cNvPicPr preferRelativeResize="0"/>
          <p:nvPr/>
        </p:nvPicPr>
        <p:blipFill>
          <a:blip r:embed="rId5">
            <a:alphaModFix/>
          </a:blip>
          <a:stretch>
            <a:fillRect/>
          </a:stretch>
        </p:blipFill>
        <p:spPr>
          <a:xfrm>
            <a:off x="2600325" y="4131300"/>
            <a:ext cx="3133725" cy="361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3600"/>
              <a:t>CONSTRUYENDO LA MATRIZ</a:t>
            </a:r>
            <a:endParaRPr sz="3600"/>
          </a:p>
        </p:txBody>
      </p:sp>
      <p:sp>
        <p:nvSpPr>
          <p:cNvPr id="168" name="Google Shape;168;p28"/>
          <p:cNvSpPr txBox="1"/>
          <p:nvPr/>
        </p:nvSpPr>
        <p:spPr>
          <a:xfrm>
            <a:off x="259800" y="1032750"/>
            <a:ext cx="8572500" cy="399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Si Q(x)hace completamente de factor, entonces se coloca los exponentes (mod 2) de los primos en la base del factor en un vector como se describió anteriormente. Todos estos vectores deben estar en la matriz A, por lo que las filas representan la Q(    ), y las columnas representan los exponentes (mod 2) de los primos en la base del factor.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Puede haber varias maneras de obtener un cuadrado perfecto de la Q( xi ), lo cual es bueno, ya que muchos de ellos no nos darán un factor de n. Así que dado Q(x1),Q(x2),...,Q(xk), entonces hay que encontrar soluciones para:</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Donde:</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p:txBody>
      </p:sp>
      <p:pic>
        <p:nvPicPr>
          <p:cNvPr id="169" name="Google Shape;169;p28"/>
          <p:cNvPicPr preferRelativeResize="0"/>
          <p:nvPr/>
        </p:nvPicPr>
        <p:blipFill>
          <a:blip r:embed="rId3">
            <a:alphaModFix/>
          </a:blip>
          <a:stretch>
            <a:fillRect/>
          </a:stretch>
        </p:blipFill>
        <p:spPr>
          <a:xfrm>
            <a:off x="7658400" y="2762975"/>
            <a:ext cx="204800" cy="313225"/>
          </a:xfrm>
          <a:prstGeom prst="rect">
            <a:avLst/>
          </a:prstGeom>
          <a:noFill/>
          <a:ln>
            <a:noFill/>
          </a:ln>
        </p:spPr>
      </p:pic>
      <p:pic>
        <p:nvPicPr>
          <p:cNvPr id="170" name="Google Shape;170;p28"/>
          <p:cNvPicPr preferRelativeResize="0"/>
          <p:nvPr/>
        </p:nvPicPr>
        <p:blipFill>
          <a:blip r:embed="rId3">
            <a:alphaModFix/>
          </a:blip>
          <a:stretch>
            <a:fillRect/>
          </a:stretch>
        </p:blipFill>
        <p:spPr>
          <a:xfrm>
            <a:off x="628950" y="1967650"/>
            <a:ext cx="204800" cy="313225"/>
          </a:xfrm>
          <a:prstGeom prst="rect">
            <a:avLst/>
          </a:prstGeom>
          <a:noFill/>
          <a:ln>
            <a:noFill/>
          </a:ln>
        </p:spPr>
      </p:pic>
      <p:pic>
        <p:nvPicPr>
          <p:cNvPr id="171" name="Google Shape;171;p28"/>
          <p:cNvPicPr preferRelativeResize="0"/>
          <p:nvPr/>
        </p:nvPicPr>
        <p:blipFill>
          <a:blip r:embed="rId4">
            <a:alphaModFix/>
          </a:blip>
          <a:stretch>
            <a:fillRect/>
          </a:stretch>
        </p:blipFill>
        <p:spPr>
          <a:xfrm>
            <a:off x="355050" y="3339225"/>
            <a:ext cx="1849038" cy="313225"/>
          </a:xfrm>
          <a:prstGeom prst="rect">
            <a:avLst/>
          </a:prstGeom>
          <a:noFill/>
          <a:ln>
            <a:noFill/>
          </a:ln>
        </p:spPr>
      </p:pic>
      <p:pic>
        <p:nvPicPr>
          <p:cNvPr id="172" name="Google Shape;172;p28"/>
          <p:cNvPicPr preferRelativeResize="0"/>
          <p:nvPr/>
        </p:nvPicPr>
        <p:blipFill>
          <a:blip r:embed="rId5">
            <a:alphaModFix/>
          </a:blip>
          <a:stretch>
            <a:fillRect/>
          </a:stretch>
        </p:blipFill>
        <p:spPr>
          <a:xfrm>
            <a:off x="2574375" y="3748800"/>
            <a:ext cx="3133725" cy="361950"/>
          </a:xfrm>
          <a:prstGeom prst="rect">
            <a:avLst/>
          </a:prstGeom>
          <a:noFill/>
          <a:ln>
            <a:noFill/>
          </a:ln>
        </p:spPr>
      </p:pic>
      <p:pic>
        <p:nvPicPr>
          <p:cNvPr id="173" name="Google Shape;173;p28"/>
          <p:cNvPicPr preferRelativeResize="0"/>
          <p:nvPr/>
        </p:nvPicPr>
        <p:blipFill>
          <a:blip r:embed="rId6">
            <a:alphaModFix/>
          </a:blip>
          <a:stretch>
            <a:fillRect/>
          </a:stretch>
        </p:blipFill>
        <p:spPr>
          <a:xfrm>
            <a:off x="1657350" y="4208650"/>
            <a:ext cx="1034300" cy="25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3600"/>
              <a:t>CONSTRUYENDO LA MATRIZ</a:t>
            </a:r>
            <a:endParaRPr sz="3600"/>
          </a:p>
        </p:txBody>
      </p:sp>
      <p:sp>
        <p:nvSpPr>
          <p:cNvPr id="179" name="Google Shape;179;p29"/>
          <p:cNvSpPr txBox="1"/>
          <p:nvPr/>
        </p:nvSpPr>
        <p:spPr>
          <a:xfrm>
            <a:off x="481400" y="1286000"/>
            <a:ext cx="8572500" cy="399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Obtenemos:</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Se debe resolver:</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p:txBody>
      </p:sp>
      <p:pic>
        <p:nvPicPr>
          <p:cNvPr id="180" name="Google Shape;180;p29"/>
          <p:cNvPicPr preferRelativeResize="0"/>
          <p:nvPr/>
        </p:nvPicPr>
        <p:blipFill>
          <a:blip r:embed="rId3">
            <a:alphaModFix/>
          </a:blip>
          <a:stretch>
            <a:fillRect/>
          </a:stretch>
        </p:blipFill>
        <p:spPr>
          <a:xfrm>
            <a:off x="2084200" y="1677975"/>
            <a:ext cx="2709405" cy="313225"/>
          </a:xfrm>
          <a:prstGeom prst="rect">
            <a:avLst/>
          </a:prstGeom>
          <a:noFill/>
          <a:ln>
            <a:noFill/>
          </a:ln>
        </p:spPr>
      </p:pic>
      <p:pic>
        <p:nvPicPr>
          <p:cNvPr id="181" name="Google Shape;181;p29"/>
          <p:cNvPicPr preferRelativeResize="0"/>
          <p:nvPr/>
        </p:nvPicPr>
        <p:blipFill>
          <a:blip r:embed="rId4">
            <a:alphaModFix/>
          </a:blip>
          <a:stretch>
            <a:fillRect/>
          </a:stretch>
        </p:blipFill>
        <p:spPr>
          <a:xfrm>
            <a:off x="2084200" y="2268525"/>
            <a:ext cx="1661058" cy="313225"/>
          </a:xfrm>
          <a:prstGeom prst="rect">
            <a:avLst/>
          </a:prstGeom>
          <a:noFill/>
          <a:ln>
            <a:noFill/>
          </a:ln>
        </p:spPr>
      </p:pic>
      <p:pic>
        <p:nvPicPr>
          <p:cNvPr id="182" name="Google Shape;182;p29"/>
          <p:cNvPicPr preferRelativeResize="0"/>
          <p:nvPr/>
        </p:nvPicPr>
        <p:blipFill>
          <a:blip r:embed="rId5">
            <a:alphaModFix/>
          </a:blip>
          <a:stretch>
            <a:fillRect/>
          </a:stretch>
        </p:blipFill>
        <p:spPr>
          <a:xfrm>
            <a:off x="2084200" y="2630475"/>
            <a:ext cx="1424451" cy="313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6" name="Shape 186"/>
        <p:cNvGrpSpPr/>
        <p:nvPr/>
      </p:nvGrpSpPr>
      <p:grpSpPr>
        <a:xfrm>
          <a:off x="0" y="0"/>
          <a:ext cx="0" cy="0"/>
          <a:chOff x="0" y="0"/>
          <a:chExt cx="0" cy="0"/>
        </a:xfrm>
      </p:grpSpPr>
      <p:sp>
        <p:nvSpPr>
          <p:cNvPr id="187" name="Google Shape;187;p30"/>
          <p:cNvSpPr txBox="1"/>
          <p:nvPr>
            <p:ph type="title"/>
          </p:nvPr>
        </p:nvSpPr>
        <p:spPr>
          <a:xfrm>
            <a:off x="1923300" y="2386050"/>
            <a:ext cx="7220700" cy="258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highlight>
                  <a:schemeClr val="lt2"/>
                </a:highlight>
              </a:rPr>
              <a:t>  VARIANTE: </a:t>
            </a:r>
            <a:endParaRPr>
              <a:highlight>
                <a:schemeClr val="lt2"/>
              </a:highlight>
            </a:endParaRPr>
          </a:p>
          <a:p>
            <a:pPr indent="0" lvl="0" marL="0" rtl="0" algn="r">
              <a:spcBef>
                <a:spcPts val="0"/>
              </a:spcBef>
              <a:spcAft>
                <a:spcPts val="0"/>
              </a:spcAft>
              <a:buNone/>
            </a:pPr>
            <a:r>
              <a:rPr lang="es" sz="3600">
                <a:highlight>
                  <a:schemeClr val="lt2"/>
                </a:highlight>
              </a:rPr>
              <a:t>  EL CRIBA CUADRÁTICO </a:t>
            </a:r>
            <a:endParaRPr sz="3600">
              <a:highlight>
                <a:schemeClr val="lt2"/>
              </a:highlight>
            </a:endParaRPr>
          </a:p>
          <a:p>
            <a:pPr indent="0" lvl="0" marL="0" rtl="0" algn="r">
              <a:spcBef>
                <a:spcPts val="0"/>
              </a:spcBef>
              <a:spcAft>
                <a:spcPts val="0"/>
              </a:spcAft>
              <a:buNone/>
            </a:pPr>
            <a:r>
              <a:rPr lang="es" sz="3600">
                <a:highlight>
                  <a:schemeClr val="lt2"/>
                </a:highlight>
              </a:rPr>
              <a:t>  MÚLTIPLE POLINÓMICO </a:t>
            </a:r>
            <a:endParaRPr sz="3600">
              <a:highlight>
                <a:schemeClr val="lt2"/>
              </a:highlight>
            </a:endParaRPr>
          </a:p>
          <a:p>
            <a:pPr indent="0" lvl="0" marL="0" rtl="0" algn="r">
              <a:spcBef>
                <a:spcPts val="0"/>
              </a:spcBef>
              <a:spcAft>
                <a:spcPts val="0"/>
              </a:spcAft>
              <a:buNone/>
            </a:pPr>
            <a:r>
              <a:rPr lang="es" sz="3600">
                <a:highlight>
                  <a:schemeClr val="lt2"/>
                </a:highlight>
              </a:rPr>
              <a:t>  (MPQS)</a:t>
            </a:r>
            <a:endParaRPr sz="3600">
              <a:highlight>
                <a:schemeClr val="lt2"/>
              </a:highlight>
            </a:endParaRPr>
          </a:p>
        </p:txBody>
      </p:sp>
      <p:sp>
        <p:nvSpPr>
          <p:cNvPr id="188" name="Google Shape;188;p30"/>
          <p:cNvSpPr txBox="1"/>
          <p:nvPr>
            <p:ph type="title"/>
          </p:nvPr>
        </p:nvSpPr>
        <p:spPr>
          <a:xfrm>
            <a:off x="1864950" y="2508000"/>
            <a:ext cx="72792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highlight>
                  <a:srgbClr val="FFFFFF"/>
                </a:highlight>
              </a:rPr>
              <a:t>VARIANTE: </a:t>
            </a:r>
            <a:endParaRPr>
              <a:highlight>
                <a:srgbClr val="FFFFFF"/>
              </a:highlight>
            </a:endParaRPr>
          </a:p>
          <a:p>
            <a:pPr indent="0" lvl="0" marL="0" rtl="0" algn="r">
              <a:spcBef>
                <a:spcPts val="0"/>
              </a:spcBef>
              <a:spcAft>
                <a:spcPts val="0"/>
              </a:spcAft>
              <a:buNone/>
            </a:pPr>
            <a:r>
              <a:rPr lang="es" sz="3600">
                <a:highlight>
                  <a:srgbClr val="FFFFFF"/>
                </a:highlight>
              </a:rPr>
              <a:t>EL CRIBA CUADRÁTICO </a:t>
            </a:r>
            <a:endParaRPr sz="3600">
              <a:highlight>
                <a:srgbClr val="FFFFFF"/>
              </a:highlight>
            </a:endParaRPr>
          </a:p>
          <a:p>
            <a:pPr indent="0" lvl="0" marL="0" rtl="0" algn="r">
              <a:spcBef>
                <a:spcPts val="0"/>
              </a:spcBef>
              <a:spcAft>
                <a:spcPts val="0"/>
              </a:spcAft>
              <a:buNone/>
            </a:pPr>
            <a:r>
              <a:rPr lang="es" sz="3600">
                <a:highlight>
                  <a:srgbClr val="FFFFFF"/>
                </a:highlight>
              </a:rPr>
              <a:t>MÚLTIPLE POLINÓMICO </a:t>
            </a:r>
            <a:endParaRPr sz="3600">
              <a:highlight>
                <a:srgbClr val="FFFFFF"/>
              </a:highlight>
            </a:endParaRPr>
          </a:p>
          <a:p>
            <a:pPr indent="0" lvl="0" marL="0" rtl="0" algn="r">
              <a:spcBef>
                <a:spcPts val="0"/>
              </a:spcBef>
              <a:spcAft>
                <a:spcPts val="0"/>
              </a:spcAft>
              <a:buNone/>
            </a:pPr>
            <a:r>
              <a:rPr lang="es" sz="3600">
                <a:highlight>
                  <a:srgbClr val="FFFFFF"/>
                </a:highlight>
              </a:rPr>
              <a:t>(MPQS)</a:t>
            </a:r>
            <a:endParaRPr sz="360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400"/>
              <a:t>VARIANTE: EL CRIBA CUADRÁTICO MÚLTIPLE POLINÓMICO (MPQS)</a:t>
            </a:r>
            <a:endParaRPr sz="2400"/>
          </a:p>
          <a:p>
            <a:pPr indent="0" lvl="0" marL="0" rtl="0" algn="r">
              <a:spcBef>
                <a:spcPts val="0"/>
              </a:spcBef>
              <a:spcAft>
                <a:spcPts val="0"/>
              </a:spcAft>
              <a:buNone/>
            </a:pPr>
            <a:r>
              <a:t/>
            </a:r>
            <a:endParaRPr sz="2400"/>
          </a:p>
        </p:txBody>
      </p:sp>
      <p:sp>
        <p:nvSpPr>
          <p:cNvPr id="194" name="Google Shape;194;p31"/>
          <p:cNvSpPr txBox="1"/>
          <p:nvPr/>
        </p:nvSpPr>
        <p:spPr>
          <a:xfrm>
            <a:off x="285750" y="1636850"/>
            <a:ext cx="8572500" cy="265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MPQS utiliza varios polinomios en lugar de Q (x) en el algoritmo, y fue sugerido por primera vez por Peter Montgomery.</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Estos polinomios son todos de la forma</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donde se eligen a, b y c según ciertos criterios. La motivación de este enfoque es que mediante el uso de varios polinomios, se puede hacer que el intervalo de cribado sea mucho más pequeño, lo que hace Q(x) más pequeño, lo que a su vez significa que una mayor proporción de valores de Q(x) se factoriza por completo sobre la base del factor.</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p:txBody>
      </p:sp>
      <p:pic>
        <p:nvPicPr>
          <p:cNvPr id="195" name="Google Shape;195;p31"/>
          <p:cNvPicPr preferRelativeResize="0"/>
          <p:nvPr/>
        </p:nvPicPr>
        <p:blipFill>
          <a:blip r:embed="rId3">
            <a:alphaModFix/>
          </a:blip>
          <a:stretch>
            <a:fillRect/>
          </a:stretch>
        </p:blipFill>
        <p:spPr>
          <a:xfrm>
            <a:off x="2811625" y="2571750"/>
            <a:ext cx="2352675" cy="33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Índice</a:t>
            </a:r>
            <a:r>
              <a:rPr lang="es"/>
              <a:t>	</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s"/>
              <a:t>Introducción</a:t>
            </a:r>
            <a:endParaRPr/>
          </a:p>
          <a:p>
            <a:pPr indent="-342900" lvl="0" marL="457200" rtl="0" algn="l">
              <a:lnSpc>
                <a:spcPct val="100000"/>
              </a:lnSpc>
              <a:spcBef>
                <a:spcPts val="0"/>
              </a:spcBef>
              <a:spcAft>
                <a:spcPts val="0"/>
              </a:spcAft>
              <a:buSzPts val="1800"/>
              <a:buAutoNum type="arabicPeriod"/>
            </a:pPr>
            <a:r>
              <a:rPr lang="es"/>
              <a:t>Criba </a:t>
            </a:r>
            <a:r>
              <a:rPr lang="es"/>
              <a:t>Cuadrática</a:t>
            </a:r>
            <a:endParaRPr/>
          </a:p>
          <a:p>
            <a:pPr indent="-342900" lvl="0" marL="457200" rtl="0" algn="l">
              <a:lnSpc>
                <a:spcPct val="100000"/>
              </a:lnSpc>
              <a:spcBef>
                <a:spcPts val="0"/>
              </a:spcBef>
              <a:spcAft>
                <a:spcPts val="0"/>
              </a:spcAft>
              <a:buSzPts val="1800"/>
              <a:buAutoNum type="arabicPeriod"/>
            </a:pPr>
            <a:r>
              <a:rPr lang="es"/>
              <a:t>Configuración De Una Base De Factor Y Un Intervalo De Cribado</a:t>
            </a:r>
            <a:endParaRPr/>
          </a:p>
          <a:p>
            <a:pPr indent="-342900" lvl="0" marL="457200" rtl="0" algn="l">
              <a:lnSpc>
                <a:spcPct val="100000"/>
              </a:lnSpc>
              <a:spcBef>
                <a:spcPts val="0"/>
              </a:spcBef>
              <a:spcAft>
                <a:spcPts val="0"/>
              </a:spcAft>
              <a:buSzPts val="1800"/>
              <a:buAutoNum type="arabicPeriod"/>
            </a:pPr>
            <a:r>
              <a:rPr lang="es"/>
              <a:t>Variante: El Criba Cuadrático Múltiple Polinómico (Mpqs)</a:t>
            </a:r>
            <a:endParaRPr/>
          </a:p>
          <a:p>
            <a:pPr indent="-342900" lvl="0" marL="457200" rtl="0" algn="l">
              <a:lnSpc>
                <a:spcPct val="100000"/>
              </a:lnSpc>
              <a:spcBef>
                <a:spcPts val="0"/>
              </a:spcBef>
              <a:spcAft>
                <a:spcPts val="0"/>
              </a:spcAft>
              <a:buSzPts val="1800"/>
              <a:buAutoNum type="arabicPeriod"/>
            </a:pPr>
            <a:r>
              <a:rPr lang="es"/>
              <a:t>Variante: The Double Large Prime Mpqs</a:t>
            </a:r>
            <a:endParaRPr/>
          </a:p>
          <a:p>
            <a:pPr indent="-342900" lvl="0" marL="457200" rtl="0" algn="l">
              <a:lnSpc>
                <a:spcPct val="100000"/>
              </a:lnSpc>
              <a:spcBef>
                <a:spcPts val="0"/>
              </a:spcBef>
              <a:spcAft>
                <a:spcPts val="0"/>
              </a:spcAft>
              <a:buSzPts val="1800"/>
              <a:buAutoNum type="arabicPeriod"/>
            </a:pPr>
            <a:r>
              <a:rPr lang="es"/>
              <a:t>Eliminación Gaussiana</a:t>
            </a:r>
            <a:endParaRPr/>
          </a:p>
          <a:p>
            <a:pPr indent="-342900" lvl="0" marL="457200" rtl="0" algn="l">
              <a:lnSpc>
                <a:spcPct val="100000"/>
              </a:lnSpc>
              <a:spcBef>
                <a:spcPts val="0"/>
              </a:spcBef>
              <a:spcAft>
                <a:spcPts val="0"/>
              </a:spcAft>
              <a:buSzPts val="1800"/>
              <a:buAutoNum type="arabicPeriod"/>
            </a:pPr>
            <a:r>
              <a:rPr lang="es"/>
              <a:t>Tiempo De Ejecución</a:t>
            </a:r>
            <a:endParaRPr/>
          </a:p>
          <a:p>
            <a:pPr indent="-342900" lvl="0" marL="457200" rtl="0" algn="l">
              <a:lnSpc>
                <a:spcPct val="100000"/>
              </a:lnSpc>
              <a:spcBef>
                <a:spcPts val="0"/>
              </a:spcBef>
              <a:spcAft>
                <a:spcPts val="0"/>
              </a:spcAft>
              <a:buSzPts val="1800"/>
              <a:buAutoNum type="arabicPeriod"/>
            </a:pPr>
            <a:r>
              <a:rPr lang="es"/>
              <a:t>Rsa</a:t>
            </a:r>
            <a:endParaRPr/>
          </a:p>
          <a:p>
            <a:pPr indent="-342900" lvl="0" marL="457200" rtl="0" algn="l">
              <a:lnSpc>
                <a:spcPct val="100000"/>
              </a:lnSpc>
              <a:spcBef>
                <a:spcPts val="0"/>
              </a:spcBef>
              <a:spcAft>
                <a:spcPts val="0"/>
              </a:spcAft>
              <a:buSzPts val="1800"/>
              <a:buAutoNum type="arabicPeriod"/>
            </a:pPr>
            <a:r>
              <a:rPr lang="es"/>
              <a:t>Referencias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nvSpPr>
        <p:spPr>
          <a:xfrm>
            <a:off x="285750" y="1636850"/>
            <a:ext cx="8572500" cy="265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Uno de los problemas conocidos con este método es el costo de conmutación de los polinomios. Pomerance dice que si el costo de la conmutación es aproximadamente 25-30% del costo total, no debería usarse este método. Al cambiar un polinomio, obviamente se necesita nuevos coeficientes, pero para cada nuevo polinomio también se debe resolver Q(x) 0 mod(p) para cada primo p en la base de factores, que es la carga más pesada en polinomios de conmutación</a:t>
            </a:r>
            <a:endParaRPr sz="1800">
              <a:latin typeface="Proxima Nova"/>
              <a:ea typeface="Proxima Nova"/>
              <a:cs typeface="Proxima Nova"/>
              <a:sym typeface="Proxima Nova"/>
            </a:endParaRPr>
          </a:p>
        </p:txBody>
      </p:sp>
      <p:pic>
        <p:nvPicPr>
          <p:cNvPr id="201" name="Google Shape;201;p32"/>
          <p:cNvPicPr preferRelativeResize="0"/>
          <p:nvPr/>
        </p:nvPicPr>
        <p:blipFill>
          <a:blip r:embed="rId3">
            <a:alphaModFix/>
          </a:blip>
          <a:stretch>
            <a:fillRect/>
          </a:stretch>
        </p:blipFill>
        <p:spPr>
          <a:xfrm>
            <a:off x="4841025" y="2823425"/>
            <a:ext cx="1476375" cy="285750"/>
          </a:xfrm>
          <a:prstGeom prst="rect">
            <a:avLst/>
          </a:prstGeom>
          <a:noFill/>
          <a:ln>
            <a:noFill/>
          </a:ln>
        </p:spPr>
      </p:pic>
      <p:sp>
        <p:nvSpPr>
          <p:cNvPr id="202" name="Google Shape;20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400"/>
              <a:t>VARIANTE: EL CRIBA CUADRÁTICO MÚLTIPLE POLINÓMICO (MPQS)</a:t>
            </a:r>
            <a:endParaRPr sz="2400"/>
          </a:p>
          <a:p>
            <a:pPr indent="0" lvl="0" marL="0" rtl="0" algn="r">
              <a:spcBef>
                <a:spcPts val="0"/>
              </a:spcBef>
              <a:spcAft>
                <a:spcPts val="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1889450" y="2571750"/>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VARIANTE: THE DOUBLE LARGE PRIME MPQS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400"/>
              <a:t>VARIANTE: THE DOUBLE LARGE PRIME MPQS</a:t>
            </a:r>
            <a:endParaRPr sz="2400"/>
          </a:p>
          <a:p>
            <a:pPr indent="0" lvl="0" marL="0" rtl="0" algn="r">
              <a:spcBef>
                <a:spcPts val="0"/>
              </a:spcBef>
              <a:spcAft>
                <a:spcPts val="0"/>
              </a:spcAft>
              <a:buNone/>
            </a:pPr>
            <a:r>
              <a:t/>
            </a:r>
            <a:endParaRPr sz="2400"/>
          </a:p>
        </p:txBody>
      </p:sp>
      <p:sp>
        <p:nvSpPr>
          <p:cNvPr id="213" name="Google Shape;213;p34"/>
          <p:cNvSpPr txBox="1"/>
          <p:nvPr/>
        </p:nvSpPr>
        <p:spPr>
          <a:xfrm>
            <a:off x="285750" y="1636850"/>
            <a:ext cx="8572500" cy="265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Empleada por Lenstra, Manasse y otros, en 1993 y 1994 para factorizar RSA-129 y revelar el mensaje secreto: “Las palabras mágicas son aprensivos ossifrage”. Se esperaba que llevaría 23000 años descifrar este mensaje pero gracias a este método solo tardó 8 meses.  Este método considera factorizaciones parciales de la Q( xi ). En el proceso de cribado, nos aferramos a  Q(x) y su factorización parcial si tenemos: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El factor L debe ser primo de su definición anterior.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p:txBody>
      </p:sp>
      <p:pic>
        <p:nvPicPr>
          <p:cNvPr id="214" name="Google Shape;214;p34"/>
          <p:cNvPicPr preferRelativeResize="0"/>
          <p:nvPr/>
        </p:nvPicPr>
        <p:blipFill>
          <a:blip r:embed="rId3">
            <a:alphaModFix/>
          </a:blip>
          <a:stretch>
            <a:fillRect/>
          </a:stretch>
        </p:blipFill>
        <p:spPr>
          <a:xfrm>
            <a:off x="672800" y="2809688"/>
            <a:ext cx="204800" cy="313225"/>
          </a:xfrm>
          <a:prstGeom prst="rect">
            <a:avLst/>
          </a:prstGeom>
          <a:noFill/>
          <a:ln>
            <a:noFill/>
          </a:ln>
        </p:spPr>
      </p:pic>
      <p:pic>
        <p:nvPicPr>
          <p:cNvPr id="215" name="Google Shape;215;p34"/>
          <p:cNvPicPr preferRelativeResize="0"/>
          <p:nvPr/>
        </p:nvPicPr>
        <p:blipFill>
          <a:blip r:embed="rId4">
            <a:alphaModFix/>
          </a:blip>
          <a:stretch>
            <a:fillRect/>
          </a:stretch>
        </p:blipFill>
        <p:spPr>
          <a:xfrm>
            <a:off x="2257425" y="3614225"/>
            <a:ext cx="3438525" cy="447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19" name="Shape 219"/>
        <p:cNvGrpSpPr/>
        <p:nvPr/>
      </p:nvGrpSpPr>
      <p:grpSpPr>
        <a:xfrm>
          <a:off x="0" y="0"/>
          <a:ext cx="0" cy="0"/>
          <a:chOff x="0" y="0"/>
          <a:chExt cx="0" cy="0"/>
        </a:xfrm>
      </p:grpSpPr>
      <p:sp>
        <p:nvSpPr>
          <p:cNvPr id="220" name="Google Shape;220;p35"/>
          <p:cNvSpPr txBox="1"/>
          <p:nvPr>
            <p:ph type="title"/>
          </p:nvPr>
        </p:nvSpPr>
        <p:spPr>
          <a:xfrm>
            <a:off x="1736600" y="2536750"/>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highlight>
                  <a:srgbClr val="FFFFFF"/>
                </a:highlight>
              </a:rPr>
              <a:t>  </a:t>
            </a:r>
            <a:r>
              <a:rPr lang="es">
                <a:highlight>
                  <a:srgbClr val="FFFFFF"/>
                </a:highlight>
              </a:rPr>
              <a:t>ELIMINACIÓN   </a:t>
            </a:r>
            <a:endParaRPr>
              <a:highlight>
                <a:srgbClr val="FFFFFF"/>
              </a:highlight>
            </a:endParaRPr>
          </a:p>
          <a:p>
            <a:pPr indent="0" lvl="0" marL="0" rtl="0" algn="r">
              <a:spcBef>
                <a:spcPts val="0"/>
              </a:spcBef>
              <a:spcAft>
                <a:spcPts val="0"/>
              </a:spcAft>
              <a:buNone/>
            </a:pPr>
            <a:r>
              <a:rPr lang="es">
                <a:highlight>
                  <a:srgbClr val="FFFFFF"/>
                </a:highlight>
              </a:rPr>
              <a:t>  GAUSSIANA</a:t>
            </a:r>
            <a:endParaRPr>
              <a:highlight>
                <a:srgbClr val="FFFFFF"/>
              </a:highlight>
            </a:endParaRPr>
          </a:p>
        </p:txBody>
      </p:sp>
      <p:sp>
        <p:nvSpPr>
          <p:cNvPr id="221" name="Google Shape;221;p35"/>
          <p:cNvSpPr txBox="1"/>
          <p:nvPr>
            <p:ph type="title"/>
          </p:nvPr>
        </p:nvSpPr>
        <p:spPr>
          <a:xfrm>
            <a:off x="1736600" y="2701675"/>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highlight>
                  <a:schemeClr val="lt2"/>
                </a:highlight>
              </a:rPr>
              <a:t>  EL</a:t>
            </a:r>
            <a:r>
              <a:rPr lang="es">
                <a:highlight>
                  <a:schemeClr val="lt2"/>
                </a:highlight>
              </a:rPr>
              <a:t>IMINACIÓN         </a:t>
            </a:r>
            <a:endParaRPr>
              <a:highlight>
                <a:schemeClr val="lt2"/>
              </a:highlight>
            </a:endParaRPr>
          </a:p>
          <a:p>
            <a:pPr indent="0" lvl="0" marL="0" rtl="0" algn="r">
              <a:spcBef>
                <a:spcPts val="0"/>
              </a:spcBef>
              <a:spcAft>
                <a:spcPts val="0"/>
              </a:spcAft>
              <a:buNone/>
            </a:pPr>
            <a:r>
              <a:rPr lang="es">
                <a:highlight>
                  <a:schemeClr val="lt2"/>
                </a:highlight>
              </a:rPr>
              <a:t>  G</a:t>
            </a:r>
            <a:r>
              <a:rPr lang="es">
                <a:highlight>
                  <a:schemeClr val="lt2"/>
                </a:highlight>
              </a:rPr>
              <a:t>AUSSIANA</a:t>
            </a:r>
            <a:endParaRPr>
              <a:highlight>
                <a:schemeClr val="lt2"/>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3600"/>
              <a:t>ELIMINACIÓN GAUSSIANA</a:t>
            </a:r>
            <a:endParaRPr sz="3600"/>
          </a:p>
          <a:p>
            <a:pPr indent="0" lvl="0" marL="0" rtl="0" algn="r">
              <a:spcBef>
                <a:spcPts val="0"/>
              </a:spcBef>
              <a:spcAft>
                <a:spcPts val="0"/>
              </a:spcAft>
              <a:buNone/>
            </a:pPr>
            <a:r>
              <a:t/>
            </a:r>
            <a:endParaRPr sz="3600"/>
          </a:p>
        </p:txBody>
      </p:sp>
      <p:sp>
        <p:nvSpPr>
          <p:cNvPr id="227" name="Google Shape;227;p36"/>
          <p:cNvSpPr txBox="1"/>
          <p:nvPr/>
        </p:nvSpPr>
        <p:spPr>
          <a:xfrm>
            <a:off x="285750" y="1636850"/>
            <a:ext cx="8572500" cy="29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latin typeface="Proxima Nova"/>
                <a:ea typeface="Proxima Nova"/>
                <a:cs typeface="Proxima Nova"/>
                <a:sym typeface="Proxima Nova"/>
              </a:rPr>
              <a:t>Paso crítico en el proceso de factorización es la etapa de eliminación Gaussiana.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La matriz que se forma es enorme, y casi cada entrada es un 0.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Esta matriz se llama dispersa.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La reducción de esta matriz utilizando técnicas estándar de álgebra lineal elemental puede acelerar considerablemente.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Una consideración trivial es que si tenemos una columna con sólo un 1, podemos eliminar la fila asociada con él. </a:t>
            </a:r>
            <a:endParaRPr sz="1800">
              <a:latin typeface="Proxima Nova"/>
              <a:ea typeface="Proxima Nova"/>
              <a:cs typeface="Proxima Nova"/>
              <a:sym typeface="Proxima Nova"/>
            </a:endParaRPr>
          </a:p>
          <a:p>
            <a:pPr indent="0" lvl="0" marL="0" rtl="0" algn="just">
              <a:spcBef>
                <a:spcPts val="0"/>
              </a:spcBef>
              <a:spcAft>
                <a:spcPts val="0"/>
              </a:spcAft>
              <a:buNone/>
            </a:pPr>
            <a:r>
              <a:rPr lang="es" sz="1800">
                <a:latin typeface="Proxima Nova"/>
                <a:ea typeface="Proxima Nova"/>
                <a:cs typeface="Proxima Nova"/>
                <a:sym typeface="Proxima Nova"/>
              </a:rPr>
              <a:t>No hay manera posible para que Q(x) sea un factor en un cuadrado. Hay dos algoritmos que hacen la eliminación Gaussiana de una matriz sobre un campo finito: Wiedemann y Lanczos .</a:t>
            </a:r>
            <a:endParaRPr sz="1800">
              <a:latin typeface="Proxima Nova"/>
              <a:ea typeface="Proxima Nova"/>
              <a:cs typeface="Proxima Nova"/>
              <a:sym typeface="Proxima Nova"/>
            </a:endParaRPr>
          </a:p>
          <a:p>
            <a:pPr indent="0" lvl="0" marL="0" rtl="0" algn="just">
              <a:spcBef>
                <a:spcPts val="0"/>
              </a:spcBef>
              <a:spcAft>
                <a:spcPts val="0"/>
              </a:spcAft>
              <a:buNone/>
            </a:pPr>
            <a:r>
              <a:t/>
            </a:r>
            <a:endParaRPr sz="18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1889450" y="2571750"/>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TIEMPO DE EJECUCIÓN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7180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3600"/>
              <a:t>TIEMPO DE EJECUCIÓN</a:t>
            </a:r>
            <a:endParaRPr sz="3600"/>
          </a:p>
          <a:p>
            <a:pPr indent="0" lvl="0" marL="0" rtl="0" algn="r">
              <a:spcBef>
                <a:spcPts val="0"/>
              </a:spcBef>
              <a:spcAft>
                <a:spcPts val="0"/>
              </a:spcAft>
              <a:buNone/>
            </a:pPr>
            <a:r>
              <a:t/>
            </a:r>
            <a:endParaRPr sz="3600"/>
          </a:p>
        </p:txBody>
      </p:sp>
      <p:sp>
        <p:nvSpPr>
          <p:cNvPr id="238" name="Google Shape;238;p38"/>
          <p:cNvSpPr txBox="1"/>
          <p:nvPr/>
        </p:nvSpPr>
        <p:spPr>
          <a:xfrm>
            <a:off x="285750" y="773775"/>
            <a:ext cx="8572500" cy="421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Proxima Nova"/>
                <a:ea typeface="Proxima Nova"/>
                <a:cs typeface="Proxima Nova"/>
                <a:sym typeface="Proxima Nova"/>
              </a:rPr>
              <a:t>Cuando se tiene que el número de primos en la base de factores es pequeña, no es necesario tantas factorizaciones de Q(x) para obtener el posible factor de n.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E</a:t>
            </a:r>
            <a:r>
              <a:rPr lang="es">
                <a:latin typeface="Proxima Nova"/>
                <a:ea typeface="Proxima Nova"/>
                <a:cs typeface="Proxima Nova"/>
                <a:sym typeface="Proxima Nova"/>
              </a:rPr>
              <a:t>l problema radica en encontrar cada </a:t>
            </a:r>
            <a:r>
              <a:rPr lang="es">
                <a:latin typeface="Proxima Nova"/>
                <a:ea typeface="Proxima Nova"/>
                <a:cs typeface="Proxima Nova"/>
                <a:sym typeface="Proxima Nova"/>
              </a:rPr>
              <a:t>factorización</a:t>
            </a:r>
            <a:r>
              <a:rPr lang="es">
                <a:latin typeface="Proxima Nova"/>
                <a:ea typeface="Proxima Nova"/>
                <a:cs typeface="Proxima Nova"/>
                <a:sym typeface="Proxima Nova"/>
              </a:rPr>
              <a:t>.</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Si se tiene una enorme lista de primos, el problema sería obtener todos esos números para crear una matriz lo suficientemente grande para reducirla.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Por lo tanto, el número de primos debe establecerse para optimizar el rendimiento.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El valor óptimo para el tamaño de la base de factores es aproximadamente:</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El intervalo del cribado es :</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Su tiempo de funcionamiento asintótico para QS es:</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El criba de campo numérico, por comparision, que es el algoritmo de factorización más rápido conocido públicamente, tiene tiempo de ejecución : </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p:txBody>
      </p:sp>
      <p:pic>
        <p:nvPicPr>
          <p:cNvPr id="239" name="Google Shape;239;p38"/>
          <p:cNvPicPr preferRelativeResize="0"/>
          <p:nvPr/>
        </p:nvPicPr>
        <p:blipFill>
          <a:blip r:embed="rId3">
            <a:alphaModFix/>
          </a:blip>
          <a:stretch>
            <a:fillRect/>
          </a:stretch>
        </p:blipFill>
        <p:spPr>
          <a:xfrm>
            <a:off x="6322275" y="2145525"/>
            <a:ext cx="1795350" cy="274600"/>
          </a:xfrm>
          <a:prstGeom prst="rect">
            <a:avLst/>
          </a:prstGeom>
          <a:noFill/>
          <a:ln>
            <a:noFill/>
          </a:ln>
        </p:spPr>
      </p:pic>
      <p:pic>
        <p:nvPicPr>
          <p:cNvPr id="240" name="Google Shape;240;p38"/>
          <p:cNvPicPr preferRelativeResize="0"/>
          <p:nvPr/>
        </p:nvPicPr>
        <p:blipFill>
          <a:blip r:embed="rId4">
            <a:alphaModFix/>
          </a:blip>
          <a:stretch>
            <a:fillRect/>
          </a:stretch>
        </p:blipFill>
        <p:spPr>
          <a:xfrm>
            <a:off x="2599938" y="2420123"/>
            <a:ext cx="2242075" cy="437675"/>
          </a:xfrm>
          <a:prstGeom prst="rect">
            <a:avLst/>
          </a:prstGeom>
          <a:noFill/>
          <a:ln>
            <a:noFill/>
          </a:ln>
        </p:spPr>
      </p:pic>
      <p:pic>
        <p:nvPicPr>
          <p:cNvPr id="241" name="Google Shape;241;p38"/>
          <p:cNvPicPr preferRelativeResize="0"/>
          <p:nvPr/>
        </p:nvPicPr>
        <p:blipFill>
          <a:blip r:embed="rId5">
            <a:alphaModFix/>
          </a:blip>
          <a:stretch>
            <a:fillRect/>
          </a:stretch>
        </p:blipFill>
        <p:spPr>
          <a:xfrm>
            <a:off x="4525063" y="2857788"/>
            <a:ext cx="1704975" cy="390525"/>
          </a:xfrm>
          <a:prstGeom prst="rect">
            <a:avLst/>
          </a:prstGeom>
          <a:noFill/>
          <a:ln>
            <a:noFill/>
          </a:ln>
        </p:spPr>
      </p:pic>
      <p:pic>
        <p:nvPicPr>
          <p:cNvPr id="242" name="Google Shape;242;p38"/>
          <p:cNvPicPr preferRelativeResize="0"/>
          <p:nvPr/>
        </p:nvPicPr>
        <p:blipFill>
          <a:blip r:embed="rId6">
            <a:alphaModFix/>
          </a:blip>
          <a:stretch>
            <a:fillRect/>
          </a:stretch>
        </p:blipFill>
        <p:spPr>
          <a:xfrm>
            <a:off x="2977025" y="3886888"/>
            <a:ext cx="2609850" cy="428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46" name="Shape 246"/>
        <p:cNvGrpSpPr/>
        <p:nvPr/>
      </p:nvGrpSpPr>
      <p:grpSpPr>
        <a:xfrm>
          <a:off x="0" y="0"/>
          <a:ext cx="0" cy="0"/>
          <a:chOff x="0" y="0"/>
          <a:chExt cx="0" cy="0"/>
        </a:xfrm>
      </p:grpSpPr>
      <p:sp>
        <p:nvSpPr>
          <p:cNvPr id="247" name="Google Shape;247;p39"/>
          <p:cNvSpPr txBox="1"/>
          <p:nvPr>
            <p:ph type="title"/>
          </p:nvPr>
        </p:nvSpPr>
        <p:spPr>
          <a:xfrm>
            <a:off x="1889450" y="2571750"/>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6000">
                <a:highlight>
                  <a:srgbClr val="FFFFFF"/>
                </a:highlight>
              </a:rPr>
              <a:t>RSA</a:t>
            </a:r>
            <a:endParaRPr sz="6000">
              <a:highlight>
                <a:srgbClr val="FFFFFF"/>
              </a:highlight>
            </a:endParaRPr>
          </a:p>
        </p:txBody>
      </p:sp>
      <p:sp>
        <p:nvSpPr>
          <p:cNvPr id="248" name="Google Shape;248;p39"/>
          <p:cNvSpPr txBox="1"/>
          <p:nvPr>
            <p:ph type="title"/>
          </p:nvPr>
        </p:nvSpPr>
        <p:spPr>
          <a:xfrm>
            <a:off x="1889450" y="2735825"/>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6000">
                <a:highlight>
                  <a:schemeClr val="lt2"/>
                </a:highlight>
              </a:rPr>
              <a:t>RSA</a:t>
            </a:r>
            <a:endParaRPr sz="6000">
              <a:highlight>
                <a:schemeClr val="lt2"/>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7180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3600"/>
              <a:t>RSA</a:t>
            </a:r>
            <a:endParaRPr sz="1800"/>
          </a:p>
        </p:txBody>
      </p:sp>
      <p:sp>
        <p:nvSpPr>
          <p:cNvPr id="254" name="Google Shape;254;p40"/>
          <p:cNvSpPr txBox="1"/>
          <p:nvPr/>
        </p:nvSpPr>
        <p:spPr>
          <a:xfrm>
            <a:off x="285750" y="773775"/>
            <a:ext cx="8572500" cy="421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Proxima Nova"/>
                <a:ea typeface="Proxima Nova"/>
                <a:cs typeface="Proxima Nova"/>
                <a:sym typeface="Proxima Nova"/>
              </a:rPr>
              <a:t>La seguridad de RSA se basa en la dificultad de factorizar enteros. La factorización es un éxito con un módulo RSA de 129 dígitos. Los módulos RSA de 512 bits, o unos 155 dígitos serían factibles de factorizar, y de hecho se han factorizado. En agosto de 1999, un equipo que incluye a Arjen Lenstra y Peter Montgomery factorizaron un módulo RSA de 512 bits utilizando el criba numérico de campo en 8400 MIPS años (8,4 mil millones instrucciones por segundo años). </a:t>
            </a:r>
            <a:endParaRPr>
              <a:latin typeface="Proxima Nova"/>
              <a:ea typeface="Proxima Nova"/>
              <a:cs typeface="Proxima Nova"/>
              <a:sym typeface="Proxima Nova"/>
            </a:endParaRPr>
          </a:p>
          <a:p>
            <a:pPr indent="0" lvl="0" marL="0" rtl="0" algn="just">
              <a:spcBef>
                <a:spcPts val="0"/>
              </a:spcBef>
              <a:spcAft>
                <a:spcPts val="0"/>
              </a:spcAft>
              <a:buNone/>
            </a:pPr>
            <a:r>
              <a:t/>
            </a:r>
            <a:endParaRPr i="1">
              <a:latin typeface="Proxima Nova"/>
              <a:ea typeface="Proxima Nova"/>
              <a:cs typeface="Proxima Nova"/>
              <a:sym typeface="Proxima Nova"/>
            </a:endParaRPr>
          </a:p>
          <a:p>
            <a:pPr indent="0" lvl="0" marL="0" rtl="0" algn="just">
              <a:spcBef>
                <a:spcPts val="0"/>
              </a:spcBef>
              <a:spcAft>
                <a:spcPts val="0"/>
              </a:spcAft>
              <a:buNone/>
            </a:pPr>
            <a:r>
              <a:rPr i="1" lang="es">
                <a:latin typeface="Proxima Nova"/>
                <a:ea typeface="Proxima Nova"/>
                <a:cs typeface="Proxima Nova"/>
                <a:sym typeface="Proxima Nova"/>
              </a:rPr>
              <a:t>Las estimaciones actuales dicen que un módulo de 768 bits será bueno hasta 2004, así para uso a corto plazo o personal, tal tamaño de clave es adecuado. Sin embargo, para el uso corporativo, se sugiere un módulo de 1024 bits, y se sugiere un módulo de bit 2048 para un uso mucho más permanente. </a:t>
            </a:r>
            <a:endParaRPr i="1">
              <a:latin typeface="Proxima Nova"/>
              <a:ea typeface="Proxima Nova"/>
              <a:cs typeface="Proxima Nova"/>
              <a:sym typeface="Proxima Nova"/>
            </a:endParaRPr>
          </a:p>
          <a:p>
            <a:pPr indent="0" lvl="0" marL="0" rtl="0" algn="just">
              <a:spcBef>
                <a:spcPts val="0"/>
              </a:spcBef>
              <a:spcAft>
                <a:spcPts val="0"/>
              </a:spcAft>
              <a:buNone/>
            </a:pPr>
            <a:r>
              <a:t/>
            </a:r>
            <a:endParaRPr i="1">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Estas sugerencias tienen en cuenta los posibles avances en las técnicas de factorización y los aumentos de velocidad del procesador. </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Riesel muestra que es posible crear un algoritmo para factorizar enteros en tiempo casi polinómico, por lo que ciertamente hay espacio para mejoras. Sin embargo, si un ordenador cuántico se construye alguna vez con un número suficiente de qubits, Peter Shor ha descubierto un algoritmo para factorizar enteros en tiempo Polinómico en él.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Entonces RSA debe ser retirado y sustituido por otros esquemas de cifrado como los módulos requeridos para ser seguro sería mucho más grande que lo que sería conveniente.</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1889450" y="2571750"/>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REFERENCIAS </a:t>
            </a:r>
            <a:r>
              <a:rPr lang="es"/>
              <a:t>BIBLIOGRÁFICAS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1889450" y="2571750"/>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INTRODUCCIÓN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7180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3600"/>
              <a:t>REFERENCIAS BIBLIOGRÁFICAS</a:t>
            </a:r>
            <a:endParaRPr sz="3600"/>
          </a:p>
        </p:txBody>
      </p:sp>
      <p:sp>
        <p:nvSpPr>
          <p:cNvPr id="265" name="Google Shape;265;p42"/>
          <p:cNvSpPr txBox="1"/>
          <p:nvPr/>
        </p:nvSpPr>
        <p:spPr>
          <a:xfrm>
            <a:off x="285750" y="1613525"/>
            <a:ext cx="8572500" cy="421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Proxima Nova"/>
                <a:ea typeface="Proxima Nova"/>
                <a:cs typeface="Proxima Nova"/>
                <a:sym typeface="Proxima Nova"/>
              </a:rPr>
              <a:t>[1]	Landquist, E. (2001). The Quadratic Sieve Factoring Algorithm. MATH 488: Cryptographic Algorithms. </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[2]	Editores Wikipedia. (2019). Criba Cuadrática. Online available: https://es.wikipedia.org/wiki/Criba_cuadr%C3%A1tica </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[3]	Leonel Sergio Carrasco Perez. (2019). FACTORIZACIÓN DE ENTEROS. Online available: http://mat.izt.uam.mx/mcmai/documentos/tesis/Gen.09-O/Carrasco-LS-Tesis.pdf</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rPr lang="es">
                <a:latin typeface="Proxima Nova"/>
                <a:ea typeface="Proxima Nova"/>
                <a:cs typeface="Proxima Nova"/>
                <a:sym typeface="Proxima Nova"/>
              </a:rPr>
              <a:t>[4]	Editores Unionpedia. (2019). Criba Cuadrática. Online available: https://es.unionpedia.org/i/Criba_cuadr%C3%A1tica</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a:p>
            <a:pPr indent="0" lvl="0" marL="0" rtl="0" algn="just">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INTRODUCCIÓN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Metas en la actualidad = encontrar mejores formas de factorizar números compuestos y rápidas.</a:t>
            </a:r>
            <a:endParaRPr/>
          </a:p>
          <a:p>
            <a:pPr indent="0" lvl="0" marL="0" rtl="0" algn="just">
              <a:spcBef>
                <a:spcPts val="1600"/>
              </a:spcBef>
              <a:spcAft>
                <a:spcPts val="0"/>
              </a:spcAft>
              <a:buNone/>
            </a:pPr>
            <a:r>
              <a:rPr lang="es"/>
              <a:t>Propuesta inicial para realizar esta factorizacion de numeros compuestos ha sido </a:t>
            </a:r>
            <a:r>
              <a:rPr b="1" lang="es"/>
              <a:t>dividir los números por primos grandes hasta obtener la factorización</a:t>
            </a:r>
            <a:r>
              <a:rPr lang="es"/>
              <a:t>, este método es conocido como </a:t>
            </a:r>
            <a:r>
              <a:rPr b="1" lang="es"/>
              <a:t>Trial Division.</a:t>
            </a:r>
            <a:r>
              <a:rPr lang="es"/>
              <a:t> </a:t>
            </a:r>
            <a:endParaRPr/>
          </a:p>
          <a:p>
            <a:pPr indent="0" lvl="0" marL="0" rtl="0" algn="just">
              <a:spcBef>
                <a:spcPts val="1600"/>
              </a:spcBef>
              <a:spcAft>
                <a:spcPts val="0"/>
              </a:spcAft>
              <a:buNone/>
            </a:pPr>
            <a:r>
              <a:rPr lang="es"/>
              <a:t>Mejora a este metodo de </a:t>
            </a:r>
            <a:r>
              <a:rPr lang="es"/>
              <a:t>factorizacion</a:t>
            </a:r>
            <a:r>
              <a:rPr lang="es"/>
              <a:t> fue dado por Fermat, al aplicar la factorización por diferencia de dos cuadrados. </a:t>
            </a:r>
            <a:endParaRPr/>
          </a:p>
          <a:p>
            <a:pPr indent="0" lvl="0" marL="0" rtl="0" algn="just">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017725"/>
            <a:ext cx="8520600" cy="3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a:p>
            <a:pPr indent="0" lvl="0" marL="0" rtl="0" algn="l">
              <a:spcBef>
                <a:spcPts val="1600"/>
              </a:spcBef>
              <a:spcAft>
                <a:spcPts val="0"/>
              </a:spcAft>
              <a:buNone/>
            </a:pPr>
            <a:r>
              <a:rPr lang="es"/>
              <a:t>El método de Fermat es mucho más rápido que Trial Division</a:t>
            </a:r>
            <a:endParaRPr/>
          </a:p>
          <a:p>
            <a:pPr indent="0" lvl="0" marL="0" rtl="0" algn="l">
              <a:spcBef>
                <a:spcPts val="1600"/>
              </a:spcBef>
              <a:spcAft>
                <a:spcPts val="0"/>
              </a:spcAft>
              <a:buNone/>
            </a:pPr>
            <a:r>
              <a:rPr lang="es"/>
              <a:t>DESVENTAJAS:</a:t>
            </a:r>
            <a:endParaRPr/>
          </a:p>
          <a:p>
            <a:pPr indent="0" lvl="0" marL="0" rtl="0" algn="l">
              <a:spcBef>
                <a:spcPts val="1600"/>
              </a:spcBef>
              <a:spcAft>
                <a:spcPts val="0"/>
              </a:spcAft>
              <a:buNone/>
            </a:pPr>
            <a:r>
              <a:rPr lang="es"/>
              <a:t>Tiempo al factorizar un módulo de RSA con cientos de dígitos resulta demasiado lento. </a:t>
            </a:r>
            <a:endParaRPr/>
          </a:p>
          <a:p>
            <a:pPr indent="0" lvl="0" marL="0" rtl="0" algn="l">
              <a:spcBef>
                <a:spcPts val="1600"/>
              </a:spcBef>
              <a:spcAft>
                <a:spcPts val="0"/>
              </a:spcAft>
              <a:buNone/>
            </a:pPr>
            <a:r>
              <a:rPr lang="es"/>
              <a:t>Desarrollo nuevos métodos tales como: curva elíptica, Pollard,  p-1 y p, criba cuadrático, criba de campo numérico, etc. </a:t>
            </a:r>
            <a:endParaRPr/>
          </a:p>
          <a:p>
            <a:pPr indent="0" lvl="0" marL="0" rtl="0" algn="l">
              <a:spcBef>
                <a:spcPts val="1600"/>
              </a:spcBef>
              <a:spcAft>
                <a:spcPts val="0"/>
              </a:spcAft>
              <a:buNone/>
            </a:pPr>
            <a:r>
              <a:rPr b="1" lang="es"/>
              <a:t>El presente informe pretende resumir de manera clara y concisa el método de la criba cuadrático.</a:t>
            </a:r>
            <a:endParaRPr b="1"/>
          </a:p>
          <a:p>
            <a:pPr indent="0" lvl="0" marL="0" rtl="0" algn="l">
              <a:spcBef>
                <a:spcPts val="1600"/>
              </a:spcBef>
              <a:spcAft>
                <a:spcPts val="1600"/>
              </a:spcAft>
              <a:buNone/>
            </a:pPr>
            <a:r>
              <a:t/>
            </a:r>
            <a:endParaRPr/>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INTRODUCCIÓN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1866125" y="2688375"/>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highlight>
                  <a:schemeClr val="lt2"/>
                </a:highlight>
              </a:rPr>
              <a:t>CRIBA </a:t>
            </a:r>
            <a:r>
              <a:rPr lang="es">
                <a:highlight>
                  <a:schemeClr val="lt2"/>
                </a:highlight>
              </a:rPr>
              <a:t>CUADRÁTICA</a:t>
            </a:r>
            <a:endParaRPr>
              <a:highlight>
                <a:schemeClr val="lt2"/>
              </a:highlight>
            </a:endParaRPr>
          </a:p>
        </p:txBody>
      </p:sp>
      <p:sp>
        <p:nvSpPr>
          <p:cNvPr id="90" name="Google Shape;90;p18"/>
          <p:cNvSpPr txBox="1"/>
          <p:nvPr>
            <p:ph type="title"/>
          </p:nvPr>
        </p:nvSpPr>
        <p:spPr>
          <a:xfrm>
            <a:off x="1866125" y="2800800"/>
            <a:ext cx="7150800" cy="234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highlight>
                  <a:srgbClr val="FFFFFF"/>
                </a:highlight>
              </a:rPr>
              <a:t>CRIBA </a:t>
            </a:r>
            <a:r>
              <a:rPr lang="es">
                <a:highlight>
                  <a:srgbClr val="FFFFFF"/>
                </a:highlight>
              </a:rPr>
              <a:t>CUADRÁTICA</a:t>
            </a:r>
            <a:endParaRPr>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1017725"/>
            <a:ext cx="8520600" cy="3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a:t>
            </a:r>
            <a:r>
              <a:rPr lang="es"/>
              <a:t>nventado por Carl Pomerance en 1981, a partir de las ideas de Kraitchik y Dixon.</a:t>
            </a:r>
            <a:endParaRPr/>
          </a:p>
          <a:p>
            <a:pPr indent="0" lvl="0" marL="0" rtl="0" algn="l">
              <a:spcBef>
                <a:spcPts val="1600"/>
              </a:spcBef>
              <a:spcAft>
                <a:spcPts val="0"/>
              </a:spcAft>
              <a:buNone/>
            </a:pPr>
            <a:r>
              <a:rPr lang="es"/>
              <a:t>El QS fue el algoritmo de factorización más rápido conocido hasta que se presentó el criba de campo numérico en 1993. </a:t>
            </a:r>
            <a:endParaRPr/>
          </a:p>
          <a:p>
            <a:pPr indent="0" lvl="0" marL="0" rtl="0" algn="l">
              <a:spcBef>
                <a:spcPts val="1600"/>
              </a:spcBef>
              <a:spcAft>
                <a:spcPts val="0"/>
              </a:spcAft>
              <a:buNone/>
            </a:pPr>
            <a:r>
              <a:rPr lang="es"/>
              <a:t>El QS sigue siendo más rápido para números de hasta 110 dígitos de largo.</a:t>
            </a:r>
            <a:endParaRPr/>
          </a:p>
          <a:p>
            <a:pPr indent="0" lvl="0" marL="0" rtl="0" algn="l">
              <a:spcBef>
                <a:spcPts val="1600"/>
              </a:spcBef>
              <a:spcAft>
                <a:spcPts val="1600"/>
              </a:spcAft>
              <a:buNone/>
            </a:pPr>
            <a:r>
              <a:t/>
            </a:r>
            <a:endParaRPr/>
          </a:p>
        </p:txBody>
      </p:sp>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CRIBA </a:t>
            </a:r>
            <a:r>
              <a:rPr lang="es"/>
              <a:t>CUADRÁTICA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1017725"/>
            <a:ext cx="8520600" cy="3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a:t>
            </a:r>
            <a:r>
              <a:rPr b="1" lang="es"/>
              <a:t>n</a:t>
            </a:r>
            <a:r>
              <a:rPr lang="es"/>
              <a:t> es el número a ser factorizado. La QS intenta encontrar dos números </a:t>
            </a:r>
            <a:r>
              <a:rPr b="1" lang="es"/>
              <a:t>x</a:t>
            </a:r>
            <a:r>
              <a:rPr lang="es"/>
              <a:t> e </a:t>
            </a:r>
            <a:r>
              <a:rPr b="1" lang="es"/>
              <a:t>y</a:t>
            </a:r>
            <a:r>
              <a:rPr lang="es"/>
              <a:t> tales que 							     , lo cual implica			</a:t>
            </a:r>
            <a:r>
              <a:rPr b="1" lang="es"/>
              <a:t>      			</a:t>
            </a:r>
            <a:r>
              <a:rPr lang="es"/>
              <a:t>donde se calcula </a:t>
            </a:r>
            <a:r>
              <a:rPr b="1" lang="es"/>
              <a:t>(x-y,n) </a:t>
            </a:r>
            <a:r>
              <a:rPr lang="es"/>
              <a:t>utilizando el Algoritmo de Euclides para saber si es un divisor trivial. Después hay que definir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y determinar </a:t>
            </a:r>
            <a:endParaRPr/>
          </a:p>
          <a:p>
            <a:pPr indent="0" lvl="0" marL="0" rtl="0" algn="l">
              <a:spcBef>
                <a:spcPts val="1600"/>
              </a:spcBef>
              <a:spcAft>
                <a:spcPts val="0"/>
              </a:spcAft>
              <a:buNone/>
            </a:pPr>
            <a:r>
              <a:rPr lang="es"/>
              <a:t>Se tiene que para x</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CRIBA CUADRÁTICA - Funcionamiento</a:t>
            </a:r>
            <a:endParaRPr/>
          </a:p>
        </p:txBody>
      </p:sp>
      <p:pic>
        <p:nvPicPr>
          <p:cNvPr id="103" name="Google Shape;103;p20"/>
          <p:cNvPicPr preferRelativeResize="0"/>
          <p:nvPr/>
        </p:nvPicPr>
        <p:blipFill>
          <a:blip r:embed="rId3">
            <a:alphaModFix/>
          </a:blip>
          <a:stretch>
            <a:fillRect/>
          </a:stretch>
        </p:blipFill>
        <p:spPr>
          <a:xfrm>
            <a:off x="3453125" y="2461725"/>
            <a:ext cx="4067450" cy="442425"/>
          </a:xfrm>
          <a:prstGeom prst="rect">
            <a:avLst/>
          </a:prstGeom>
          <a:noFill/>
          <a:ln>
            <a:noFill/>
          </a:ln>
        </p:spPr>
      </p:pic>
      <p:pic>
        <p:nvPicPr>
          <p:cNvPr id="104" name="Google Shape;104;p20"/>
          <p:cNvPicPr preferRelativeResize="0"/>
          <p:nvPr/>
        </p:nvPicPr>
        <p:blipFill>
          <a:blip r:embed="rId4">
            <a:alphaModFix/>
          </a:blip>
          <a:stretch>
            <a:fillRect/>
          </a:stretch>
        </p:blipFill>
        <p:spPr>
          <a:xfrm>
            <a:off x="1377050" y="1377050"/>
            <a:ext cx="3402650" cy="344200"/>
          </a:xfrm>
          <a:prstGeom prst="rect">
            <a:avLst/>
          </a:prstGeom>
          <a:noFill/>
          <a:ln>
            <a:noFill/>
          </a:ln>
        </p:spPr>
      </p:pic>
      <p:pic>
        <p:nvPicPr>
          <p:cNvPr id="105" name="Google Shape;105;p20"/>
          <p:cNvPicPr preferRelativeResize="0"/>
          <p:nvPr/>
        </p:nvPicPr>
        <p:blipFill>
          <a:blip r:embed="rId5">
            <a:alphaModFix/>
          </a:blip>
          <a:stretch>
            <a:fillRect/>
          </a:stretch>
        </p:blipFill>
        <p:spPr>
          <a:xfrm>
            <a:off x="6415575" y="1417875"/>
            <a:ext cx="1512300" cy="262550"/>
          </a:xfrm>
          <a:prstGeom prst="rect">
            <a:avLst/>
          </a:prstGeom>
          <a:noFill/>
          <a:ln>
            <a:noFill/>
          </a:ln>
        </p:spPr>
      </p:pic>
      <p:pic>
        <p:nvPicPr>
          <p:cNvPr id="106" name="Google Shape;106;p20"/>
          <p:cNvPicPr preferRelativeResize="0"/>
          <p:nvPr/>
        </p:nvPicPr>
        <p:blipFill>
          <a:blip r:embed="rId6">
            <a:alphaModFix/>
          </a:blip>
          <a:stretch>
            <a:fillRect/>
          </a:stretch>
        </p:blipFill>
        <p:spPr>
          <a:xfrm>
            <a:off x="2100150" y="3079900"/>
            <a:ext cx="3489497" cy="344200"/>
          </a:xfrm>
          <a:prstGeom prst="rect">
            <a:avLst/>
          </a:prstGeom>
          <a:noFill/>
          <a:ln>
            <a:noFill/>
          </a:ln>
        </p:spPr>
      </p:pic>
      <p:pic>
        <p:nvPicPr>
          <p:cNvPr id="107" name="Google Shape;107;p20"/>
          <p:cNvPicPr preferRelativeResize="0"/>
          <p:nvPr/>
        </p:nvPicPr>
        <p:blipFill>
          <a:blip r:embed="rId7">
            <a:alphaModFix/>
          </a:blip>
          <a:stretch>
            <a:fillRect/>
          </a:stretch>
        </p:blipFill>
        <p:spPr>
          <a:xfrm>
            <a:off x="2345075" y="3954625"/>
            <a:ext cx="5382850" cy="44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1842775" y="1662950"/>
            <a:ext cx="7150800" cy="3076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F3F3F3"/>
                </a:solidFill>
                <a:highlight>
                  <a:schemeClr val="dk1"/>
                </a:highlight>
              </a:rPr>
              <a:t>CONFIGURACIÓN DE </a:t>
            </a:r>
            <a:endParaRPr>
              <a:solidFill>
                <a:srgbClr val="F3F3F3"/>
              </a:solidFill>
              <a:highlight>
                <a:schemeClr val="dk1"/>
              </a:highlight>
            </a:endParaRPr>
          </a:p>
          <a:p>
            <a:pPr indent="0" lvl="0" marL="0" rtl="0" algn="r">
              <a:spcBef>
                <a:spcPts val="0"/>
              </a:spcBef>
              <a:spcAft>
                <a:spcPts val="0"/>
              </a:spcAft>
              <a:buNone/>
            </a:pPr>
            <a:r>
              <a:rPr lang="es" sz="4000">
                <a:solidFill>
                  <a:srgbClr val="F3F3F3"/>
                </a:solidFill>
                <a:highlight>
                  <a:schemeClr val="dk1"/>
                </a:highlight>
              </a:rPr>
              <a:t>UNA BASE DE FACTOR Y </a:t>
            </a:r>
            <a:endParaRPr sz="4000">
              <a:solidFill>
                <a:srgbClr val="F3F3F3"/>
              </a:solidFill>
              <a:highlight>
                <a:schemeClr val="dk1"/>
              </a:highlight>
            </a:endParaRPr>
          </a:p>
          <a:p>
            <a:pPr indent="0" lvl="0" marL="0" rtl="0" algn="r">
              <a:spcBef>
                <a:spcPts val="0"/>
              </a:spcBef>
              <a:spcAft>
                <a:spcPts val="0"/>
              </a:spcAft>
              <a:buNone/>
            </a:pPr>
            <a:r>
              <a:rPr lang="es">
                <a:solidFill>
                  <a:srgbClr val="F3F3F3"/>
                </a:solidFill>
                <a:highlight>
                  <a:schemeClr val="dk1"/>
                </a:highlight>
              </a:rPr>
              <a:t>UN INTERVALO DE </a:t>
            </a:r>
            <a:endParaRPr>
              <a:solidFill>
                <a:srgbClr val="F3F3F3"/>
              </a:solidFill>
              <a:highlight>
                <a:schemeClr val="dk1"/>
              </a:highlight>
            </a:endParaRPr>
          </a:p>
          <a:p>
            <a:pPr indent="0" lvl="0" marL="0" rtl="0" algn="r">
              <a:spcBef>
                <a:spcPts val="0"/>
              </a:spcBef>
              <a:spcAft>
                <a:spcPts val="0"/>
              </a:spcAft>
              <a:buNone/>
            </a:pPr>
            <a:r>
              <a:rPr lang="es" sz="4000">
                <a:solidFill>
                  <a:srgbClr val="F3F3F3"/>
                </a:solidFill>
                <a:highlight>
                  <a:schemeClr val="dk1"/>
                </a:highlight>
              </a:rPr>
              <a:t>CRIBADO</a:t>
            </a:r>
            <a:endParaRPr sz="4000">
              <a:solidFill>
                <a:srgbClr val="F3F3F3"/>
              </a:solidFill>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