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3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0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2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4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31/03/2017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Introducción Aplicaciones </a:t>
            </a:r>
            <a:r>
              <a:rPr lang="es-EC" dirty="0"/>
              <a:t>Declarativas</a:t>
            </a:r>
            <a:br>
              <a:rPr lang="es-EC" dirty="0"/>
            </a:br>
            <a:r>
              <a:rPr lang="es-EC" dirty="0"/>
              <a:t>(</a:t>
            </a:r>
            <a:r>
              <a:rPr lang="es-EC" dirty="0" err="1"/>
              <a:t>Ginga</a:t>
            </a:r>
            <a:r>
              <a:rPr lang="es-EC" dirty="0"/>
              <a:t>-NCL)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Mauricio Espinoza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501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¿Cuándo </a:t>
            </a:r>
            <a:r>
              <a:rPr lang="es-EC" dirty="0"/>
              <a:t>los vamos a mostrar? - Links y Conectores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Los puertos son necesarios para dar acceso a los nodos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049" y="4183812"/>
            <a:ext cx="3800103" cy="270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6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NCL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lenguaje declarativo XML basado </a:t>
            </a:r>
            <a:r>
              <a:rPr lang="es-EC" dirty="0" smtClean="0"/>
              <a:t>NCM</a:t>
            </a:r>
          </a:p>
          <a:p>
            <a:pPr>
              <a:buNone/>
            </a:pPr>
            <a:endParaRPr lang="es-EC" dirty="0" smtClean="0"/>
          </a:p>
          <a:p>
            <a:r>
              <a:rPr lang="es-EC" dirty="0" smtClean="0"/>
              <a:t>lenguaje </a:t>
            </a:r>
            <a:r>
              <a:rPr lang="es-EC" dirty="0"/>
              <a:t>de script </a:t>
            </a:r>
            <a:r>
              <a:rPr lang="es-EC" dirty="0" err="1" smtClean="0"/>
              <a:t>Lua</a:t>
            </a:r>
            <a:r>
              <a:rPr lang="es-EC" dirty="0" smtClean="0"/>
              <a:t> </a:t>
            </a:r>
            <a:r>
              <a:rPr lang="es-EC" dirty="0" smtClean="0">
                <a:sym typeface="Wingdings" pitchFamily="2" charset="2"/>
              </a:rPr>
              <a:t> variables</a:t>
            </a:r>
          </a:p>
          <a:p>
            <a:endParaRPr lang="es-EC" dirty="0" smtClean="0"/>
          </a:p>
          <a:p>
            <a:r>
              <a:rPr lang="es-EC" dirty="0" smtClean="0"/>
              <a:t>A diferencia </a:t>
            </a:r>
            <a:r>
              <a:rPr lang="es-EC" dirty="0"/>
              <a:t>de XHTML o HTML tiene una separación estricta </a:t>
            </a:r>
            <a:r>
              <a:rPr lang="es-EC" dirty="0" smtClean="0"/>
              <a:t>entre el </a:t>
            </a:r>
            <a:r>
              <a:rPr lang="es-EC" dirty="0"/>
              <a:t>contenido y la estructura de un documento</a:t>
            </a:r>
          </a:p>
        </p:txBody>
      </p:sp>
    </p:spTree>
    <p:extLst>
      <p:ext uri="{BB962C8B-B14F-4D97-AF65-F5344CB8AC3E}">
        <p14:creationId xmlns:p14="http://schemas.microsoft.com/office/powerpoint/2010/main" val="2908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de un documento NCL.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Todo contenido de un documento NCL está </a:t>
            </a:r>
            <a:r>
              <a:rPr lang="es-EC" dirty="0" smtClean="0"/>
              <a:t>definido </a:t>
            </a:r>
            <a:r>
              <a:rPr lang="es-EC" dirty="0"/>
              <a:t>dentro del elemento &lt;</a:t>
            </a:r>
            <a:r>
              <a:rPr lang="es-EC" dirty="0" err="1"/>
              <a:t>ncl</a:t>
            </a:r>
            <a:r>
              <a:rPr lang="es-EC" dirty="0"/>
              <a:t>&gt;</a:t>
            </a:r>
          </a:p>
          <a:p>
            <a:r>
              <a:rPr lang="es-EC" dirty="0" smtClean="0"/>
              <a:t>Su </a:t>
            </a:r>
            <a:r>
              <a:rPr lang="es-EC" dirty="0"/>
              <a:t>estructura </a:t>
            </a:r>
            <a:r>
              <a:rPr lang="es-EC" dirty="0" smtClean="0"/>
              <a:t>está dividida</a:t>
            </a:r>
          </a:p>
          <a:p>
            <a:pPr lvl="1"/>
            <a:r>
              <a:rPr lang="es-EC" dirty="0" smtClean="0"/>
              <a:t>cabecera </a:t>
            </a:r>
            <a:r>
              <a:rPr lang="es-EC" dirty="0"/>
              <a:t>(head) </a:t>
            </a:r>
            <a:endParaRPr lang="es-EC" dirty="0" smtClean="0"/>
          </a:p>
          <a:p>
            <a:pPr lvl="1"/>
            <a:r>
              <a:rPr lang="es-EC" dirty="0" smtClean="0"/>
              <a:t>cuerpo del </a:t>
            </a:r>
            <a:r>
              <a:rPr lang="es-EC" dirty="0"/>
              <a:t>texto (</a:t>
            </a:r>
            <a:r>
              <a:rPr lang="es-EC" dirty="0" err="1"/>
              <a:t>body</a:t>
            </a:r>
            <a:r>
              <a:rPr lang="es-EC" dirty="0" smtClean="0"/>
              <a:t>)</a:t>
            </a:r>
          </a:p>
          <a:p>
            <a:r>
              <a:rPr lang="es-EC" dirty="0" smtClean="0"/>
              <a:t>Documento </a:t>
            </a:r>
            <a:r>
              <a:rPr lang="es-EC" dirty="0"/>
              <a:t>NCL </a:t>
            </a:r>
            <a:r>
              <a:rPr lang="es-EC" dirty="0" smtClean="0"/>
              <a:t>debe </a:t>
            </a:r>
            <a:r>
              <a:rPr lang="es-EC" dirty="0"/>
              <a:t>incluir obligatoriamente </a:t>
            </a:r>
            <a:endParaRPr lang="es-EC" dirty="0" smtClean="0"/>
          </a:p>
          <a:p>
            <a:pPr lvl="1"/>
            <a:r>
              <a:rPr lang="es-EC" dirty="0" smtClean="0"/>
              <a:t>instrucciones de procesamiento</a:t>
            </a:r>
            <a:endParaRPr lang="es-EC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5589240"/>
            <a:ext cx="857435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55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de un documento NCL.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10" y="1283764"/>
            <a:ext cx="7056783" cy="5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1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Hay dos formas de usar </a:t>
            </a:r>
            <a:r>
              <a:rPr lang="es-EC" dirty="0" err="1"/>
              <a:t>Ginga</a:t>
            </a:r>
            <a:r>
              <a:rPr lang="es-EC" dirty="0"/>
              <a:t> en una PC</a:t>
            </a:r>
            <a:r>
              <a:rPr lang="es-EC" dirty="0" smtClean="0"/>
              <a:t>:</a:t>
            </a:r>
          </a:p>
          <a:p>
            <a:pPr lvl="1"/>
            <a:r>
              <a:rPr lang="es-EC" dirty="0" smtClean="0"/>
              <a:t>instalación nativa</a:t>
            </a:r>
            <a:endParaRPr lang="es-EC" dirty="0"/>
          </a:p>
          <a:p>
            <a:pPr lvl="1"/>
            <a:r>
              <a:rPr lang="es-EC" dirty="0" smtClean="0"/>
              <a:t>máquina </a:t>
            </a:r>
            <a:r>
              <a:rPr lang="es-EC" dirty="0"/>
              <a:t>virtual con </a:t>
            </a:r>
            <a:r>
              <a:rPr lang="es-EC" dirty="0" err="1"/>
              <a:t>Ginga</a:t>
            </a:r>
            <a:r>
              <a:rPr lang="es-EC" dirty="0"/>
              <a:t> </a:t>
            </a:r>
            <a:r>
              <a:rPr lang="es-EC" dirty="0" smtClean="0"/>
              <a:t>pre-instalado</a:t>
            </a:r>
          </a:p>
          <a:p>
            <a:r>
              <a:rPr lang="es-EC" dirty="0" smtClean="0"/>
              <a:t>máquina </a:t>
            </a:r>
            <a:r>
              <a:rPr lang="es-EC" dirty="0"/>
              <a:t>virtual se </a:t>
            </a:r>
            <a:r>
              <a:rPr lang="es-EC" dirty="0" smtClean="0"/>
              <a:t>puede simular dentro </a:t>
            </a:r>
            <a:r>
              <a:rPr lang="es-EC" dirty="0"/>
              <a:t>del sistema </a:t>
            </a:r>
            <a:r>
              <a:rPr lang="es-EC" dirty="0" smtClean="0"/>
              <a:t>ya existente </a:t>
            </a:r>
            <a:r>
              <a:rPr lang="es-EC" dirty="0"/>
              <a:t>(Windows, Linux, </a:t>
            </a:r>
            <a:r>
              <a:rPr lang="es-EC" dirty="0" err="1"/>
              <a:t>MacOS</a:t>
            </a:r>
            <a:r>
              <a:rPr lang="es-EC" dirty="0" smtClean="0"/>
              <a:t>)</a:t>
            </a:r>
          </a:p>
          <a:p>
            <a:pPr lvl="1"/>
            <a:r>
              <a:rPr lang="es-EC" dirty="0" smtClean="0"/>
              <a:t>facilidad </a:t>
            </a:r>
            <a:r>
              <a:rPr lang="es-EC" dirty="0"/>
              <a:t>para poner a funcionar el </a:t>
            </a:r>
            <a:r>
              <a:rPr lang="es-EC" dirty="0" smtClean="0"/>
              <a:t>ambiente</a:t>
            </a:r>
          </a:p>
          <a:p>
            <a:pPr lvl="1"/>
            <a:r>
              <a:rPr lang="es-EC" dirty="0" smtClean="0"/>
              <a:t>difícil </a:t>
            </a:r>
            <a:r>
              <a:rPr lang="es-EC" dirty="0"/>
              <a:t>manejar archivos entre dos </a:t>
            </a:r>
            <a:r>
              <a:rPr lang="es-EC" dirty="0" smtClean="0"/>
              <a:t>S.O.</a:t>
            </a:r>
          </a:p>
          <a:p>
            <a:r>
              <a:rPr lang="es-EC" dirty="0" smtClean="0"/>
              <a:t>instalación </a:t>
            </a:r>
            <a:r>
              <a:rPr lang="es-EC" dirty="0"/>
              <a:t>de forma nativa permite ejecutar </a:t>
            </a:r>
            <a:r>
              <a:rPr lang="es-EC" dirty="0" err="1"/>
              <a:t>Ginga</a:t>
            </a:r>
            <a:r>
              <a:rPr lang="es-EC" dirty="0"/>
              <a:t> en el sistema </a:t>
            </a:r>
            <a:r>
              <a:rPr lang="es-EC" dirty="0" smtClean="0"/>
              <a:t>operativo existente</a:t>
            </a:r>
          </a:p>
          <a:p>
            <a:pPr lvl="1"/>
            <a:r>
              <a:rPr lang="es-EC" dirty="0" smtClean="0"/>
              <a:t>mejora </a:t>
            </a:r>
            <a:r>
              <a:rPr lang="es-EC" dirty="0"/>
              <a:t>la velocidad de la </a:t>
            </a:r>
            <a:r>
              <a:rPr lang="es-EC" dirty="0" smtClean="0"/>
              <a:t>PC y simplicidad en </a:t>
            </a:r>
            <a:r>
              <a:rPr lang="es-EC" dirty="0"/>
              <a:t>el manejo de archivos. </a:t>
            </a:r>
            <a:endParaRPr lang="es-EC" dirty="0" smtClean="0"/>
          </a:p>
          <a:p>
            <a:pPr lvl="1"/>
            <a:r>
              <a:rPr lang="es-EC" dirty="0" smtClean="0"/>
              <a:t>proceso </a:t>
            </a:r>
            <a:r>
              <a:rPr lang="es-EC" dirty="0"/>
              <a:t>de </a:t>
            </a:r>
            <a:r>
              <a:rPr lang="es-EC" dirty="0" smtClean="0"/>
              <a:t>instalación es </a:t>
            </a:r>
            <a:r>
              <a:rPr lang="es-EC" dirty="0"/>
              <a:t>mucho más </a:t>
            </a:r>
            <a:r>
              <a:rPr lang="es-EC" dirty="0" smtClean="0"/>
              <a:t>complicado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496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Desarrollo </a:t>
            </a:r>
            <a:r>
              <a:rPr lang="es-EC" dirty="0"/>
              <a:t>de aplicaciones interactivas </a:t>
            </a:r>
            <a:r>
              <a:rPr lang="es-EC" dirty="0" err="1"/>
              <a:t>Ginga</a:t>
            </a:r>
            <a:r>
              <a:rPr lang="es-EC" dirty="0"/>
              <a:t> se utilizan dos tipos </a:t>
            </a:r>
            <a:r>
              <a:rPr lang="es-EC" dirty="0" smtClean="0"/>
              <a:t>de herramientas:</a:t>
            </a:r>
          </a:p>
          <a:p>
            <a:endParaRPr lang="es-EC" dirty="0"/>
          </a:p>
          <a:p>
            <a:pPr lvl="1"/>
            <a:r>
              <a:rPr lang="es-EC" dirty="0" smtClean="0"/>
              <a:t>De </a:t>
            </a:r>
            <a:r>
              <a:rPr lang="es-EC" dirty="0"/>
              <a:t>desarrollo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De </a:t>
            </a:r>
            <a:r>
              <a:rPr lang="es-EC" dirty="0"/>
              <a:t>presentación.</a:t>
            </a:r>
          </a:p>
        </p:txBody>
      </p:sp>
    </p:spTree>
    <p:extLst>
      <p:ext uri="{BB962C8B-B14F-4D97-AF65-F5344CB8AC3E}">
        <p14:creationId xmlns:p14="http://schemas.microsoft.com/office/powerpoint/2010/main" val="23415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Herramientas de desarrollo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Es posible crear programas </a:t>
            </a:r>
            <a:r>
              <a:rPr lang="es-EC" dirty="0" smtClean="0"/>
              <a:t>interactivos en </a:t>
            </a:r>
            <a:r>
              <a:rPr lang="es-EC" dirty="0"/>
              <a:t>cualquier editor </a:t>
            </a:r>
            <a:r>
              <a:rPr lang="es-EC" dirty="0" smtClean="0"/>
              <a:t>XML</a:t>
            </a:r>
          </a:p>
          <a:p>
            <a:endParaRPr lang="es-EC" dirty="0" smtClean="0"/>
          </a:p>
          <a:p>
            <a:r>
              <a:rPr lang="es-ES" dirty="0" smtClean="0"/>
              <a:t>Factores para escoger herramientas</a:t>
            </a:r>
            <a:endParaRPr lang="es-ES" dirty="0"/>
          </a:p>
          <a:p>
            <a:pPr lvl="1"/>
            <a:r>
              <a:rPr lang="es-EC" dirty="0" smtClean="0"/>
              <a:t>nivel </a:t>
            </a:r>
            <a:r>
              <a:rPr lang="es-EC" dirty="0"/>
              <a:t>de </a:t>
            </a:r>
            <a:r>
              <a:rPr lang="es-EC" dirty="0" smtClean="0"/>
              <a:t>conocimientos de programación</a:t>
            </a:r>
          </a:p>
          <a:p>
            <a:pPr lvl="1"/>
            <a:r>
              <a:rPr lang="es-EC" dirty="0" smtClean="0"/>
              <a:t>complejidad de </a:t>
            </a:r>
            <a:r>
              <a:rPr lang="es-EC" dirty="0"/>
              <a:t>la aplicación </a:t>
            </a:r>
            <a:r>
              <a:rPr lang="es-EC" dirty="0" smtClean="0"/>
              <a:t>interactiva</a:t>
            </a:r>
          </a:p>
          <a:p>
            <a:pPr lvl="1">
              <a:buNone/>
            </a:pPr>
            <a:endParaRPr lang="es-ES" dirty="0"/>
          </a:p>
          <a:p>
            <a:r>
              <a:rPr lang="es-EC" dirty="0" err="1"/>
              <a:t>Composer</a:t>
            </a:r>
            <a:r>
              <a:rPr lang="es-EC" dirty="0"/>
              <a:t>.</a:t>
            </a:r>
          </a:p>
          <a:p>
            <a:r>
              <a:rPr lang="es-EC" dirty="0"/>
              <a:t>Eclipse NCL.</a:t>
            </a:r>
          </a:p>
        </p:txBody>
      </p:sp>
    </p:spTree>
    <p:extLst>
      <p:ext uri="{BB962C8B-B14F-4D97-AF65-F5344CB8AC3E}">
        <p14:creationId xmlns:p14="http://schemas.microsoft.com/office/powerpoint/2010/main" val="19014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Composer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herramienta </a:t>
            </a:r>
            <a:r>
              <a:rPr lang="es-EC" dirty="0"/>
              <a:t>de software libre </a:t>
            </a:r>
            <a:endParaRPr lang="es-EC" dirty="0" smtClean="0"/>
          </a:p>
          <a:p>
            <a:r>
              <a:rPr lang="es-EC" dirty="0" smtClean="0"/>
              <a:t>facilita </a:t>
            </a:r>
            <a:r>
              <a:rPr lang="es-EC" dirty="0"/>
              <a:t>y agiliza la construcción de documentos NCL para TV digital interactiva</a:t>
            </a:r>
          </a:p>
          <a:p>
            <a:r>
              <a:rPr lang="es-EC" dirty="0" smtClean="0"/>
              <a:t>Laboratorio </a:t>
            </a:r>
            <a:r>
              <a:rPr lang="es-EC" dirty="0"/>
              <a:t>de </a:t>
            </a:r>
            <a:r>
              <a:rPr lang="es-EC" dirty="0" err="1"/>
              <a:t>Telemidia</a:t>
            </a:r>
            <a:r>
              <a:rPr lang="es-EC" dirty="0"/>
              <a:t> del departamento </a:t>
            </a:r>
            <a:r>
              <a:rPr lang="es-EC" dirty="0" smtClean="0"/>
              <a:t>de informática </a:t>
            </a:r>
            <a:r>
              <a:rPr lang="es-EC" dirty="0"/>
              <a:t>de la </a:t>
            </a:r>
            <a:r>
              <a:rPr lang="es-EC" dirty="0" smtClean="0"/>
              <a:t>PUC-Rio</a:t>
            </a:r>
            <a:r>
              <a:rPr lang="es-EC" dirty="0"/>
              <a:t>. </a:t>
            </a:r>
            <a:endParaRPr lang="es-EC" dirty="0" smtClean="0"/>
          </a:p>
          <a:p>
            <a:r>
              <a:rPr lang="es-EC" dirty="0" smtClean="0"/>
              <a:t>versión </a:t>
            </a:r>
            <a:r>
              <a:rPr lang="es-EC" dirty="0"/>
              <a:t>actual de </a:t>
            </a:r>
            <a:r>
              <a:rPr lang="es-EC" dirty="0" err="1"/>
              <a:t>composer</a:t>
            </a:r>
            <a:r>
              <a:rPr lang="es-EC" dirty="0"/>
              <a:t> permite al usuario trabajar con 4 tipos de visiones</a:t>
            </a:r>
          </a:p>
        </p:txBody>
      </p:sp>
    </p:spTree>
    <p:extLst>
      <p:ext uri="{BB962C8B-B14F-4D97-AF65-F5344CB8AC3E}">
        <p14:creationId xmlns:p14="http://schemas.microsoft.com/office/powerpoint/2010/main" val="3585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Composer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641379"/>
          </a:xfrm>
        </p:spPr>
        <p:txBody>
          <a:bodyPr/>
          <a:lstStyle/>
          <a:p>
            <a:pPr>
              <a:buNone/>
            </a:pPr>
            <a:r>
              <a:rPr lang="es-EC" dirty="0"/>
              <a:t>1. Visión Estructural.</a:t>
            </a:r>
          </a:p>
          <a:p>
            <a:pPr>
              <a:buNone/>
            </a:pPr>
            <a:r>
              <a:rPr lang="es-EC" dirty="0"/>
              <a:t>2. Visión Temporal.</a:t>
            </a:r>
          </a:p>
          <a:p>
            <a:pPr>
              <a:buNone/>
            </a:pPr>
            <a:r>
              <a:rPr lang="es-EC" dirty="0"/>
              <a:t>3. Visión de Diseño o </a:t>
            </a:r>
            <a:r>
              <a:rPr lang="es-EC" dirty="0" smtClean="0"/>
              <a:t>Esquema</a:t>
            </a:r>
          </a:p>
          <a:p>
            <a:pPr>
              <a:buNone/>
            </a:pPr>
            <a:r>
              <a:rPr lang="es-EC" dirty="0"/>
              <a:t>4. Visión Textual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9420" y="3284984"/>
            <a:ext cx="5798581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Visión Estructural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>
          <a:xfrm>
            <a:off x="1847528" y="1484785"/>
            <a:ext cx="8640960" cy="4641379"/>
          </a:xfrm>
        </p:spPr>
        <p:txBody>
          <a:bodyPr>
            <a:normAutofit/>
          </a:bodyPr>
          <a:lstStyle/>
          <a:p>
            <a:r>
              <a:rPr lang="es-EC" dirty="0" smtClean="0"/>
              <a:t>crear </a:t>
            </a:r>
            <a:r>
              <a:rPr lang="es-EC" dirty="0"/>
              <a:t>una estructura lógica de </a:t>
            </a:r>
            <a:r>
              <a:rPr lang="es-EC" dirty="0" smtClean="0"/>
              <a:t>los aplicativos NCL</a:t>
            </a:r>
          </a:p>
          <a:p>
            <a:r>
              <a:rPr lang="es-EC" dirty="0" smtClean="0"/>
              <a:t>crear</a:t>
            </a:r>
            <a:r>
              <a:rPr lang="es-EC" dirty="0"/>
              <a:t>, editar y eliminar composiciones, objetos de medios y enlaces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7038" y="2708920"/>
            <a:ext cx="4516720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0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contexto </a:t>
            </a:r>
            <a:r>
              <a:rPr lang="pt-BR" dirty="0" err="1" smtClean="0"/>
              <a:t>anidado</a:t>
            </a:r>
            <a:r>
              <a:rPr lang="pt-BR" dirty="0" smtClean="0"/>
              <a:t> (NCM)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NCM </a:t>
            </a:r>
            <a:r>
              <a:rPr lang="es-EC" dirty="0" smtClean="0"/>
              <a:t>es un modelo</a:t>
            </a:r>
          </a:p>
          <a:p>
            <a:pPr lvl="1"/>
            <a:r>
              <a:rPr lang="es-EC" dirty="0" smtClean="0"/>
              <a:t>representación </a:t>
            </a:r>
            <a:r>
              <a:rPr lang="es-EC" dirty="0"/>
              <a:t>y </a:t>
            </a:r>
            <a:r>
              <a:rPr lang="es-EC" dirty="0" smtClean="0"/>
              <a:t>manipulación de </a:t>
            </a:r>
            <a:r>
              <a:rPr lang="es-EC" dirty="0"/>
              <a:t>documentos hipermedia. </a:t>
            </a:r>
            <a:endParaRPr lang="es-EC" dirty="0" smtClean="0"/>
          </a:p>
          <a:p>
            <a:pPr lvl="1"/>
            <a:r>
              <a:rPr lang="es-EC" dirty="0" smtClean="0"/>
              <a:t>reglas y </a:t>
            </a:r>
            <a:r>
              <a:rPr lang="es-EC" dirty="0"/>
              <a:t>las </a:t>
            </a:r>
            <a:r>
              <a:rPr lang="es-EC" dirty="0" smtClean="0"/>
              <a:t>operaciones</a:t>
            </a:r>
          </a:p>
          <a:p>
            <a:pPr lvl="1"/>
            <a:endParaRPr lang="en-US" dirty="0"/>
          </a:p>
          <a:p>
            <a:r>
              <a:rPr lang="es-EC" dirty="0" smtClean="0"/>
              <a:t>documento </a:t>
            </a:r>
            <a:r>
              <a:rPr lang="es-EC" dirty="0"/>
              <a:t>hipermedia </a:t>
            </a:r>
            <a:endParaRPr lang="es-EC" dirty="0" smtClean="0"/>
          </a:p>
          <a:p>
            <a:pPr lvl="1"/>
            <a:r>
              <a:rPr lang="es-EC" dirty="0" smtClean="0"/>
              <a:t>nodos </a:t>
            </a:r>
            <a:r>
              <a:rPr lang="es-EC" dirty="0"/>
              <a:t>y enlaces (links), donde</a:t>
            </a:r>
          </a:p>
          <a:p>
            <a:pPr lvl="1"/>
            <a:r>
              <a:rPr lang="es-EC" dirty="0"/>
              <a:t>cada nodo representa una media y </a:t>
            </a:r>
            <a:endParaRPr lang="es-EC" dirty="0" smtClean="0"/>
          </a:p>
          <a:p>
            <a:pPr lvl="1"/>
            <a:r>
              <a:rPr lang="es-EC" dirty="0" smtClean="0"/>
              <a:t>cada </a:t>
            </a:r>
            <a:r>
              <a:rPr lang="es-EC" dirty="0"/>
              <a:t>enlace representa una relación entre medias</a:t>
            </a:r>
          </a:p>
        </p:txBody>
      </p:sp>
    </p:spTree>
    <p:extLst>
      <p:ext uri="{BB962C8B-B14F-4D97-AF65-F5344CB8AC3E}">
        <p14:creationId xmlns:p14="http://schemas.microsoft.com/office/powerpoint/2010/main" val="2004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Visión Temporal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>
          <a:xfrm>
            <a:off x="1847528" y="1484785"/>
            <a:ext cx="8640960" cy="4641379"/>
          </a:xfrm>
        </p:spPr>
        <p:txBody>
          <a:bodyPr>
            <a:normAutofit/>
          </a:bodyPr>
          <a:lstStyle/>
          <a:p>
            <a:r>
              <a:rPr lang="es-EC" dirty="0"/>
              <a:t>r</a:t>
            </a:r>
            <a:r>
              <a:rPr lang="es-EC" dirty="0" smtClean="0"/>
              <a:t>elaciones temporales para la presentación del documento en la línea del tiempo </a:t>
            </a:r>
          </a:p>
          <a:p>
            <a:r>
              <a:rPr lang="es-EC" dirty="0" smtClean="0"/>
              <a:t>anclas </a:t>
            </a:r>
            <a:r>
              <a:rPr lang="es-EC" dirty="0"/>
              <a:t>transitorias </a:t>
            </a:r>
            <a:r>
              <a:rPr lang="es-EC" dirty="0" smtClean="0"/>
              <a:t>en audio</a:t>
            </a:r>
            <a:r>
              <a:rPr lang="es-EC" dirty="0"/>
              <a:t>, vídeo </a:t>
            </a:r>
            <a:r>
              <a:rPr lang="es-EC" dirty="0" smtClean="0"/>
              <a:t>e imágenes.</a:t>
            </a:r>
            <a:endParaRPr lang="es-EC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3096344"/>
            <a:ext cx="7026098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3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Visión de Diseño o Esquema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>
          <a:xfrm>
            <a:off x="1847528" y="1484785"/>
            <a:ext cx="8640960" cy="4641379"/>
          </a:xfrm>
        </p:spPr>
        <p:txBody>
          <a:bodyPr>
            <a:normAutofit/>
          </a:bodyPr>
          <a:lstStyle/>
          <a:p>
            <a:r>
              <a:rPr lang="es-EC" dirty="0"/>
              <a:t>c</a:t>
            </a:r>
            <a:r>
              <a:rPr lang="es-EC" dirty="0" smtClean="0"/>
              <a:t>reación </a:t>
            </a:r>
            <a:r>
              <a:rPr lang="es-EC" dirty="0"/>
              <a:t>y </a:t>
            </a:r>
            <a:r>
              <a:rPr lang="es-EC" dirty="0" smtClean="0"/>
              <a:t>configuración de zonas </a:t>
            </a:r>
            <a:r>
              <a:rPr lang="es-EC" dirty="0"/>
              <a:t>donde los medios serán </a:t>
            </a:r>
            <a:r>
              <a:rPr lang="es-EC" dirty="0" smtClean="0"/>
              <a:t>presentados. </a:t>
            </a:r>
          </a:p>
          <a:p>
            <a:r>
              <a:rPr lang="es-EC" dirty="0" smtClean="0"/>
              <a:t>crear </a:t>
            </a:r>
            <a:r>
              <a:rPr lang="es-EC" dirty="0"/>
              <a:t>sub-regiones o </a:t>
            </a:r>
            <a:r>
              <a:rPr lang="es-EC" dirty="0" smtClean="0"/>
              <a:t>regiones superpuestas</a:t>
            </a:r>
            <a:r>
              <a:rPr lang="es-EC" dirty="0"/>
              <a:t>. </a:t>
            </a:r>
            <a:endParaRPr lang="es-EC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115844"/>
            <a:ext cx="5747522" cy="374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33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Visión Textual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>
          <a:xfrm>
            <a:off x="1847528" y="1484785"/>
            <a:ext cx="8640960" cy="4641379"/>
          </a:xfrm>
        </p:spPr>
        <p:txBody>
          <a:bodyPr>
            <a:normAutofit/>
          </a:bodyPr>
          <a:lstStyle/>
          <a:p>
            <a:r>
              <a:rPr lang="es-EC" dirty="0" smtClean="0"/>
              <a:t>presenta </a:t>
            </a:r>
            <a:r>
              <a:rPr lang="es-EC" dirty="0"/>
              <a:t>el código NCL </a:t>
            </a:r>
            <a:r>
              <a:rPr lang="es-EC" dirty="0" smtClean="0"/>
              <a:t>en donde el usuario </a:t>
            </a:r>
            <a:r>
              <a:rPr lang="es-EC" dirty="0"/>
              <a:t>puede crear directamente el código NCL como un editor de </a:t>
            </a:r>
            <a:r>
              <a:rPr lang="es-EC" dirty="0" smtClean="0"/>
              <a:t>texto común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996952"/>
            <a:ext cx="6768752" cy="370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3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</a:t>
            </a:r>
            <a:r>
              <a:rPr lang="es-ES" dirty="0" err="1" smtClean="0"/>
              <a:t>Composer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herramienta </a:t>
            </a:r>
            <a:r>
              <a:rPr lang="es-EC" dirty="0"/>
              <a:t>muy </a:t>
            </a:r>
            <a:r>
              <a:rPr lang="es-EC" dirty="0" smtClean="0"/>
              <a:t>inestable?</a:t>
            </a:r>
          </a:p>
          <a:p>
            <a:r>
              <a:rPr lang="es-EC" dirty="0"/>
              <a:t>utiliza </a:t>
            </a:r>
            <a:r>
              <a:rPr lang="es-EC" dirty="0" err="1"/>
              <a:t>Ginga</a:t>
            </a:r>
            <a:r>
              <a:rPr lang="es-EC" dirty="0"/>
              <a:t> </a:t>
            </a:r>
            <a:r>
              <a:rPr lang="es-EC" dirty="0" smtClean="0"/>
              <a:t>Emulador para </a:t>
            </a:r>
            <a:r>
              <a:rPr lang="es-EC" dirty="0"/>
              <a:t>mostrar los documentos </a:t>
            </a:r>
            <a:r>
              <a:rPr lang="es-EC" dirty="0" smtClean="0"/>
              <a:t>NCL</a:t>
            </a:r>
          </a:p>
          <a:p>
            <a:r>
              <a:rPr lang="es-EC" dirty="0"/>
              <a:t>falta </a:t>
            </a:r>
            <a:r>
              <a:rPr lang="es-EC" dirty="0" smtClean="0"/>
              <a:t>de soporte </a:t>
            </a:r>
            <a:r>
              <a:rPr lang="es-EC" dirty="0"/>
              <a:t>para el lenguaje </a:t>
            </a:r>
            <a:r>
              <a:rPr lang="es-EC" dirty="0" err="1" smtClean="0"/>
              <a:t>Lua</a:t>
            </a:r>
            <a:r>
              <a:rPr lang="es-EC" dirty="0" smtClean="0"/>
              <a:t>?</a:t>
            </a:r>
          </a:p>
          <a:p>
            <a:r>
              <a:rPr lang="es-EC" dirty="0"/>
              <a:t>problemas con las disposiciones de los </a:t>
            </a:r>
            <a:r>
              <a:rPr lang="es-EC" dirty="0" smtClean="0"/>
              <a:t>componentes de </a:t>
            </a:r>
            <a:r>
              <a:rPr lang="es-EC" dirty="0"/>
              <a:t>interfaz </a:t>
            </a:r>
            <a:r>
              <a:rPr lang="es-EC" dirty="0" smtClean="0"/>
              <a:t>gráfica?</a:t>
            </a:r>
          </a:p>
          <a:p>
            <a:r>
              <a:rPr lang="es-EC" dirty="0" smtClean="0"/>
              <a:t>poca especificación </a:t>
            </a:r>
            <a:r>
              <a:rPr lang="es-EC" dirty="0"/>
              <a:t>de los errores </a:t>
            </a:r>
            <a:r>
              <a:rPr lang="es-EC" dirty="0" smtClean="0"/>
              <a:t>encontrados?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110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Eclipse NCL.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641379"/>
          </a:xfrm>
        </p:spPr>
        <p:txBody>
          <a:bodyPr/>
          <a:lstStyle/>
          <a:p>
            <a:r>
              <a:rPr lang="pt-BR" dirty="0" err="1"/>
              <a:t>Universidad</a:t>
            </a:r>
            <a:r>
              <a:rPr lang="pt-BR" dirty="0"/>
              <a:t> Federal do Maranhão </a:t>
            </a:r>
            <a:r>
              <a:rPr lang="pt-BR" dirty="0" err="1" smtClean="0"/>
              <a:t>desarrolló</a:t>
            </a:r>
            <a:r>
              <a:rPr lang="pt-BR" dirty="0" smtClean="0"/>
              <a:t> </a:t>
            </a:r>
            <a:r>
              <a:rPr lang="es-EC" dirty="0" smtClean="0"/>
              <a:t>NCL-Eclipse, un </a:t>
            </a:r>
            <a:r>
              <a:rPr lang="es-EC" dirty="0"/>
              <a:t>editor </a:t>
            </a:r>
            <a:r>
              <a:rPr lang="es-EC" dirty="0" smtClean="0"/>
              <a:t>XML/NCL</a:t>
            </a:r>
          </a:p>
          <a:p>
            <a:r>
              <a:rPr lang="es-EC" dirty="0" smtClean="0"/>
              <a:t>integración </a:t>
            </a:r>
            <a:r>
              <a:rPr lang="es-EC" dirty="0"/>
              <a:t>con otras herramientas </a:t>
            </a:r>
            <a:r>
              <a:rPr lang="es-EC" dirty="0" smtClean="0"/>
              <a:t>como </a:t>
            </a:r>
            <a:r>
              <a:rPr lang="es-EC" dirty="0" err="1" smtClean="0"/>
              <a:t>Lua</a:t>
            </a:r>
            <a:r>
              <a:rPr lang="es-EC" dirty="0" smtClean="0"/>
              <a:t> </a:t>
            </a:r>
            <a:r>
              <a:rPr lang="es-EC" dirty="0"/>
              <a:t>Eclipse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4" y="3140969"/>
            <a:ext cx="6630938" cy="355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Herramientas de presentación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la visualización de las aplicaciones en entorno </a:t>
            </a:r>
            <a:r>
              <a:rPr lang="es-EC" dirty="0" err="1"/>
              <a:t>Ginga</a:t>
            </a:r>
            <a:r>
              <a:rPr lang="es-EC" dirty="0"/>
              <a:t>-NCL, existen </a:t>
            </a:r>
            <a:r>
              <a:rPr lang="es-EC" dirty="0" smtClean="0"/>
              <a:t>dos aplicativos </a:t>
            </a:r>
            <a:r>
              <a:rPr lang="es-EC" dirty="0"/>
              <a:t>más usadas</a:t>
            </a:r>
            <a:r>
              <a:rPr lang="es-EC" dirty="0" smtClean="0"/>
              <a:t>:</a:t>
            </a:r>
          </a:p>
          <a:p>
            <a:endParaRPr lang="es-EC" dirty="0"/>
          </a:p>
          <a:p>
            <a:pPr lvl="1"/>
            <a:r>
              <a:rPr lang="es-EC" dirty="0"/>
              <a:t>Emulador </a:t>
            </a:r>
            <a:r>
              <a:rPr lang="es-EC" dirty="0" err="1"/>
              <a:t>Ginga</a:t>
            </a:r>
            <a:r>
              <a:rPr lang="es-EC" dirty="0"/>
              <a:t> NCL</a:t>
            </a:r>
            <a:r>
              <a:rPr lang="es-EC" dirty="0" smtClean="0"/>
              <a:t>.</a:t>
            </a:r>
          </a:p>
          <a:p>
            <a:pPr lvl="1"/>
            <a:endParaRPr lang="es-EC" dirty="0"/>
          </a:p>
          <a:p>
            <a:pPr lvl="1"/>
            <a:r>
              <a:rPr lang="es-EC" dirty="0"/>
              <a:t>Set Top Box Virtual.</a:t>
            </a:r>
          </a:p>
        </p:txBody>
      </p:sp>
    </p:spTree>
    <p:extLst>
      <p:ext uri="{BB962C8B-B14F-4D97-AF65-F5344CB8AC3E}">
        <p14:creationId xmlns:p14="http://schemas.microsoft.com/office/powerpoint/2010/main" val="41212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EC" sz="3600" dirty="0"/>
              <a:t>Emulador </a:t>
            </a:r>
            <a:r>
              <a:rPr lang="es-EC" sz="3600" dirty="0" err="1"/>
              <a:t>Ginga</a:t>
            </a:r>
            <a:r>
              <a:rPr lang="es-EC" sz="3600" dirty="0"/>
              <a:t> NCL</a:t>
            </a:r>
            <a:endParaRPr lang="es-EC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herramienta </a:t>
            </a:r>
            <a:r>
              <a:rPr lang="es-EC" dirty="0"/>
              <a:t>más fácil de usar y más </a:t>
            </a:r>
            <a:r>
              <a:rPr lang="es-EC" dirty="0" smtClean="0"/>
              <a:t>accesible</a:t>
            </a:r>
          </a:p>
          <a:p>
            <a:endParaRPr lang="es-EC" dirty="0"/>
          </a:p>
          <a:p>
            <a:r>
              <a:rPr lang="es-EC" dirty="0" smtClean="0"/>
              <a:t>ejecutar </a:t>
            </a:r>
            <a:r>
              <a:rPr lang="es-EC" dirty="0"/>
              <a:t>acciones mediante el </a:t>
            </a:r>
            <a:r>
              <a:rPr lang="es-EC" dirty="0" smtClean="0"/>
              <a:t>control remoto </a:t>
            </a:r>
            <a:r>
              <a:rPr lang="es-EC" dirty="0"/>
              <a:t>interactivo que es activado con el mouse. 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instalada </a:t>
            </a:r>
            <a:r>
              <a:rPr lang="es-EC" dirty="0"/>
              <a:t>la Máquina Virtual de Java (JVM</a:t>
            </a:r>
            <a:r>
              <a:rPr lang="es-EC" dirty="0" smtClean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053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EC" sz="3600" dirty="0"/>
              <a:t>Emulador </a:t>
            </a:r>
            <a:r>
              <a:rPr lang="es-EC" sz="3600" dirty="0" err="1"/>
              <a:t>Ginga</a:t>
            </a:r>
            <a:r>
              <a:rPr lang="es-EC" sz="3600" dirty="0"/>
              <a:t> NCL</a:t>
            </a:r>
            <a:endParaRPr lang="es-EC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 smtClean="0"/>
              <a:t>Limitaciones</a:t>
            </a:r>
          </a:p>
          <a:p>
            <a:r>
              <a:rPr lang="es-EC" dirty="0" smtClean="0"/>
              <a:t>No </a:t>
            </a:r>
            <a:r>
              <a:rPr lang="es-EC" dirty="0"/>
              <a:t>hay soporte para la </a:t>
            </a:r>
            <a:r>
              <a:rPr lang="es-EC" dirty="0" smtClean="0"/>
              <a:t>transparencia</a:t>
            </a:r>
          </a:p>
          <a:p>
            <a:r>
              <a:rPr lang="es-EC" dirty="0" smtClean="0"/>
              <a:t>no </a:t>
            </a:r>
            <a:r>
              <a:rPr lang="es-EC" dirty="0"/>
              <a:t>posee soporte para el lenguaje </a:t>
            </a:r>
            <a:r>
              <a:rPr lang="es-EC" dirty="0" err="1"/>
              <a:t>Lua</a:t>
            </a:r>
            <a:r>
              <a:rPr lang="es-EC" dirty="0" smtClean="0"/>
              <a:t>.</a:t>
            </a:r>
          </a:p>
          <a:p>
            <a:pPr lvl="1"/>
            <a:r>
              <a:rPr lang="es-EC" dirty="0" smtClean="0"/>
              <a:t>está </a:t>
            </a:r>
            <a:r>
              <a:rPr lang="es-EC" dirty="0"/>
              <a:t>incrustado en </a:t>
            </a:r>
            <a:r>
              <a:rPr lang="es-EC" dirty="0" smtClean="0"/>
              <a:t>la herramienta </a:t>
            </a:r>
            <a:r>
              <a:rPr lang="es-EC" dirty="0" err="1" smtClean="0"/>
              <a:t>composer</a:t>
            </a:r>
            <a:endParaRPr lang="es-EC" dirty="0" smtClean="0"/>
          </a:p>
          <a:p>
            <a:pPr lvl="1"/>
            <a:r>
              <a:rPr lang="es-EC" dirty="0" smtClean="0"/>
              <a:t>puede ser </a:t>
            </a:r>
            <a:r>
              <a:rPr lang="es-EC" dirty="0"/>
              <a:t>instalado como </a:t>
            </a:r>
            <a:r>
              <a:rPr lang="es-EC" dirty="0" err="1" smtClean="0"/>
              <a:t>plugin</a:t>
            </a:r>
            <a:r>
              <a:rPr lang="es-EC" dirty="0" smtClean="0"/>
              <a:t> </a:t>
            </a:r>
            <a:r>
              <a:rPr lang="es-EC" dirty="0"/>
              <a:t>de Eclipse </a:t>
            </a:r>
            <a:r>
              <a:rPr lang="es-EC" dirty="0" smtClean="0"/>
              <a:t>IDE</a:t>
            </a:r>
            <a:endParaRPr lang="es-ES" dirty="0"/>
          </a:p>
          <a:p>
            <a:endParaRPr lang="es-EC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4381512"/>
            <a:ext cx="2627784" cy="24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5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Virtual </a:t>
            </a:r>
            <a:r>
              <a:rPr lang="es-EC" dirty="0" err="1"/>
              <a:t>SetTopBox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implementación </a:t>
            </a:r>
            <a:r>
              <a:rPr lang="es-EC" dirty="0"/>
              <a:t>C++ del </a:t>
            </a:r>
            <a:r>
              <a:rPr lang="es-EC" dirty="0" smtClean="0"/>
              <a:t>middleware </a:t>
            </a:r>
            <a:r>
              <a:rPr lang="es-EC" dirty="0" err="1" smtClean="0"/>
              <a:t>Ginga</a:t>
            </a:r>
            <a:r>
              <a:rPr lang="es-EC" dirty="0" smtClean="0"/>
              <a:t> </a:t>
            </a:r>
          </a:p>
          <a:p>
            <a:r>
              <a:rPr lang="es-EC" dirty="0" smtClean="0"/>
              <a:t>emulada </a:t>
            </a:r>
            <a:r>
              <a:rPr lang="es-EC" dirty="0"/>
              <a:t>en una máquina virtual </a:t>
            </a:r>
            <a:r>
              <a:rPr lang="es-EC" dirty="0" smtClean="0"/>
              <a:t>para </a:t>
            </a:r>
            <a:r>
              <a:rPr lang="es-EC" dirty="0" err="1" smtClean="0"/>
              <a:t>VMWare</a:t>
            </a:r>
            <a:endParaRPr lang="es-EC" dirty="0" smtClean="0"/>
          </a:p>
          <a:p>
            <a:r>
              <a:rPr lang="es-EC" dirty="0" smtClean="0"/>
              <a:t>simula el </a:t>
            </a:r>
            <a:r>
              <a:rPr lang="es-EC" dirty="0"/>
              <a:t>ambiente de presentación </a:t>
            </a:r>
            <a:r>
              <a:rPr lang="es-EC" dirty="0" smtClean="0"/>
              <a:t>de aplicaciones declarativas</a:t>
            </a:r>
          </a:p>
          <a:p>
            <a:r>
              <a:rPr lang="es-EC" dirty="0" smtClean="0"/>
              <a:t>posee </a:t>
            </a:r>
            <a:r>
              <a:rPr lang="es-EC" dirty="0"/>
              <a:t>un mejor rendimiento y un entorno más </a:t>
            </a:r>
            <a:r>
              <a:rPr lang="es-EC" dirty="0" smtClean="0"/>
              <a:t>parecido</a:t>
            </a:r>
          </a:p>
          <a:p>
            <a:r>
              <a:rPr lang="es-EC" dirty="0" smtClean="0"/>
              <a:t>para </a:t>
            </a:r>
            <a:r>
              <a:rPr lang="es-EC" dirty="0"/>
              <a:t>ejecutar una </a:t>
            </a:r>
            <a:r>
              <a:rPr lang="es-EC" dirty="0" smtClean="0"/>
              <a:t>aplicación se </a:t>
            </a:r>
            <a:r>
              <a:rPr lang="es-EC" dirty="0"/>
              <a:t>debe abrir una conexión utilizando el protocolo SSH</a:t>
            </a:r>
          </a:p>
        </p:txBody>
      </p:sp>
    </p:spTree>
    <p:extLst>
      <p:ext uri="{BB962C8B-B14F-4D97-AF65-F5344CB8AC3E}">
        <p14:creationId xmlns:p14="http://schemas.microsoft.com/office/powerpoint/2010/main" val="33172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Virtual </a:t>
            </a:r>
            <a:r>
              <a:rPr lang="es-EC" dirty="0" err="1"/>
              <a:t>SetTopBox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posee </a:t>
            </a:r>
            <a:r>
              <a:rPr lang="es-EC" dirty="0"/>
              <a:t>suporte de ejecución de los script en </a:t>
            </a:r>
            <a:r>
              <a:rPr lang="es-EC" dirty="0" smtClean="0"/>
              <a:t>LUA</a:t>
            </a:r>
          </a:p>
          <a:p>
            <a:r>
              <a:rPr lang="es-EC" dirty="0" smtClean="0"/>
              <a:t>soporte a la </a:t>
            </a:r>
            <a:r>
              <a:rPr lang="es-EC" dirty="0"/>
              <a:t>transparencia. </a:t>
            </a:r>
            <a:endParaRPr lang="es-EC" dirty="0" smtClean="0"/>
          </a:p>
          <a:p>
            <a:pPr>
              <a:buNone/>
            </a:pPr>
            <a:endParaRPr lang="es-EC" dirty="0" smtClean="0"/>
          </a:p>
          <a:p>
            <a:pPr>
              <a:buNone/>
            </a:pPr>
            <a:r>
              <a:rPr lang="es-EC" dirty="0" smtClean="0"/>
              <a:t>Requisitos </a:t>
            </a:r>
            <a:r>
              <a:rPr lang="es-EC" dirty="0"/>
              <a:t>de Hardware:</a:t>
            </a:r>
          </a:p>
          <a:p>
            <a:r>
              <a:rPr lang="es-EC" dirty="0"/>
              <a:t>Arquitectura Intel.</a:t>
            </a:r>
          </a:p>
          <a:p>
            <a:r>
              <a:rPr lang="es-EC" dirty="0"/>
              <a:t>Promedio </a:t>
            </a:r>
            <a:r>
              <a:rPr lang="es-EC" dirty="0" err="1"/>
              <a:t>Core</a:t>
            </a:r>
            <a:r>
              <a:rPr lang="es-EC" dirty="0"/>
              <a:t> </a:t>
            </a:r>
            <a:r>
              <a:rPr lang="es-EC" dirty="0" err="1"/>
              <a:t>Duo</a:t>
            </a:r>
            <a:r>
              <a:rPr lang="es-EC" dirty="0"/>
              <a:t>.</a:t>
            </a:r>
          </a:p>
          <a:p>
            <a:r>
              <a:rPr lang="pt-BR" dirty="0" err="1"/>
              <a:t>Memoria</a:t>
            </a:r>
            <a:r>
              <a:rPr lang="pt-BR" dirty="0"/>
              <a:t> RAM recomendado de 2 GB</a:t>
            </a:r>
            <a:r>
              <a:rPr lang="pt-BR" dirty="0" smtClean="0"/>
              <a:t>.</a:t>
            </a:r>
          </a:p>
          <a:p>
            <a:r>
              <a:rPr lang="es-EC" dirty="0"/>
              <a:t>Placa Aceleradora de Vídeo con 64Mb.</a:t>
            </a:r>
          </a:p>
          <a:p>
            <a:r>
              <a:rPr lang="es-EC" dirty="0"/>
              <a:t>Disco duro con 10 GB (depende de la cantidad de vídeos almacenados).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8623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contexto </a:t>
            </a:r>
            <a:r>
              <a:rPr lang="pt-BR" dirty="0" err="1" smtClean="0"/>
              <a:t>anidado</a:t>
            </a:r>
            <a:r>
              <a:rPr lang="pt-BR" dirty="0" smtClean="0"/>
              <a:t> (NCM)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NCM dos tipos de nodos</a:t>
            </a:r>
          </a:p>
          <a:p>
            <a:pPr lvl="1"/>
            <a:r>
              <a:rPr lang="es-EC" dirty="0" smtClean="0"/>
              <a:t>contenido</a:t>
            </a:r>
            <a:r>
              <a:rPr lang="es-ES" dirty="0" smtClean="0"/>
              <a:t>:  audio, video, texto, aplicación</a:t>
            </a:r>
          </a:p>
          <a:p>
            <a:pPr lvl="1"/>
            <a:r>
              <a:rPr lang="es-ES" dirty="0" smtClean="0"/>
              <a:t>contexto:  </a:t>
            </a:r>
            <a:r>
              <a:rPr lang="es-EC" dirty="0"/>
              <a:t>contiene otros nodos de </a:t>
            </a:r>
            <a:r>
              <a:rPr lang="es-EC" dirty="0" smtClean="0"/>
              <a:t>composición, dar estructura documento</a:t>
            </a:r>
          </a:p>
          <a:p>
            <a:r>
              <a:rPr lang="es-EC" dirty="0" smtClean="0"/>
              <a:t>NCM es el modelo subyacente al </a:t>
            </a:r>
            <a:r>
              <a:rPr lang="es-EC" b="1" dirty="0" smtClean="0"/>
              <a:t>NCL</a:t>
            </a:r>
          </a:p>
          <a:p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4221088"/>
            <a:ext cx="453933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8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Virtual </a:t>
            </a:r>
            <a:r>
              <a:rPr lang="es-EC" dirty="0" err="1"/>
              <a:t>SetTopBox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C" dirty="0"/>
              <a:t>Requisitos de Software:</a:t>
            </a:r>
          </a:p>
          <a:p>
            <a:r>
              <a:rPr lang="es-EC" dirty="0"/>
              <a:t>Depende del Sistema Operativo en uso: Windows XP, Linux, Mac OS X.</a:t>
            </a:r>
          </a:p>
          <a:p>
            <a:r>
              <a:rPr lang="es-EC" dirty="0"/>
              <a:t>Software de </a:t>
            </a:r>
            <a:r>
              <a:rPr lang="es-EC" dirty="0" err="1"/>
              <a:t>virtualización</a:t>
            </a:r>
            <a:r>
              <a:rPr lang="es-EC" dirty="0"/>
              <a:t>: </a:t>
            </a:r>
            <a:endParaRPr lang="es-EC" dirty="0" smtClean="0"/>
          </a:p>
          <a:p>
            <a:pPr lvl="1"/>
            <a:r>
              <a:rPr lang="es-EC" dirty="0" err="1" smtClean="0"/>
              <a:t>VMWare</a:t>
            </a:r>
            <a:r>
              <a:rPr lang="es-EC" dirty="0" smtClean="0"/>
              <a:t> </a:t>
            </a:r>
            <a:r>
              <a:rPr lang="es-EC" dirty="0"/>
              <a:t>Player (Windows o Linux), </a:t>
            </a:r>
            <a:endParaRPr lang="es-EC" dirty="0" smtClean="0"/>
          </a:p>
          <a:p>
            <a:pPr lvl="1"/>
            <a:r>
              <a:rPr lang="es-EC" dirty="0" err="1" smtClean="0"/>
              <a:t>VMWare</a:t>
            </a:r>
            <a:r>
              <a:rPr lang="es-EC" dirty="0" smtClean="0"/>
              <a:t> </a:t>
            </a:r>
            <a:r>
              <a:rPr lang="en-US" dirty="0" smtClean="0"/>
              <a:t>Workstation </a:t>
            </a:r>
            <a:r>
              <a:rPr lang="en-US" dirty="0"/>
              <a:t>(Windows/Linux), </a:t>
            </a:r>
            <a:endParaRPr lang="en-US" dirty="0" smtClean="0"/>
          </a:p>
          <a:p>
            <a:pPr lvl="1"/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/>
              <a:t>Fusion (Mac OS X).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0031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 básicas NCM</a:t>
            </a:r>
            <a:endParaRPr lang="es-EC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808" y="1786320"/>
            <a:ext cx="8222641" cy="423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0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Estructura de un documento Hipermedia.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615504"/>
            <a:ext cx="7200800" cy="488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¿Qué </a:t>
            </a:r>
            <a:r>
              <a:rPr lang="es-EC" dirty="0"/>
              <a:t>vamos a mostrar? - Objetos Media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contenido </a:t>
            </a:r>
            <a:r>
              <a:rPr lang="es-EC" dirty="0"/>
              <a:t>audiovisual interactivo </a:t>
            </a:r>
            <a:r>
              <a:rPr lang="es-EC" dirty="0" smtClean="0"/>
              <a:t>lo primero </a:t>
            </a:r>
            <a:r>
              <a:rPr lang="es-EC" dirty="0"/>
              <a:t>que se </a:t>
            </a:r>
            <a:r>
              <a:rPr lang="es-EC" dirty="0" smtClean="0"/>
              <a:t>escoge</a:t>
            </a:r>
          </a:p>
          <a:p>
            <a:pPr lvl="1"/>
            <a:r>
              <a:rPr lang="es-EC" dirty="0" smtClean="0"/>
              <a:t>vídeos</a:t>
            </a:r>
            <a:r>
              <a:rPr lang="es-EC" dirty="0"/>
              <a:t>, imágenes, textos y otros </a:t>
            </a:r>
            <a:r>
              <a:rPr lang="es-EC" dirty="0" smtClean="0"/>
              <a:t>medios</a:t>
            </a:r>
          </a:p>
          <a:p>
            <a:r>
              <a:rPr lang="es-EC" dirty="0" smtClean="0"/>
              <a:t>En </a:t>
            </a:r>
            <a:r>
              <a:rPr lang="es-EC" dirty="0"/>
              <a:t>NCM, una media debe </a:t>
            </a:r>
            <a:r>
              <a:rPr lang="es-EC" dirty="0" smtClean="0"/>
              <a:t>estar dentro </a:t>
            </a:r>
            <a:r>
              <a:rPr lang="es-EC" dirty="0"/>
              <a:t>de </a:t>
            </a:r>
            <a:r>
              <a:rPr lang="es-EC" dirty="0" smtClean="0"/>
              <a:t>un nodo </a:t>
            </a:r>
            <a:r>
              <a:rPr lang="es-EC" dirty="0"/>
              <a:t>de composición, llamada contexto,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3" y="4292651"/>
            <a:ext cx="3965451" cy="256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7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¿Dónde </a:t>
            </a:r>
            <a:r>
              <a:rPr lang="es-EC" dirty="0"/>
              <a:t>los vamos a mostrar? - Regiones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Una región representa la posición y tamaño de la zona </a:t>
            </a:r>
            <a:r>
              <a:rPr lang="es-EC" dirty="0" smtClean="0"/>
              <a:t>donde ciertos </a:t>
            </a:r>
            <a:r>
              <a:rPr lang="es-EC" dirty="0"/>
              <a:t>objetos media serán </a:t>
            </a:r>
            <a:r>
              <a:rPr lang="es-EC" dirty="0" smtClean="0"/>
              <a:t>visualizados</a:t>
            </a:r>
          </a:p>
          <a:p>
            <a:endParaRPr lang="es-EC" dirty="0" smtClean="0"/>
          </a:p>
          <a:p>
            <a:r>
              <a:rPr lang="es-EC" dirty="0" smtClean="0"/>
              <a:t>Una </a:t>
            </a:r>
            <a:r>
              <a:rPr lang="es-EC" dirty="0"/>
              <a:t>región sirve para </a:t>
            </a:r>
            <a:r>
              <a:rPr lang="es-EC" dirty="0" smtClean="0"/>
              <a:t>inicializar la </a:t>
            </a:r>
            <a:r>
              <a:rPr lang="es-EC" dirty="0"/>
              <a:t>posición de los medios en una ubicación </a:t>
            </a:r>
            <a:r>
              <a:rPr lang="es-EC" dirty="0" smtClean="0"/>
              <a:t>específica</a:t>
            </a:r>
          </a:p>
          <a:p>
            <a:endParaRPr lang="es-ES" dirty="0"/>
          </a:p>
          <a:p>
            <a:r>
              <a:rPr lang="es-EC" dirty="0" smtClean="0"/>
              <a:t>Una </a:t>
            </a:r>
            <a:r>
              <a:rPr lang="es-EC" dirty="0"/>
              <a:t>región representa el lugar en donde se podría presentar un </a:t>
            </a:r>
            <a:r>
              <a:rPr lang="es-EC" dirty="0" smtClean="0"/>
              <a:t>nodo, pero no </a:t>
            </a:r>
            <a:r>
              <a:rPr lang="es-EC" dirty="0"/>
              <a:t>indica que nodo media será presentado en dicha </a:t>
            </a:r>
            <a:r>
              <a:rPr lang="es-EC" dirty="0" smtClean="0"/>
              <a:t>región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385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¿Cómo </a:t>
            </a:r>
            <a:r>
              <a:rPr lang="es-EC" dirty="0"/>
              <a:t>los vamos a mostrar? - Descriptores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Un descriptor puede </a:t>
            </a:r>
            <a:r>
              <a:rPr lang="es-EC" dirty="0"/>
              <a:t>detallar parámetros de representación de los </a:t>
            </a:r>
            <a:r>
              <a:rPr lang="es-EC" dirty="0" smtClean="0"/>
              <a:t>nodos</a:t>
            </a:r>
          </a:p>
          <a:p>
            <a:pPr lvl="1"/>
            <a:r>
              <a:rPr lang="es-EC" dirty="0" smtClean="0"/>
              <a:t>región donde </a:t>
            </a:r>
            <a:r>
              <a:rPr lang="es-EC" dirty="0"/>
              <a:t>tendrá lugar la presentación de su volumen, su transparencia, </a:t>
            </a:r>
            <a:r>
              <a:rPr lang="es-EC" dirty="0" smtClean="0"/>
              <a:t> tiempo de </a:t>
            </a:r>
            <a:r>
              <a:rPr lang="es-EC" dirty="0"/>
              <a:t>duración, entre otros.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3" y="3933056"/>
            <a:ext cx="50958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0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¿Cuándo </a:t>
            </a:r>
            <a:r>
              <a:rPr lang="es-EC" dirty="0"/>
              <a:t>los vamos a mostrar? - Links y Conectores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Elemento </a:t>
            </a:r>
            <a:r>
              <a:rPr lang="es-EC" b="1" dirty="0" smtClean="0"/>
              <a:t>puerto</a:t>
            </a:r>
            <a:r>
              <a:rPr lang="es-EC" dirty="0"/>
              <a:t>, </a:t>
            </a:r>
            <a:r>
              <a:rPr lang="es-EC" dirty="0" smtClean="0"/>
              <a:t>define los </a:t>
            </a:r>
            <a:r>
              <a:rPr lang="es-EC" dirty="0"/>
              <a:t>nodos que serán presentados cuando un nodo </a:t>
            </a:r>
            <a:r>
              <a:rPr lang="es-EC" dirty="0" smtClean="0"/>
              <a:t>contexto inicia. </a:t>
            </a:r>
          </a:p>
          <a:p>
            <a:pPr lvl="1"/>
            <a:r>
              <a:rPr lang="es-EC" dirty="0" smtClean="0"/>
              <a:t>Si </a:t>
            </a:r>
            <a:r>
              <a:rPr lang="es-EC" dirty="0"/>
              <a:t>hay más de un puerto en el contexto cuerpo, se abren </a:t>
            </a:r>
            <a:r>
              <a:rPr lang="es-EC" dirty="0" smtClean="0"/>
              <a:t>todos en </a:t>
            </a:r>
            <a:r>
              <a:rPr lang="es-EC" dirty="0"/>
              <a:t>paralelo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Los puertos </a:t>
            </a:r>
            <a:r>
              <a:rPr lang="es-EC" dirty="0" smtClean="0"/>
              <a:t>dan acceso </a:t>
            </a:r>
            <a:r>
              <a:rPr lang="es-EC" dirty="0"/>
              <a:t>a los </a:t>
            </a:r>
            <a:r>
              <a:rPr lang="es-EC" dirty="0" smtClean="0"/>
              <a:t>nodos</a:t>
            </a:r>
          </a:p>
          <a:p>
            <a:endParaRPr lang="es-EC" dirty="0" smtClean="0"/>
          </a:p>
          <a:p>
            <a:r>
              <a:rPr lang="es-EC" dirty="0" smtClean="0"/>
              <a:t>Los </a:t>
            </a:r>
            <a:r>
              <a:rPr lang="es-EC" dirty="0"/>
              <a:t>links no </a:t>
            </a:r>
            <a:r>
              <a:rPr lang="es-EC" dirty="0" smtClean="0"/>
              <a:t>definen </a:t>
            </a:r>
            <a:r>
              <a:rPr lang="es-EC" dirty="0"/>
              <a:t>todas las relaciones de sincronización entre los nodos y </a:t>
            </a:r>
            <a:r>
              <a:rPr lang="es-EC" dirty="0" smtClean="0"/>
              <a:t>la interactividad </a:t>
            </a:r>
            <a:r>
              <a:rPr lang="es-EC" dirty="0"/>
              <a:t>del programa, para eso requiere el uso de conectores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338" y="3861048"/>
            <a:ext cx="3800103" cy="270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9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Panorámica</PresentationFormat>
  <Paragraphs>149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1_Tema de Office</vt:lpstr>
      <vt:lpstr>Introducción Aplicaciones Declarativas (Ginga-NCL)</vt:lpstr>
      <vt:lpstr>Modelo de contexto anidado (NCM)</vt:lpstr>
      <vt:lpstr>Modelo de contexto anidado (NCM)</vt:lpstr>
      <vt:lpstr>Entidades básicas NCM</vt:lpstr>
      <vt:lpstr>Estructura de un documento Hipermedia.</vt:lpstr>
      <vt:lpstr>¿Qué vamos a mostrar? - Objetos Media</vt:lpstr>
      <vt:lpstr>¿Dónde los vamos a mostrar? - Regiones</vt:lpstr>
      <vt:lpstr>¿Cómo los vamos a mostrar? - Descriptores</vt:lpstr>
      <vt:lpstr>¿Cuándo los vamos a mostrar? - Links y Conectores</vt:lpstr>
      <vt:lpstr>¿Cuándo los vamos a mostrar? - Links y Conectores</vt:lpstr>
      <vt:lpstr>Lenguaje NCL</vt:lpstr>
      <vt:lpstr>Estructura de un documento NCL.</vt:lpstr>
      <vt:lpstr>Estructura de un documento NCL.</vt:lpstr>
      <vt:lpstr>Herramientas</vt:lpstr>
      <vt:lpstr>Herramientas</vt:lpstr>
      <vt:lpstr>Herramientas de desarrollo</vt:lpstr>
      <vt:lpstr>Composer</vt:lpstr>
      <vt:lpstr>Composer</vt:lpstr>
      <vt:lpstr>Visión Estructural</vt:lpstr>
      <vt:lpstr>Visión Temporal</vt:lpstr>
      <vt:lpstr>Visión de Diseño o Esquema</vt:lpstr>
      <vt:lpstr>Visión Textual</vt:lpstr>
      <vt:lpstr>Entorno Composer</vt:lpstr>
      <vt:lpstr>Eclipse NCL.</vt:lpstr>
      <vt:lpstr>Herramientas de presentación</vt:lpstr>
      <vt:lpstr>Emulador Ginga NCL</vt:lpstr>
      <vt:lpstr>Emulador Ginga NCL</vt:lpstr>
      <vt:lpstr>Virtual SetTopBox</vt:lpstr>
      <vt:lpstr>Virtual SetTopBox</vt:lpstr>
      <vt:lpstr>Virtual SetTopBox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Aplicaciones Declarativas (Ginga-NCL)</dc:title>
  <dc:creator>Usuario-03</dc:creator>
  <cp:lastModifiedBy>Usuario-03</cp:lastModifiedBy>
  <cp:revision>1</cp:revision>
  <dcterms:created xsi:type="dcterms:W3CDTF">2017-03-31T13:49:46Z</dcterms:created>
  <dcterms:modified xsi:type="dcterms:W3CDTF">2017-03-31T13:50:35Z</dcterms:modified>
</cp:coreProperties>
</file>