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706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878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51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1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94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2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92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98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21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3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5608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83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41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68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50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66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09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01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796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0571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332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4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986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54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361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76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114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18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6465-039C-418D-819B-66386622121C}" type="datetimeFigureOut">
              <a:rPr lang="es-EC" smtClean="0"/>
              <a:t>05/04/2017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3FEA-0EFF-480A-965A-761B3F5E20F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22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2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05/04/2017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Regiones y Descriptores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Mauricio Espinoza Mejía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7606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Regiones: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03512" y="1600200"/>
            <a:ext cx="8964488" cy="4925144"/>
          </a:xfrm>
        </p:spPr>
        <p:txBody>
          <a:bodyPr>
            <a:normAutofit/>
          </a:bodyPr>
          <a:lstStyle/>
          <a:p>
            <a:r>
              <a:rPr lang="es-EC" dirty="0" smtClean="0"/>
              <a:t>id</a:t>
            </a:r>
            <a:r>
              <a:rPr lang="es-EC" dirty="0"/>
              <a:t>: </a:t>
            </a:r>
            <a:r>
              <a:rPr lang="es-EC" dirty="0" smtClean="0"/>
              <a:t>identificador </a:t>
            </a:r>
            <a:r>
              <a:rPr lang="es-EC" dirty="0"/>
              <a:t>de la región. </a:t>
            </a:r>
            <a:endParaRPr lang="es-EC" dirty="0" smtClean="0"/>
          </a:p>
          <a:p>
            <a:pPr lvl="1"/>
            <a:r>
              <a:rPr lang="es-ES" dirty="0" smtClean="0"/>
              <a:t>único, </a:t>
            </a:r>
            <a:r>
              <a:rPr lang="es-ES" dirty="0" err="1" smtClean="0"/>
              <a:t>refererirse</a:t>
            </a:r>
            <a:r>
              <a:rPr lang="es-ES" dirty="0" smtClean="0"/>
              <a:t> región</a:t>
            </a:r>
            <a:endParaRPr lang="es-EC" dirty="0" smtClean="0"/>
          </a:p>
          <a:p>
            <a:r>
              <a:rPr lang="es-EC" dirty="0" err="1" smtClean="0"/>
              <a:t>title</a:t>
            </a:r>
            <a:r>
              <a:rPr lang="es-EC" dirty="0"/>
              <a:t>: es el título de una </a:t>
            </a:r>
            <a:r>
              <a:rPr lang="es-EC" dirty="0" smtClean="0"/>
              <a:t>región</a:t>
            </a:r>
          </a:p>
          <a:p>
            <a:pPr lvl="1"/>
            <a:r>
              <a:rPr lang="es-ES" dirty="0" smtClean="0"/>
              <a:t>título de la ventana</a:t>
            </a:r>
            <a:endParaRPr lang="es-EC" dirty="0" smtClean="0"/>
          </a:p>
          <a:p>
            <a:r>
              <a:rPr lang="es-EC" dirty="0" err="1" smtClean="0"/>
              <a:t>left</a:t>
            </a:r>
            <a:r>
              <a:rPr lang="es-EC" dirty="0" smtClean="0"/>
              <a:t>*: coordenada </a:t>
            </a:r>
            <a:r>
              <a:rPr lang="es-EC" dirty="0"/>
              <a:t>horizontal izquierda de la </a:t>
            </a:r>
            <a:r>
              <a:rPr lang="es-EC" dirty="0" smtClean="0"/>
              <a:t>región</a:t>
            </a:r>
          </a:p>
          <a:p>
            <a:pPr lvl="1"/>
            <a:r>
              <a:rPr lang="es-ES" dirty="0" smtClean="0"/>
              <a:t>valores absolutos o porcentajes, </a:t>
            </a:r>
          </a:p>
          <a:p>
            <a:pPr lvl="1"/>
            <a:r>
              <a:rPr lang="es-ES" dirty="0" smtClean="0"/>
              <a:t>toma referencia región padre</a:t>
            </a:r>
            <a:endParaRPr lang="es-EC" dirty="0" smtClean="0"/>
          </a:p>
          <a:p>
            <a:r>
              <a:rPr lang="es-EC" dirty="0" smtClean="0"/>
              <a:t>top*: coordenada </a:t>
            </a:r>
            <a:r>
              <a:rPr lang="es-EC" dirty="0"/>
              <a:t>vertical superior de la </a:t>
            </a:r>
            <a:r>
              <a:rPr lang="es-EC" dirty="0" smtClean="0"/>
              <a:t>región</a:t>
            </a:r>
          </a:p>
        </p:txBody>
      </p:sp>
    </p:spTree>
    <p:extLst>
      <p:ext uri="{BB962C8B-B14F-4D97-AF65-F5344CB8AC3E}">
        <p14:creationId xmlns:p14="http://schemas.microsoft.com/office/powerpoint/2010/main" val="38446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Regiones: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7528" y="1600200"/>
            <a:ext cx="8686800" cy="4925144"/>
          </a:xfrm>
        </p:spPr>
        <p:txBody>
          <a:bodyPr>
            <a:normAutofit fontScale="92500"/>
          </a:bodyPr>
          <a:lstStyle/>
          <a:p>
            <a:r>
              <a:rPr lang="es-EC" dirty="0" err="1" smtClean="0"/>
              <a:t>right</a:t>
            </a:r>
            <a:r>
              <a:rPr lang="es-EC" dirty="0" smtClean="0"/>
              <a:t>*: coordenada </a:t>
            </a:r>
            <a:r>
              <a:rPr lang="es-EC" dirty="0"/>
              <a:t>horizontal derecha de la región</a:t>
            </a:r>
            <a:r>
              <a:rPr lang="es-EC" dirty="0" smtClean="0"/>
              <a:t>.</a:t>
            </a:r>
          </a:p>
          <a:p>
            <a:r>
              <a:rPr lang="es-EC" dirty="0" err="1" smtClean="0"/>
              <a:t>bottom</a:t>
            </a:r>
            <a:r>
              <a:rPr lang="es-EC" dirty="0" smtClean="0"/>
              <a:t>*: coordenada </a:t>
            </a:r>
            <a:r>
              <a:rPr lang="es-EC" dirty="0"/>
              <a:t>vertical inferior de la región</a:t>
            </a:r>
            <a:r>
              <a:rPr lang="es-EC" dirty="0" smtClean="0"/>
              <a:t>.</a:t>
            </a:r>
          </a:p>
          <a:p>
            <a:r>
              <a:rPr lang="es-EC" dirty="0" err="1"/>
              <a:t>width</a:t>
            </a:r>
            <a:r>
              <a:rPr lang="es-EC" dirty="0"/>
              <a:t>: </a:t>
            </a:r>
            <a:r>
              <a:rPr lang="es-EC" dirty="0" smtClean="0"/>
              <a:t>dimensión </a:t>
            </a:r>
            <a:r>
              <a:rPr lang="es-EC" dirty="0"/>
              <a:t>horizontal de la </a:t>
            </a:r>
            <a:r>
              <a:rPr lang="es-EC" dirty="0" smtClean="0"/>
              <a:t>región </a:t>
            </a:r>
          </a:p>
          <a:p>
            <a:pPr lvl="1"/>
            <a:r>
              <a:rPr lang="en-US" dirty="0" smtClean="0"/>
              <a:t>(left, right) o (left y width)</a:t>
            </a:r>
            <a:endParaRPr lang="es-EC" dirty="0" smtClean="0"/>
          </a:p>
          <a:p>
            <a:r>
              <a:rPr lang="es-EC" dirty="0" err="1"/>
              <a:t>height</a:t>
            </a:r>
            <a:r>
              <a:rPr lang="es-EC" dirty="0"/>
              <a:t>: </a:t>
            </a:r>
            <a:r>
              <a:rPr lang="es-EC" dirty="0" smtClean="0"/>
              <a:t>dimensión </a:t>
            </a:r>
            <a:r>
              <a:rPr lang="es-EC" dirty="0"/>
              <a:t>vertical de la </a:t>
            </a:r>
            <a:r>
              <a:rPr lang="es-EC" dirty="0" smtClean="0"/>
              <a:t>región </a:t>
            </a:r>
          </a:p>
          <a:p>
            <a:pPr lvl="1"/>
            <a:r>
              <a:rPr lang="es-EC" dirty="0" smtClean="0"/>
              <a:t>(top, </a:t>
            </a:r>
            <a:r>
              <a:rPr lang="es-EC" dirty="0" err="1" smtClean="0"/>
              <a:t>bottom</a:t>
            </a:r>
            <a:r>
              <a:rPr lang="es-EC" dirty="0" smtClean="0"/>
              <a:t>) o (top y </a:t>
            </a:r>
            <a:r>
              <a:rPr lang="es-EC" dirty="0" err="1" smtClean="0"/>
              <a:t>height</a:t>
            </a:r>
            <a:r>
              <a:rPr lang="es-EC" dirty="0" smtClean="0"/>
              <a:t>)</a:t>
            </a:r>
          </a:p>
          <a:p>
            <a:r>
              <a:rPr lang="es-EC" dirty="0" err="1"/>
              <a:t>zIndex</a:t>
            </a:r>
            <a:r>
              <a:rPr lang="es-EC" dirty="0"/>
              <a:t>: número entre 0 y 255 que </a:t>
            </a:r>
            <a:r>
              <a:rPr lang="es-EC" dirty="0" smtClean="0"/>
              <a:t>define </a:t>
            </a:r>
            <a:r>
              <a:rPr lang="es-EC" dirty="0"/>
              <a:t>la superposición de las </a:t>
            </a:r>
            <a:r>
              <a:rPr lang="es-EC" dirty="0" smtClean="0"/>
              <a:t>capas</a:t>
            </a:r>
          </a:p>
        </p:txBody>
      </p:sp>
    </p:spTree>
    <p:extLst>
      <p:ext uri="{BB962C8B-B14F-4D97-AF65-F5344CB8AC3E}">
        <p14:creationId xmlns:p14="http://schemas.microsoft.com/office/powerpoint/2010/main" val="18717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región</a:t>
            </a:r>
            <a:endParaRPr lang="es-EC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411" y="2204865"/>
            <a:ext cx="8468268" cy="33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8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7528" y="1600201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es-EC" dirty="0" smtClean="0"/>
              <a:t>indicar </a:t>
            </a:r>
            <a:r>
              <a:rPr lang="es-EC" dirty="0"/>
              <a:t>la región a la que </a:t>
            </a:r>
            <a:r>
              <a:rPr lang="es-EC" dirty="0" smtClean="0"/>
              <a:t>un nodo está </a:t>
            </a:r>
            <a:r>
              <a:rPr lang="es-EC" dirty="0"/>
              <a:t>relacionado </a:t>
            </a:r>
            <a:endParaRPr lang="es-EC" dirty="0" smtClean="0"/>
          </a:p>
          <a:p>
            <a:pPr>
              <a:buNone/>
            </a:pPr>
            <a:r>
              <a:rPr lang="es-EC" dirty="0" smtClean="0"/>
              <a:t> </a:t>
            </a:r>
          </a:p>
          <a:p>
            <a:r>
              <a:rPr lang="es-EC" dirty="0" smtClean="0"/>
              <a:t>explicar </a:t>
            </a:r>
            <a:r>
              <a:rPr lang="es-EC" dirty="0"/>
              <a:t>detalles de </a:t>
            </a:r>
            <a:r>
              <a:rPr lang="es-EC" dirty="0" smtClean="0"/>
              <a:t>la presentación</a:t>
            </a:r>
            <a:r>
              <a:rPr lang="es-EC" dirty="0"/>
              <a:t>. </a:t>
            </a:r>
            <a:endParaRPr lang="es-EC" dirty="0" smtClean="0"/>
          </a:p>
          <a:p>
            <a:pPr lvl="1"/>
            <a:r>
              <a:rPr lang="es-EC" dirty="0" smtClean="0"/>
              <a:t>definir la navegación en la pantalla -&gt; botones en el control remoto</a:t>
            </a:r>
          </a:p>
          <a:p>
            <a:pPr lvl="1"/>
            <a:r>
              <a:rPr lang="es-EC" dirty="0" smtClean="0"/>
              <a:t>tiempo de exhibición o característica de transparencia</a:t>
            </a:r>
          </a:p>
          <a:p>
            <a:endParaRPr lang="es-EC" dirty="0"/>
          </a:p>
          <a:p>
            <a:r>
              <a:rPr lang="es-EC" dirty="0" smtClean="0"/>
              <a:t>elemento </a:t>
            </a:r>
            <a:r>
              <a:rPr lang="es-EC" dirty="0"/>
              <a:t>&lt;</a:t>
            </a:r>
            <a:r>
              <a:rPr lang="es-EC" dirty="0" err="1"/>
              <a:t>descriptorBase</a:t>
            </a:r>
            <a:r>
              <a:rPr lang="es-EC" dirty="0"/>
              <a:t>&gt; y </a:t>
            </a:r>
            <a:r>
              <a:rPr lang="es-EC" dirty="0" smtClean="0"/>
              <a:t>definido </a:t>
            </a:r>
            <a:r>
              <a:rPr lang="es-EC" dirty="0"/>
              <a:t>por </a:t>
            </a:r>
            <a:r>
              <a:rPr lang="es-EC" dirty="0" smtClean="0"/>
              <a:t>la etiqueta </a:t>
            </a:r>
            <a:r>
              <a:rPr lang="es-EC" dirty="0"/>
              <a:t>&lt;descriptor</a:t>
            </a:r>
            <a:r>
              <a:rPr lang="es-EC" dirty="0" smtClean="0"/>
              <a:t>&gt;.</a:t>
            </a:r>
          </a:p>
          <a:p>
            <a:pPr lvl="1"/>
            <a:r>
              <a:rPr lang="es-ES" dirty="0" smtClean="0"/>
              <a:t>cabecera el documento &lt;head&gt;</a:t>
            </a:r>
            <a:endParaRPr lang="en-US" dirty="0"/>
          </a:p>
          <a:p>
            <a:pPr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7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sz="3800" dirty="0"/>
              <a:t>id: identificador del descriptor. </a:t>
            </a:r>
          </a:p>
          <a:p>
            <a:pPr lvl="1"/>
            <a:r>
              <a:rPr lang="es-ES" sz="3400" dirty="0"/>
              <a:t>único, referenciar descriptor</a:t>
            </a:r>
            <a:endParaRPr lang="es-EC" sz="3400" dirty="0"/>
          </a:p>
          <a:p>
            <a:r>
              <a:rPr lang="es-EC" sz="3800" dirty="0"/>
              <a:t>región: a la que un objeto está relacionado. </a:t>
            </a:r>
          </a:p>
          <a:p>
            <a:pPr lvl="1"/>
            <a:r>
              <a:rPr lang="es-EC" sz="3400" dirty="0"/>
              <a:t>Si no posee contenido visual, no será necesario definir una región.</a:t>
            </a:r>
          </a:p>
          <a:p>
            <a:r>
              <a:rPr lang="es-EC" sz="3800" dirty="0"/>
              <a:t>[</a:t>
            </a:r>
            <a:r>
              <a:rPr lang="es-EC" sz="3800" dirty="0" err="1"/>
              <a:t>player</a:t>
            </a:r>
            <a:r>
              <a:rPr lang="es-EC" sz="3800" dirty="0"/>
              <a:t>]: identifica la herramienta de presentación para mostrar el objeto multimedia asociado al descriptor. </a:t>
            </a:r>
          </a:p>
          <a:p>
            <a:pPr lvl="1"/>
            <a:r>
              <a:rPr lang="es-ES" sz="3400" dirty="0"/>
              <a:t>Omite, el programa busca una herramienta</a:t>
            </a:r>
            <a:endParaRPr lang="es-EC" sz="3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65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sz="3800" dirty="0" err="1"/>
              <a:t>freeze</a:t>
            </a:r>
            <a:r>
              <a:rPr lang="es-EC" sz="3800" dirty="0"/>
              <a:t>: que sucede al terminar la presentación de un objeto multimedia. </a:t>
            </a:r>
          </a:p>
          <a:p>
            <a:pPr lvl="1"/>
            <a:r>
              <a:rPr lang="es-EC" sz="3400" dirty="0"/>
              <a:t>Ej. video=true, indica que el último valor debe permanecer congelado.</a:t>
            </a:r>
          </a:p>
          <a:p>
            <a:r>
              <a:rPr lang="es-EC" sz="3800" dirty="0" err="1"/>
              <a:t>explicitDur</a:t>
            </a:r>
            <a:r>
              <a:rPr lang="es-EC" sz="3800" dirty="0"/>
              <a:t>: duración de la presentación del elemento asociado con el descriptor</a:t>
            </a:r>
          </a:p>
          <a:p>
            <a:pPr lvl="1"/>
            <a:r>
              <a:rPr lang="es-ES" sz="3400" dirty="0"/>
              <a:t>No especificado, valor del </a:t>
            </a:r>
            <a:r>
              <a:rPr lang="es-ES" sz="3400" dirty="0" err="1"/>
              <a:t>obj</a:t>
            </a:r>
            <a:r>
              <a:rPr lang="es-ES" sz="3400" dirty="0"/>
              <a:t> multimedia</a:t>
            </a:r>
          </a:p>
          <a:p>
            <a:pPr lvl="1"/>
            <a:r>
              <a:rPr lang="es-EC" dirty="0" smtClean="0"/>
              <a:t>texto o imagen, tiempo = infinito</a:t>
            </a:r>
          </a:p>
          <a:p>
            <a:pPr lvl="1"/>
            <a:r>
              <a:rPr lang="es-ES" dirty="0" err="1" smtClean="0"/>
              <a:t>NNs</a:t>
            </a:r>
            <a:endParaRPr lang="en-US" dirty="0"/>
          </a:p>
          <a:p>
            <a:pPr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411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C" sz="4000" dirty="0" err="1"/>
              <a:t>focusIndex</a:t>
            </a:r>
            <a:r>
              <a:rPr lang="es-EC" sz="4000" dirty="0"/>
              <a:t>: índice a ser utilizado para la navegación entre los objetos multimedia presentados. </a:t>
            </a:r>
          </a:p>
          <a:p>
            <a:pPr lvl="1"/>
            <a:r>
              <a:rPr lang="es-EC" sz="3600" dirty="0"/>
              <a:t>no definido, </a:t>
            </a:r>
            <a:r>
              <a:rPr lang="es-EC" sz="4000" dirty="0"/>
              <a:t>el objeto multimedia no recibirá el foco. </a:t>
            </a:r>
          </a:p>
          <a:p>
            <a:pPr lvl="1"/>
            <a:r>
              <a:rPr lang="es-EC" sz="3600" dirty="0"/>
              <a:t>inicio de ejecución del programa, foco = menor índice</a:t>
            </a:r>
          </a:p>
          <a:p>
            <a:pPr lvl="1"/>
            <a:r>
              <a:rPr lang="es-EC" sz="4000" dirty="0"/>
              <a:t>si valor no numérico, foco =  índice lexicográficamente.</a:t>
            </a:r>
          </a:p>
          <a:p>
            <a:pPr lvl="1"/>
            <a:endParaRPr lang="es-EC" sz="4000" dirty="0"/>
          </a:p>
          <a:p>
            <a:r>
              <a:rPr lang="es-EC" sz="4000" dirty="0" err="1"/>
              <a:t>moveLeft</a:t>
            </a:r>
            <a:r>
              <a:rPr lang="es-EC" sz="4000" dirty="0"/>
              <a:t>: establece el descriptor, a través de su índice, que recibirá el foco cuando la “Flecha izquierda" del control remoto es presionado. </a:t>
            </a:r>
          </a:p>
          <a:p>
            <a:endParaRPr lang="es-EC" sz="4000" dirty="0"/>
          </a:p>
          <a:p>
            <a:r>
              <a:rPr lang="es-EC" sz="4000" dirty="0" err="1"/>
              <a:t>moveRight</a:t>
            </a:r>
            <a:r>
              <a:rPr lang="es-EC" sz="4000" dirty="0"/>
              <a:t>: = “Flecha derecha“</a:t>
            </a:r>
          </a:p>
          <a:p>
            <a:r>
              <a:rPr lang="es-EC" sz="4400" dirty="0" err="1"/>
              <a:t>moveUp</a:t>
            </a:r>
            <a:r>
              <a:rPr lang="es-EC" sz="4400" dirty="0"/>
              <a:t>: = “</a:t>
            </a:r>
            <a:r>
              <a:rPr lang="es-EC" sz="4000" dirty="0"/>
              <a:t>Flecha arriba"</a:t>
            </a:r>
          </a:p>
          <a:p>
            <a:r>
              <a:rPr lang="es-EC" sz="4400" dirty="0" err="1"/>
              <a:t>moveDown</a:t>
            </a:r>
            <a:r>
              <a:rPr lang="es-EC" sz="4400" dirty="0"/>
              <a:t>: </a:t>
            </a:r>
            <a:r>
              <a:rPr lang="es-EC" sz="4800" dirty="0"/>
              <a:t>“</a:t>
            </a:r>
            <a:r>
              <a:rPr lang="es-EC" sz="4400" dirty="0"/>
              <a:t>Flecha abajo"</a:t>
            </a:r>
          </a:p>
          <a:p>
            <a:endParaRPr lang="es-EC" sz="4400" dirty="0"/>
          </a:p>
        </p:txBody>
      </p:sp>
    </p:spTree>
    <p:extLst>
      <p:ext uri="{BB962C8B-B14F-4D97-AF65-F5344CB8AC3E}">
        <p14:creationId xmlns:p14="http://schemas.microsoft.com/office/powerpoint/2010/main" val="36170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s-EC" sz="2800" dirty="0" err="1"/>
              <a:t>focusBorderColor</a:t>
            </a:r>
            <a:r>
              <a:rPr lang="es-EC" sz="2800" dirty="0"/>
              <a:t>: color del borde (rectángulo) de la región. </a:t>
            </a:r>
          </a:p>
          <a:p>
            <a:pPr lvl="1"/>
            <a:r>
              <a:rPr lang="es-EC" sz="2400" dirty="0"/>
              <a:t>valores: </a:t>
            </a:r>
            <a:r>
              <a:rPr lang="es-EC" sz="2400" dirty="0" err="1"/>
              <a:t>white</a:t>
            </a:r>
            <a:r>
              <a:rPr lang="es-EC" sz="2400" dirty="0"/>
              <a:t>, </a:t>
            </a:r>
            <a:r>
              <a:rPr lang="es-EC" sz="2400" dirty="0" err="1"/>
              <a:t>black</a:t>
            </a:r>
            <a:r>
              <a:rPr lang="es-EC" sz="2400" dirty="0"/>
              <a:t>, </a:t>
            </a:r>
            <a:r>
              <a:rPr lang="es-EC" sz="2400" dirty="0" err="1"/>
              <a:t>silver</a:t>
            </a:r>
            <a:r>
              <a:rPr lang="es-EC" sz="2400" dirty="0"/>
              <a:t>, gray, red, </a:t>
            </a:r>
            <a:r>
              <a:rPr lang="es-EC" sz="2400" dirty="0" err="1"/>
              <a:t>maroon</a:t>
            </a:r>
            <a:r>
              <a:rPr lang="es-EC" sz="2400" dirty="0"/>
              <a:t>, </a:t>
            </a:r>
            <a:r>
              <a:rPr lang="en-US" sz="2400" dirty="0"/>
              <a:t>fuchsia, purple, lime, green, yellow, olive, blue, navy, aqua, </a:t>
            </a:r>
            <a:r>
              <a:rPr lang="en-US" sz="2400" dirty="0" err="1"/>
              <a:t>ou</a:t>
            </a:r>
            <a:r>
              <a:rPr lang="en-US" sz="2400" dirty="0"/>
              <a:t> teal</a:t>
            </a:r>
          </a:p>
          <a:p>
            <a:pPr lvl="1"/>
            <a:endParaRPr lang="pt-BR" sz="2400" dirty="0"/>
          </a:p>
          <a:p>
            <a:r>
              <a:rPr lang="es-EC" sz="2800" dirty="0" err="1"/>
              <a:t>focusBorderWidth</a:t>
            </a:r>
            <a:r>
              <a:rPr lang="es-EC" sz="2800" dirty="0"/>
              <a:t>: ancho del borde en píxeles. </a:t>
            </a:r>
          </a:p>
          <a:p>
            <a:pPr lvl="1"/>
            <a:r>
              <a:rPr lang="es-EC" sz="2000" dirty="0"/>
              <a:t>valores positivos = borde fuera </a:t>
            </a:r>
            <a:r>
              <a:rPr lang="es-EC" sz="2400" dirty="0"/>
              <a:t>de la región</a:t>
            </a:r>
          </a:p>
          <a:p>
            <a:pPr lvl="1"/>
            <a:r>
              <a:rPr lang="es-EC" sz="2000" dirty="0"/>
              <a:t>valores negativos = borde dentro de la región.</a:t>
            </a:r>
          </a:p>
          <a:p>
            <a:pPr lvl="1"/>
            <a:endParaRPr lang="es-EC" sz="2400" dirty="0"/>
          </a:p>
          <a:p>
            <a:r>
              <a:rPr lang="es-EC" sz="2800" dirty="0" err="1"/>
              <a:t>focusBorderTransparency</a:t>
            </a:r>
            <a:r>
              <a:rPr lang="es-EC" sz="2800" dirty="0"/>
              <a:t>: porcentaje de transparencia borde</a:t>
            </a:r>
          </a:p>
          <a:p>
            <a:pPr lvl="1"/>
            <a:r>
              <a:rPr lang="es-EC" sz="2000" dirty="0"/>
              <a:t>0 = </a:t>
            </a:r>
            <a:r>
              <a:rPr lang="es-EC" sz="2400" dirty="0"/>
              <a:t>totalmente opaco y 1 = totalmente transparente.</a:t>
            </a:r>
            <a:endParaRPr lang="es-EC" sz="4400" dirty="0"/>
          </a:p>
        </p:txBody>
      </p:sp>
    </p:spTree>
    <p:extLst>
      <p:ext uri="{BB962C8B-B14F-4D97-AF65-F5344CB8AC3E}">
        <p14:creationId xmlns:p14="http://schemas.microsoft.com/office/powerpoint/2010/main" val="19131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s-EC" sz="4400" dirty="0" err="1"/>
              <a:t>focusSrc</a:t>
            </a:r>
            <a:r>
              <a:rPr lang="es-EC" sz="4400" dirty="0"/>
              <a:t>: archivo multimedia alternativo a ser presentado cuando el elemento asociado a este descriptor esté con foco.</a:t>
            </a:r>
          </a:p>
          <a:p>
            <a:endParaRPr lang="es-EC" sz="2400" dirty="0"/>
          </a:p>
          <a:p>
            <a:r>
              <a:rPr lang="es-EC" sz="4400" dirty="0" err="1"/>
              <a:t>focusSelSrc</a:t>
            </a:r>
            <a:r>
              <a:rPr lang="es-EC" sz="4400" dirty="0"/>
              <a:t>: = es presionado el botón Ok o </a:t>
            </a:r>
            <a:r>
              <a:rPr lang="es-EC" sz="4400" dirty="0" err="1"/>
              <a:t>Enter</a:t>
            </a:r>
            <a:r>
              <a:rPr lang="es-EC" sz="4400" dirty="0"/>
              <a:t>  </a:t>
            </a:r>
          </a:p>
          <a:p>
            <a:pPr lvl="1"/>
            <a:r>
              <a:rPr lang="es-EC" sz="3100" dirty="0"/>
              <a:t>mientras el elemento asociado a este descriptor esté con el foco.</a:t>
            </a:r>
          </a:p>
          <a:p>
            <a:pPr lvl="1"/>
            <a:endParaRPr lang="es-ES" sz="2000" dirty="0"/>
          </a:p>
          <a:p>
            <a:r>
              <a:rPr lang="es-EC" sz="4400" dirty="0" err="1"/>
              <a:t>selBorderColor</a:t>
            </a:r>
            <a:r>
              <a:rPr lang="es-EC" sz="4400" dirty="0"/>
              <a:t>: color de borde que debe ser exhibido cuando sea presionado el botón Ok o </a:t>
            </a:r>
            <a:r>
              <a:rPr lang="es-EC" sz="4400" dirty="0" err="1"/>
              <a:t>Enter</a:t>
            </a:r>
            <a:endParaRPr lang="es-EC" sz="4400" dirty="0"/>
          </a:p>
        </p:txBody>
      </p:sp>
    </p:spTree>
    <p:extLst>
      <p:ext uri="{BB962C8B-B14F-4D97-AF65-F5344CB8AC3E}">
        <p14:creationId xmlns:p14="http://schemas.microsoft.com/office/powerpoint/2010/main" val="19697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Elemento opcional</a:t>
            </a:r>
          </a:p>
          <a:p>
            <a:r>
              <a:rPr lang="es-EC" dirty="0" err="1" smtClean="0"/>
              <a:t>descriptorParam</a:t>
            </a:r>
            <a:r>
              <a:rPr lang="es-EC" dirty="0" smtClean="0"/>
              <a:t>: parámetro del descriptor </a:t>
            </a:r>
          </a:p>
          <a:p>
            <a:pPr lvl="1"/>
            <a:r>
              <a:rPr lang="es-EC" dirty="0" smtClean="0"/>
              <a:t>par &lt;propiedad, valor&gt;. </a:t>
            </a:r>
          </a:p>
          <a:p>
            <a:endParaRPr lang="es-EC" dirty="0" smtClean="0"/>
          </a:p>
          <a:p>
            <a:r>
              <a:rPr lang="es-EC" dirty="0" smtClean="0"/>
              <a:t>Cada descriptor puede contener diversos elementos </a:t>
            </a:r>
            <a:r>
              <a:rPr lang="es-EC" dirty="0" err="1" smtClean="0"/>
              <a:t>descriptorParam</a:t>
            </a:r>
            <a:endParaRPr lang="es-EC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5229200"/>
            <a:ext cx="819541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22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Pasos para crear un documento NCL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C" dirty="0"/>
              <a:t>esqueleto básico</a:t>
            </a:r>
            <a:r>
              <a:rPr lang="es-EC" dirty="0" smtClean="0"/>
              <a:t>:</a:t>
            </a:r>
          </a:p>
          <a:p>
            <a:endParaRPr lang="es-EC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 forma </a:t>
            </a:r>
            <a:r>
              <a:rPr lang="en-US" dirty="0" err="1" smtClean="0"/>
              <a:t>automática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-NCL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it-IT" dirty="0" smtClean="0"/>
              <a:t>crea </a:t>
            </a:r>
            <a:r>
              <a:rPr lang="it-IT" dirty="0"/>
              <a:t>un Documento NCL</a:t>
            </a:r>
            <a:endParaRPr lang="es-EC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949" y="2181224"/>
            <a:ext cx="8667545" cy="29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8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err="1" smtClean="0"/>
              <a:t>Ej</a:t>
            </a:r>
            <a:r>
              <a:rPr lang="es-EC" dirty="0" smtClean="0"/>
              <a:t>: archivo multimedia debe ser reproducido con un volumen del 90% del máximo: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NOTA: </a:t>
            </a:r>
            <a:r>
              <a:rPr lang="es-EC" b="1" dirty="0" smtClean="0"/>
              <a:t>no se puede definir parámetros de un descriptor en el </a:t>
            </a:r>
            <a:r>
              <a:rPr lang="es-EC" b="1" dirty="0" err="1" smtClean="0"/>
              <a:t>Composer</a:t>
            </a:r>
            <a:endParaRPr lang="es-ES" b="1" dirty="0" smtClean="0"/>
          </a:p>
          <a:p>
            <a:endParaRPr lang="es-EC" dirty="0" smtClean="0"/>
          </a:p>
          <a:p>
            <a:pPr>
              <a:buNone/>
            </a:pPr>
            <a:endParaRPr lang="es-EC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3068960"/>
            <a:ext cx="826075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1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NCL 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con Audio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C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2420888"/>
            <a:ext cx="805352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94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NCL 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visuales</a:t>
            </a:r>
            <a:endParaRPr lang="es-EC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C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197312"/>
            <a:ext cx="7704856" cy="447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3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NCL 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visuales</a:t>
            </a:r>
            <a:endParaRPr lang="es-EC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C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276872"/>
            <a:ext cx="830407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26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NCL 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visuales</a:t>
            </a:r>
            <a:endParaRPr lang="es-EC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C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2348880"/>
            <a:ext cx="862915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2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NCL 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visuales</a:t>
            </a:r>
            <a:endParaRPr lang="es-EC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C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624" y="2132857"/>
            <a:ext cx="5832648" cy="46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8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NCL 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Objetos textuales</a:t>
            </a:r>
            <a:endParaRPr lang="es-EC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C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564904"/>
            <a:ext cx="818641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20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NCL handbook</a:t>
            </a:r>
          </a:p>
          <a:p>
            <a:endParaRPr lang="en-US" dirty="0" smtClean="0"/>
          </a:p>
          <a:p>
            <a:r>
              <a:rPr lang="es-EC" dirty="0" smtClean="0"/>
              <a:t>http://handbook.ncl.org.br/doku.php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2255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transiciones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s-EC" dirty="0" smtClean="0"/>
              <a:t>Permiten mostrar objetos MEDIA con efectos de transición de entrada o salida.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Atributos</a:t>
            </a:r>
          </a:p>
          <a:p>
            <a:r>
              <a:rPr lang="es-EC" dirty="0" smtClean="0"/>
              <a:t>id: identificador de la transición</a:t>
            </a:r>
          </a:p>
          <a:p>
            <a:r>
              <a:rPr lang="es-EC" dirty="0" err="1" smtClean="0"/>
              <a:t>type</a:t>
            </a:r>
            <a:r>
              <a:rPr lang="es-EC" dirty="0" smtClean="0"/>
              <a:t>: tipo de transición. </a:t>
            </a:r>
          </a:p>
          <a:p>
            <a:pPr lvl="1"/>
            <a:r>
              <a:rPr lang="es-EC" dirty="0" smtClean="0"/>
              <a:t>valores: </a:t>
            </a:r>
            <a:r>
              <a:rPr lang="es-EC" dirty="0" err="1" smtClean="0"/>
              <a:t>fade</a:t>
            </a:r>
            <a:r>
              <a:rPr lang="es-EC" dirty="0" smtClean="0"/>
              <a:t>, </a:t>
            </a:r>
            <a:r>
              <a:rPr lang="es-EC" dirty="0" err="1" smtClean="0"/>
              <a:t>barWipe</a:t>
            </a:r>
            <a:r>
              <a:rPr lang="es-EC" dirty="0" smtClean="0"/>
              <a:t>, </a:t>
            </a:r>
            <a:r>
              <a:rPr lang="es-EC" dirty="0" err="1" smtClean="0"/>
              <a:t>irisWipe</a:t>
            </a:r>
            <a:r>
              <a:rPr lang="es-EC" dirty="0" smtClean="0"/>
              <a:t>, </a:t>
            </a:r>
            <a:r>
              <a:rPr lang="es-EC" dirty="0" err="1" smtClean="0"/>
              <a:t>clockWipe</a:t>
            </a:r>
            <a:r>
              <a:rPr lang="es-EC" dirty="0" smtClean="0"/>
              <a:t>, </a:t>
            </a:r>
            <a:r>
              <a:rPr lang="es-EC" dirty="0" err="1" smtClean="0"/>
              <a:t>snakeWipe</a:t>
            </a:r>
            <a:endParaRPr lang="es-EC" dirty="0" smtClean="0"/>
          </a:p>
          <a:p>
            <a:r>
              <a:rPr lang="es-EC" dirty="0" err="1" smtClean="0"/>
              <a:t>dur</a:t>
            </a:r>
            <a:r>
              <a:rPr lang="es-EC" dirty="0" smtClean="0"/>
              <a:t>: duración de la transición en segundos. </a:t>
            </a:r>
          </a:p>
          <a:p>
            <a:pPr lvl="1"/>
            <a:r>
              <a:rPr lang="es-EC" dirty="0" smtClean="0"/>
              <a:t>defecto es 1 segundo.</a:t>
            </a:r>
            <a:endParaRPr lang="es-EC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5877272"/>
            <a:ext cx="59290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6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Descriptores: transiciones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C" dirty="0" smtClean="0"/>
              <a:t>Las transiciones se asocian al descriptor por </a:t>
            </a:r>
          </a:p>
          <a:p>
            <a:r>
              <a:rPr lang="es-EC" dirty="0" err="1" smtClean="0"/>
              <a:t>transIn</a:t>
            </a:r>
            <a:r>
              <a:rPr lang="es-EC" dirty="0" smtClean="0"/>
              <a:t>: define la transición que será ejecutada al iniciar la presentación del objeto multimedia.</a:t>
            </a:r>
          </a:p>
          <a:p>
            <a:r>
              <a:rPr lang="es-EC" dirty="0" err="1" smtClean="0"/>
              <a:t>transOut</a:t>
            </a:r>
            <a:r>
              <a:rPr lang="es-EC" dirty="0" smtClean="0"/>
              <a:t>: = al terminar la presentación del objeto multimedia.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5085184"/>
            <a:ext cx="839901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37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Pasos para crear un documento NCL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C" dirty="0"/>
              <a:t>1. Añadir el encabezado básico;</a:t>
            </a:r>
          </a:p>
          <a:p>
            <a:pPr>
              <a:buNone/>
            </a:pPr>
            <a:r>
              <a:rPr lang="es-EC" dirty="0"/>
              <a:t>2. </a:t>
            </a:r>
            <a:r>
              <a:rPr lang="es-EC" dirty="0" smtClean="0"/>
              <a:t>Definir </a:t>
            </a:r>
            <a:r>
              <a:rPr lang="es-EC" dirty="0"/>
              <a:t>las regiones de la pantalla que aparecerán los elementos </a:t>
            </a:r>
            <a:r>
              <a:rPr lang="es-EC" dirty="0" smtClean="0"/>
              <a:t>visuales (</a:t>
            </a:r>
            <a:r>
              <a:rPr lang="es-EC" dirty="0" err="1"/>
              <a:t>regionBase</a:t>
            </a:r>
            <a:r>
              <a:rPr lang="es-EC" dirty="0" smtClean="0"/>
              <a:t>);</a:t>
            </a:r>
          </a:p>
          <a:p>
            <a:pPr>
              <a:buNone/>
            </a:pPr>
            <a:r>
              <a:rPr lang="es-EC" dirty="0"/>
              <a:t>3. </a:t>
            </a:r>
            <a:r>
              <a:rPr lang="es-EC" dirty="0" smtClean="0"/>
              <a:t>Definir </a:t>
            </a:r>
            <a:r>
              <a:rPr lang="es-EC" dirty="0"/>
              <a:t>cómo y donde los nodos de media serán mostrado, </a:t>
            </a:r>
            <a:r>
              <a:rPr lang="es-EC" dirty="0" smtClean="0"/>
              <a:t>a través </a:t>
            </a:r>
            <a:r>
              <a:rPr lang="es-EC" dirty="0"/>
              <a:t>de </a:t>
            </a:r>
            <a:r>
              <a:rPr lang="es-EC" dirty="0" smtClean="0"/>
              <a:t>descriptores (</a:t>
            </a:r>
            <a:r>
              <a:rPr lang="es-EC" dirty="0" err="1"/>
              <a:t>descriptorBase</a:t>
            </a:r>
            <a:r>
              <a:rPr lang="es-EC" dirty="0"/>
              <a:t>);</a:t>
            </a:r>
          </a:p>
          <a:p>
            <a:pPr>
              <a:buNone/>
            </a:pPr>
            <a:r>
              <a:rPr lang="es-EC" dirty="0"/>
              <a:t>4. </a:t>
            </a:r>
            <a:r>
              <a:rPr lang="es-EC" dirty="0" smtClean="0"/>
              <a:t>Definir </a:t>
            </a:r>
            <a:r>
              <a:rPr lang="es-EC" dirty="0"/>
              <a:t>el contenido (nodos de media) y de la estructura (contextos) </a:t>
            </a:r>
            <a:r>
              <a:rPr lang="es-EC" dirty="0" smtClean="0"/>
              <a:t>del documento </a:t>
            </a:r>
            <a:r>
              <a:rPr lang="es-EC" dirty="0"/>
              <a:t>(sección </a:t>
            </a:r>
            <a:r>
              <a:rPr lang="es-EC" dirty="0" err="1"/>
              <a:t>body</a:t>
            </a:r>
            <a:r>
              <a:rPr lang="es-EC" dirty="0"/>
              <a:t>), </a:t>
            </a:r>
            <a:r>
              <a:rPr lang="es-EC" dirty="0" smtClean="0"/>
              <a:t> asociados </a:t>
            </a:r>
            <a:r>
              <a:rPr lang="es-EC" dirty="0"/>
              <a:t>con los descriptores;</a:t>
            </a:r>
          </a:p>
          <a:p>
            <a:pPr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157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Pasos para crear un documento NCL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C" dirty="0" smtClean="0"/>
              <a:t>5</a:t>
            </a:r>
            <a:r>
              <a:rPr lang="es-EC" dirty="0"/>
              <a:t>. </a:t>
            </a:r>
            <a:r>
              <a:rPr lang="es-EC" dirty="0" smtClean="0"/>
              <a:t>Definir </a:t>
            </a:r>
            <a:r>
              <a:rPr lang="es-EC" dirty="0"/>
              <a:t>las puertas (</a:t>
            </a:r>
            <a:r>
              <a:rPr lang="es-EC" dirty="0" err="1"/>
              <a:t>port</a:t>
            </a:r>
            <a:r>
              <a:rPr lang="es-EC" dirty="0"/>
              <a:t>) de los contextos, destinadas a la </a:t>
            </a:r>
            <a:r>
              <a:rPr lang="es-EC" dirty="0" smtClean="0"/>
              <a:t>construcción de </a:t>
            </a:r>
            <a:r>
              <a:rPr lang="es-EC" dirty="0"/>
              <a:t>los enlaces entre contextos y nodos de media e incluyendo la puerta </a:t>
            </a:r>
            <a:r>
              <a:rPr lang="es-EC" dirty="0" smtClean="0"/>
              <a:t>de entrada </a:t>
            </a:r>
            <a:r>
              <a:rPr lang="es-EC" dirty="0"/>
              <a:t>al programa en el </a:t>
            </a:r>
            <a:r>
              <a:rPr lang="es-EC" dirty="0" err="1"/>
              <a:t>body</a:t>
            </a:r>
            <a:r>
              <a:rPr lang="es-EC" dirty="0"/>
              <a:t>, apuntando al primer nodo que se va </a:t>
            </a:r>
            <a:r>
              <a:rPr lang="es-EC" dirty="0" smtClean="0"/>
              <a:t>a mostrar</a:t>
            </a:r>
            <a:r>
              <a:rPr lang="es-EC" dirty="0"/>
              <a:t>;</a:t>
            </a:r>
          </a:p>
          <a:p>
            <a:pPr>
              <a:buNone/>
            </a:pPr>
            <a:r>
              <a:rPr lang="es-EC" dirty="0"/>
              <a:t>6. </a:t>
            </a:r>
            <a:r>
              <a:rPr lang="es-EC" dirty="0" smtClean="0"/>
              <a:t>Definir </a:t>
            </a:r>
            <a:r>
              <a:rPr lang="es-EC" dirty="0"/>
              <a:t>anclas para los nodos media, con el objetivo de la construcción </a:t>
            </a:r>
            <a:r>
              <a:rPr lang="es-EC" dirty="0" smtClean="0"/>
              <a:t>de los </a:t>
            </a:r>
            <a:r>
              <a:rPr lang="es-EC" dirty="0"/>
              <a:t>enlaces entre nodos de media (</a:t>
            </a:r>
            <a:r>
              <a:rPr lang="es-EC" dirty="0" err="1"/>
              <a:t>area</a:t>
            </a:r>
            <a:r>
              <a:rPr lang="es-EC" dirty="0"/>
              <a:t> y </a:t>
            </a:r>
            <a:r>
              <a:rPr lang="es-EC" dirty="0" err="1"/>
              <a:t>property</a:t>
            </a:r>
            <a:r>
              <a:rPr lang="es-EC" dirty="0"/>
              <a:t>);</a:t>
            </a:r>
          </a:p>
          <a:p>
            <a:pPr>
              <a:buNone/>
            </a:pPr>
            <a:r>
              <a:rPr lang="es-EC" dirty="0"/>
              <a:t>7. </a:t>
            </a:r>
            <a:r>
              <a:rPr lang="es-EC" dirty="0" smtClean="0"/>
              <a:t>Definir </a:t>
            </a:r>
            <a:r>
              <a:rPr lang="es-EC" dirty="0"/>
              <a:t>enlaces (links) con el sincronismo e interactividad entre los </a:t>
            </a:r>
            <a:r>
              <a:rPr lang="es-EC" dirty="0" smtClean="0"/>
              <a:t>nodos de </a:t>
            </a:r>
            <a:r>
              <a:rPr lang="es-EC" dirty="0"/>
              <a:t>media y contextos.</a:t>
            </a:r>
          </a:p>
          <a:p>
            <a:pPr>
              <a:buNone/>
            </a:pPr>
            <a:r>
              <a:rPr lang="es-EC" dirty="0"/>
              <a:t>8. </a:t>
            </a:r>
            <a:r>
              <a:rPr lang="es-EC" dirty="0" smtClean="0"/>
              <a:t>Definir </a:t>
            </a:r>
            <a:r>
              <a:rPr lang="es-EC" dirty="0"/>
              <a:t>los conectores que </a:t>
            </a:r>
            <a:r>
              <a:rPr lang="es-EC" dirty="0" smtClean="0"/>
              <a:t>especifican </a:t>
            </a:r>
            <a:r>
              <a:rPr lang="es-EC" dirty="0"/>
              <a:t>el comportamiento de los enlaces </a:t>
            </a:r>
            <a:r>
              <a:rPr lang="es-EC" dirty="0" smtClean="0"/>
              <a:t>del documento </a:t>
            </a:r>
            <a:r>
              <a:rPr lang="es-EC" dirty="0"/>
              <a:t>(</a:t>
            </a:r>
            <a:r>
              <a:rPr lang="es-EC" dirty="0" err="1"/>
              <a:t>connectorBase</a:t>
            </a:r>
            <a:r>
              <a:rPr lang="es-EC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2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Creación de contenido interactivo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endParaRPr lang="es-EC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Mauricio Espinoza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979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Definición de la presentación</a:t>
            </a:r>
          </a:p>
          <a:p>
            <a:endParaRPr lang="es-ES" dirty="0" smtClean="0"/>
          </a:p>
          <a:p>
            <a:r>
              <a:rPr lang="es-EC" dirty="0" smtClean="0"/>
              <a:t>Inserción de los elementos</a:t>
            </a:r>
          </a:p>
          <a:p>
            <a:endParaRPr lang="es-ES" dirty="0" smtClean="0"/>
          </a:p>
          <a:p>
            <a:r>
              <a:rPr lang="es-EC" dirty="0" smtClean="0"/>
              <a:t>Organización del documento</a:t>
            </a:r>
          </a:p>
          <a:p>
            <a:endParaRPr lang="es-ES" dirty="0" smtClean="0"/>
          </a:p>
          <a:p>
            <a:r>
              <a:rPr lang="es-EC" dirty="0" smtClean="0"/>
              <a:t>Sincronización de los elementos</a:t>
            </a:r>
          </a:p>
          <a:p>
            <a:endParaRPr lang="es-ES" dirty="0" smtClean="0"/>
          </a:p>
          <a:p>
            <a:r>
              <a:rPr lang="es-EC" dirty="0" smtClean="0"/>
              <a:t>Definición de alternativas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60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br>
              <a:rPr lang="es-EC" dirty="0" smtClean="0"/>
            </a:br>
            <a:r>
              <a:rPr lang="es-EC" dirty="0" smtClean="0"/>
              <a:t>Definición de la presentación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Dos elementos componen un programa cuando empieza a ser creado</a:t>
            </a:r>
          </a:p>
          <a:p>
            <a:endParaRPr lang="es-EC" dirty="0" smtClean="0"/>
          </a:p>
          <a:p>
            <a:pPr lvl="1"/>
            <a:r>
              <a:rPr lang="es-EC" dirty="0" smtClean="0"/>
              <a:t>Regiones</a:t>
            </a:r>
          </a:p>
          <a:p>
            <a:pPr lvl="1"/>
            <a:endParaRPr lang="es-EC" dirty="0" smtClean="0"/>
          </a:p>
          <a:p>
            <a:pPr lvl="1"/>
            <a:r>
              <a:rPr lang="en-US" dirty="0" err="1" smtClean="0"/>
              <a:t>Descriptores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36242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Regiones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Para </a:t>
            </a:r>
            <a:r>
              <a:rPr lang="es-EC" dirty="0"/>
              <a:t>que un documento sea presentado</a:t>
            </a:r>
            <a:r>
              <a:rPr lang="es-EC" dirty="0" smtClean="0"/>
              <a:t>, al </a:t>
            </a:r>
            <a:r>
              <a:rPr lang="es-EC" dirty="0"/>
              <a:t>menos una región debe ser </a:t>
            </a:r>
            <a:r>
              <a:rPr lang="es-EC" dirty="0" smtClean="0"/>
              <a:t>definida</a:t>
            </a:r>
          </a:p>
          <a:p>
            <a:r>
              <a:rPr lang="es-EC" dirty="0"/>
              <a:t>La región se </a:t>
            </a:r>
            <a:r>
              <a:rPr lang="es-EC" dirty="0" smtClean="0"/>
              <a:t>define </a:t>
            </a:r>
            <a:r>
              <a:rPr lang="es-EC" dirty="0"/>
              <a:t>en la cabecera del documento </a:t>
            </a:r>
            <a:r>
              <a:rPr lang="es-EC" dirty="0" smtClean="0"/>
              <a:t>NCL</a:t>
            </a:r>
          </a:p>
          <a:p>
            <a:pPr lvl="1"/>
            <a:r>
              <a:rPr lang="es-EC" dirty="0" smtClean="0"/>
              <a:t> &lt;</a:t>
            </a:r>
            <a:r>
              <a:rPr lang="es-EC" dirty="0" err="1"/>
              <a:t>regionBase</a:t>
            </a:r>
            <a:r>
              <a:rPr lang="es-EC" dirty="0"/>
              <a:t>&gt; </a:t>
            </a:r>
            <a:r>
              <a:rPr lang="es-EC" dirty="0" smtClean="0"/>
              <a:t>definido por la etiqueta &lt;</a:t>
            </a:r>
            <a:r>
              <a:rPr lang="es-EC" dirty="0" err="1"/>
              <a:t>region</a:t>
            </a:r>
            <a:r>
              <a:rPr lang="es-EC" dirty="0"/>
              <a:t>&gt;. </a:t>
            </a:r>
            <a:endParaRPr lang="es-EC" dirty="0" smtClean="0"/>
          </a:p>
          <a:p>
            <a:r>
              <a:rPr lang="es-EC" dirty="0" smtClean="0"/>
              <a:t>Una región puede </a:t>
            </a:r>
            <a:r>
              <a:rPr lang="es-EC" dirty="0"/>
              <a:t>contener </a:t>
            </a:r>
            <a:r>
              <a:rPr lang="es-EC" dirty="0" smtClean="0"/>
              <a:t>otras </a:t>
            </a:r>
            <a:r>
              <a:rPr lang="es-EC" dirty="0"/>
              <a:t>regiones </a:t>
            </a:r>
            <a:endParaRPr lang="es-EC" dirty="0" smtClean="0"/>
          </a:p>
          <a:p>
            <a:r>
              <a:rPr lang="es-EC" dirty="0" smtClean="0"/>
              <a:t>Las </a:t>
            </a:r>
            <a:r>
              <a:rPr lang="es-EC" dirty="0"/>
              <a:t>regiones hijas heredan por default los atributos de la </a:t>
            </a:r>
            <a:r>
              <a:rPr lang="es-EC" dirty="0" smtClean="0"/>
              <a:t>región padre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Regiones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C" dirty="0" smtClean="0"/>
              <a:t>Región </a:t>
            </a:r>
            <a:r>
              <a:rPr lang="es-EC" dirty="0"/>
              <a:t>sin regiones anidada.</a:t>
            </a:r>
          </a:p>
          <a:p>
            <a:pPr lvl="2"/>
            <a:r>
              <a:rPr lang="es-EC" dirty="0"/>
              <a:t>&lt;</a:t>
            </a:r>
            <a:r>
              <a:rPr lang="es-EC" dirty="0" err="1"/>
              <a:t>region</a:t>
            </a:r>
            <a:r>
              <a:rPr lang="es-EC" dirty="0"/>
              <a:t> ... atributos ... </a:t>
            </a:r>
            <a:r>
              <a:rPr lang="es-EC" dirty="0" smtClean="0"/>
              <a:t>/&gt;</a:t>
            </a:r>
          </a:p>
          <a:p>
            <a:pPr lvl="2">
              <a:buNone/>
            </a:pPr>
            <a:endParaRPr lang="es-EC" dirty="0"/>
          </a:p>
          <a:p>
            <a:pPr lvl="1"/>
            <a:r>
              <a:rPr lang="pt-BR" dirty="0" err="1" smtClean="0"/>
              <a:t>Región</a:t>
            </a:r>
            <a:r>
              <a:rPr lang="pt-BR" dirty="0" smtClean="0"/>
              <a:t> </a:t>
            </a:r>
            <a:r>
              <a:rPr lang="pt-BR" dirty="0" err="1" smtClean="0"/>
              <a:t>con</a:t>
            </a:r>
            <a:r>
              <a:rPr lang="pt-BR" dirty="0" smtClean="0"/>
              <a:t> </a:t>
            </a:r>
            <a:r>
              <a:rPr lang="pt-BR" dirty="0"/>
              <a:t>unas o mas </a:t>
            </a:r>
            <a:r>
              <a:rPr lang="pt-BR" dirty="0" err="1"/>
              <a:t>regiones</a:t>
            </a:r>
            <a:r>
              <a:rPr lang="pt-BR" dirty="0"/>
              <a:t> </a:t>
            </a:r>
            <a:r>
              <a:rPr lang="pt-BR" dirty="0" err="1"/>
              <a:t>anidadas</a:t>
            </a:r>
            <a:r>
              <a:rPr lang="pt-BR" dirty="0"/>
              <a:t>.</a:t>
            </a:r>
          </a:p>
          <a:p>
            <a:pPr lvl="2"/>
            <a:r>
              <a:rPr lang="es-EC" dirty="0"/>
              <a:t>&lt;</a:t>
            </a:r>
            <a:r>
              <a:rPr lang="es-EC" dirty="0" err="1"/>
              <a:t>region</a:t>
            </a:r>
            <a:r>
              <a:rPr lang="es-EC" dirty="0"/>
              <a:t> ... atributos ... &gt;</a:t>
            </a:r>
          </a:p>
          <a:p>
            <a:pPr lvl="2"/>
            <a:r>
              <a:rPr lang="es-EC" dirty="0" smtClean="0"/>
              <a:t>  &lt;</a:t>
            </a:r>
            <a:r>
              <a:rPr lang="es-EC" dirty="0" err="1"/>
              <a:t>region</a:t>
            </a:r>
            <a:r>
              <a:rPr lang="es-EC" dirty="0"/>
              <a:t> ... atributos ... </a:t>
            </a:r>
            <a:r>
              <a:rPr lang="es-EC" dirty="0" smtClean="0"/>
              <a:t>/&gt;</a:t>
            </a:r>
          </a:p>
          <a:p>
            <a:pPr lvl="2"/>
            <a:r>
              <a:rPr lang="es-EC" dirty="0" smtClean="0"/>
              <a:t>  &lt;</a:t>
            </a:r>
            <a:r>
              <a:rPr lang="es-EC" dirty="0" err="1"/>
              <a:t>region</a:t>
            </a:r>
            <a:r>
              <a:rPr lang="es-EC" dirty="0"/>
              <a:t> ... atributos ... /&gt;</a:t>
            </a:r>
          </a:p>
          <a:p>
            <a:pPr lvl="2"/>
            <a:r>
              <a:rPr lang="es-EC" dirty="0"/>
              <a:t>&lt;/</a:t>
            </a:r>
            <a:r>
              <a:rPr lang="es-EC" dirty="0" err="1"/>
              <a:t>region</a:t>
            </a:r>
            <a:r>
              <a:rPr lang="es-EC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94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1095</Words>
  <Application>Microsoft Office PowerPoint</Application>
  <PresentationFormat>Panorámica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Tema de Office</vt:lpstr>
      <vt:lpstr>1_Tema de Office</vt:lpstr>
      <vt:lpstr>2_Tema de Office</vt:lpstr>
      <vt:lpstr>Regiones y Descriptores</vt:lpstr>
      <vt:lpstr>Pasos para crear un documento NCL</vt:lpstr>
      <vt:lpstr>Pasos para crear un documento NCL</vt:lpstr>
      <vt:lpstr>Pasos para crear un documento NCL</vt:lpstr>
      <vt:lpstr>Creación de contenido interactivo en Ginga-NCL</vt:lpstr>
      <vt:lpstr>Programación en Ginga-NCL</vt:lpstr>
      <vt:lpstr>Programación en Ginga-NCL Definición de la presentación</vt:lpstr>
      <vt:lpstr>Regiones</vt:lpstr>
      <vt:lpstr>Regiones</vt:lpstr>
      <vt:lpstr>Regiones: Atributos</vt:lpstr>
      <vt:lpstr>Regiones: Atributos</vt:lpstr>
      <vt:lpstr>Atributos de una región</vt:lpstr>
      <vt:lpstr>Descriptores</vt:lpstr>
      <vt:lpstr>Descriptores: Atributos</vt:lpstr>
      <vt:lpstr>Descriptores: Atributos</vt:lpstr>
      <vt:lpstr>Descriptores: Atributos</vt:lpstr>
      <vt:lpstr>Descriptores: Atributos</vt:lpstr>
      <vt:lpstr>Descriptores: Atributos</vt:lpstr>
      <vt:lpstr>Descriptores: Parámetros</vt:lpstr>
      <vt:lpstr>Descriptores: Parámetros</vt:lpstr>
      <vt:lpstr>Descriptores: NCL Parámetros</vt:lpstr>
      <vt:lpstr>Descriptores: NCL Parámetros</vt:lpstr>
      <vt:lpstr>Descriptores: NCL Parámetros</vt:lpstr>
      <vt:lpstr>Descriptores: NCL Parámetros</vt:lpstr>
      <vt:lpstr>Descriptores: NCL Parámetros</vt:lpstr>
      <vt:lpstr>Descriptores: NCL Parámetros</vt:lpstr>
      <vt:lpstr>Más información</vt:lpstr>
      <vt:lpstr>Descriptores: transiciones</vt:lpstr>
      <vt:lpstr>Descriptores: transiciones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Regiones y Descriptores</dc:title>
  <dc:creator>Usuario-03</dc:creator>
  <cp:lastModifiedBy>Usuario-03</cp:lastModifiedBy>
  <cp:revision>2</cp:revision>
  <dcterms:created xsi:type="dcterms:W3CDTF">2017-03-31T13:51:54Z</dcterms:created>
  <dcterms:modified xsi:type="dcterms:W3CDTF">2017-04-05T15:05:40Z</dcterms:modified>
</cp:coreProperties>
</file>