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5" r:id="rId23"/>
    <p:sldId id="291" r:id="rId24"/>
    <p:sldId id="292" r:id="rId25"/>
    <p:sldId id="293" r:id="rId26"/>
    <p:sldId id="294" r:id="rId27"/>
    <p:sldId id="289" r:id="rId28"/>
    <p:sldId id="290" r:id="rId29"/>
    <p:sldId id="296" r:id="rId30"/>
    <p:sldId id="278" r:id="rId31"/>
    <p:sldId id="279" r:id="rId32"/>
    <p:sldId id="281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55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124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38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40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85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45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48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95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09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38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30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A57C-FBFB-4932-A05C-8FB72AC7AFA2}" type="datetimeFigureOut">
              <a:rPr lang="es-EC" smtClean="0"/>
              <a:t>26/04/2017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A583-707E-4BFE-AE1B-D4412D1D357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8129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Definición de la presentación</a:t>
            </a:r>
          </a:p>
          <a:p>
            <a:endParaRPr lang="es-ES" dirty="0" smtClean="0"/>
          </a:p>
          <a:p>
            <a:r>
              <a:rPr lang="es-EC" dirty="0" smtClean="0"/>
              <a:t>Inserción de los elementos</a:t>
            </a:r>
          </a:p>
          <a:p>
            <a:endParaRPr lang="es-ES" dirty="0" smtClean="0"/>
          </a:p>
          <a:p>
            <a:r>
              <a:rPr lang="es-EC" dirty="0" smtClean="0"/>
              <a:t>Organización del documento</a:t>
            </a:r>
          </a:p>
          <a:p>
            <a:endParaRPr lang="es-ES" dirty="0" smtClean="0"/>
          </a:p>
          <a:p>
            <a:r>
              <a:rPr lang="es-EC" dirty="0" smtClean="0">
                <a:solidFill>
                  <a:srgbClr val="FF0000"/>
                </a:solidFill>
              </a:rPr>
              <a:t>Sincronización de los elementos</a:t>
            </a:r>
          </a:p>
          <a:p>
            <a:endParaRPr lang="es-ES" dirty="0" smtClean="0"/>
          </a:p>
          <a:p>
            <a:r>
              <a:rPr lang="es-EC" dirty="0" smtClean="0"/>
              <a:t>Definición de alternativas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17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Conectores: </a:t>
            </a:r>
            <a:r>
              <a:rPr lang="es-EC" dirty="0" smtClean="0"/>
              <a:t>Condiciones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/>
          </a:bodyPr>
          <a:lstStyle/>
          <a:p>
            <a:r>
              <a:rPr lang="es-EC" dirty="0" err="1" smtClean="0"/>
              <a:t>onBegin</a:t>
            </a:r>
            <a:r>
              <a:rPr lang="es-EC" dirty="0" smtClean="0"/>
              <a:t>: Se activa cuando la presentación de los elementos vinculados a esta función son iniciados.</a:t>
            </a:r>
          </a:p>
          <a:p>
            <a:r>
              <a:rPr lang="es-EC" dirty="0" err="1" smtClean="0"/>
              <a:t>onEnd</a:t>
            </a:r>
            <a:r>
              <a:rPr lang="es-EC" dirty="0" smtClean="0"/>
              <a:t>: … son terminados.</a:t>
            </a:r>
          </a:p>
          <a:p>
            <a:r>
              <a:rPr lang="es-EC" dirty="0" err="1" smtClean="0"/>
              <a:t>onAbort</a:t>
            </a:r>
            <a:r>
              <a:rPr lang="es-EC" dirty="0" smtClean="0"/>
              <a:t>: …son abortados.</a:t>
            </a:r>
          </a:p>
          <a:p>
            <a:r>
              <a:rPr lang="es-EC" dirty="0" err="1" smtClean="0"/>
              <a:t>onPause</a:t>
            </a:r>
            <a:r>
              <a:rPr lang="es-EC" dirty="0" smtClean="0"/>
              <a:t>: … se detienen.</a:t>
            </a:r>
          </a:p>
          <a:p>
            <a:r>
              <a:rPr lang="es-EC" dirty="0" err="1" smtClean="0"/>
              <a:t>onResume</a:t>
            </a:r>
            <a:r>
              <a:rPr lang="es-EC" dirty="0" smtClean="0"/>
              <a:t>:  …retornan después de una pausa</a:t>
            </a:r>
          </a:p>
        </p:txBody>
      </p:sp>
    </p:spTree>
    <p:extLst>
      <p:ext uri="{BB962C8B-B14F-4D97-AF65-F5344CB8AC3E}">
        <p14:creationId xmlns:p14="http://schemas.microsoft.com/office/powerpoint/2010/main" val="32433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Conectores: </a:t>
            </a:r>
            <a:r>
              <a:rPr lang="es-EC" dirty="0" smtClean="0"/>
              <a:t>Acciones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elemento &lt;</a:t>
            </a:r>
            <a:r>
              <a:rPr lang="es-EC" dirty="0" err="1" smtClean="0"/>
              <a:t>simpleAction</a:t>
            </a:r>
            <a:r>
              <a:rPr lang="es-EC" dirty="0" smtClean="0"/>
              <a:t>&gt; establece</a:t>
            </a:r>
          </a:p>
          <a:p>
            <a:pPr lvl="1"/>
            <a:r>
              <a:rPr lang="es-EC" dirty="0" smtClean="0"/>
              <a:t>acción ejecutarse </a:t>
            </a:r>
            <a:r>
              <a:rPr lang="es-EC" dirty="0" smtClean="0">
                <a:sym typeface="Wingdings" pitchFamily="2" charset="2"/>
              </a:rPr>
              <a:t> </a:t>
            </a:r>
            <a:r>
              <a:rPr lang="es-EC" dirty="0" smtClean="0"/>
              <a:t>conector sea activado</a:t>
            </a:r>
          </a:p>
          <a:p>
            <a:pPr lvl="1"/>
            <a:r>
              <a:rPr lang="es-EC" dirty="0" smtClean="0"/>
              <a:t>atributo role el nombre de la función de acción</a:t>
            </a:r>
          </a:p>
          <a:p>
            <a:endParaRPr lang="es-EC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3140968"/>
            <a:ext cx="5688632" cy="31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6240016" y="4725144"/>
            <a:ext cx="2376264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2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Conectores: </a:t>
            </a:r>
            <a:r>
              <a:rPr lang="es-EC" dirty="0" smtClean="0"/>
              <a:t>Acciones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Atributos</a:t>
            </a:r>
            <a:endParaRPr lang="es-EC" dirty="0" smtClean="0"/>
          </a:p>
          <a:p>
            <a:r>
              <a:rPr lang="es-EC" dirty="0" err="1" smtClean="0"/>
              <a:t>max</a:t>
            </a:r>
            <a:r>
              <a:rPr lang="es-EC" dirty="0" smtClean="0"/>
              <a:t>: el número máximo de elementos para poder utilizar este documento. </a:t>
            </a:r>
          </a:p>
          <a:p>
            <a:pPr lvl="1"/>
            <a:r>
              <a:rPr lang="es-EC" dirty="0" smtClean="0"/>
              <a:t>valor  = "</a:t>
            </a:r>
            <a:r>
              <a:rPr lang="es-EC" dirty="0" err="1" smtClean="0"/>
              <a:t>unbounded</a:t>
            </a:r>
            <a:r>
              <a:rPr lang="es-EC" dirty="0" smtClean="0"/>
              <a:t>“ número máximo ilimitado. </a:t>
            </a:r>
          </a:p>
          <a:p>
            <a:pPr lvl="1"/>
            <a:r>
              <a:rPr lang="es-EC" dirty="0" smtClean="0"/>
              <a:t>Si valor se necesita otro atributo </a:t>
            </a:r>
            <a:r>
              <a:rPr lang="es-EC" dirty="0" err="1" smtClean="0"/>
              <a:t>qualifier</a:t>
            </a:r>
            <a:endParaRPr lang="es-EC" dirty="0" smtClean="0"/>
          </a:p>
          <a:p>
            <a:r>
              <a:rPr lang="es-EC" dirty="0" err="1" smtClean="0"/>
              <a:t>qualifier</a:t>
            </a:r>
            <a:r>
              <a:rPr lang="es-EC" dirty="0" smtClean="0"/>
              <a:t>:  establece si la acción será ejecutada en paralelo o secuencialmente</a:t>
            </a:r>
          </a:p>
          <a:p>
            <a:pPr lvl="1"/>
            <a:r>
              <a:rPr lang="es-EC" dirty="0" smtClean="0"/>
              <a:t>valores  = "par" y "</a:t>
            </a:r>
            <a:r>
              <a:rPr lang="es-EC" dirty="0" err="1" smtClean="0"/>
              <a:t>seq</a:t>
            </a:r>
            <a:r>
              <a:rPr lang="es-EC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546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Conectores: </a:t>
            </a:r>
            <a:r>
              <a:rPr lang="es-EC" dirty="0" smtClean="0"/>
              <a:t>Acciones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91264" cy="4709120"/>
          </a:xfrm>
        </p:spPr>
        <p:txBody>
          <a:bodyPr>
            <a:normAutofit/>
          </a:bodyPr>
          <a:lstStyle/>
          <a:p>
            <a:r>
              <a:rPr lang="es-EC" dirty="0" smtClean="0"/>
              <a:t>Nombres reservados para funciones de acciones</a:t>
            </a:r>
          </a:p>
          <a:p>
            <a:pPr lvl="1"/>
            <a:r>
              <a:rPr lang="es-EC" dirty="0" err="1" smtClean="0"/>
              <a:t>start</a:t>
            </a:r>
            <a:r>
              <a:rPr lang="es-EC" dirty="0" smtClean="0"/>
              <a:t>: inicia la presentación del elemento vinculado a esta función.</a:t>
            </a:r>
          </a:p>
          <a:p>
            <a:pPr lvl="1"/>
            <a:r>
              <a:rPr lang="es-EC" dirty="0" smtClean="0"/>
              <a:t>stop: finaliza ….</a:t>
            </a:r>
          </a:p>
          <a:p>
            <a:pPr lvl="1"/>
            <a:r>
              <a:rPr lang="es-EC" dirty="0" err="1" smtClean="0"/>
              <a:t>abort</a:t>
            </a:r>
            <a:r>
              <a:rPr lang="es-EC" dirty="0" smtClean="0"/>
              <a:t>: cancela ….</a:t>
            </a:r>
          </a:p>
          <a:p>
            <a:pPr lvl="1"/>
            <a:r>
              <a:rPr lang="es-EC" dirty="0" smtClean="0"/>
              <a:t>pause: pausa ….</a:t>
            </a:r>
          </a:p>
          <a:p>
            <a:pPr lvl="1"/>
            <a:r>
              <a:rPr lang="es-EC" dirty="0" smtClean="0"/>
              <a:t>resume: retoma ….</a:t>
            </a:r>
          </a:p>
          <a:p>
            <a:pPr lvl="1"/>
            <a:r>
              <a:rPr lang="es-EC" dirty="0" smtClean="0"/>
              <a:t>set: establece un valor o una propiedad de un elemento asociado a esta función.</a:t>
            </a:r>
          </a:p>
          <a:p>
            <a:pPr lvl="2"/>
            <a:r>
              <a:rPr lang="es-EC" dirty="0" smtClean="0"/>
              <a:t>atributo </a:t>
            </a:r>
            <a:r>
              <a:rPr lang="es-EC" dirty="0" err="1" smtClean="0"/>
              <a:t>value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8813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Conectores: Condiciones y </a:t>
            </a:r>
            <a:r>
              <a:rPr lang="es-EC" dirty="0" smtClean="0"/>
              <a:t>Acciones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Ejemplo</a:t>
            </a:r>
          </a:p>
          <a:p>
            <a:r>
              <a:rPr lang="es-EC" dirty="0" smtClean="0"/>
              <a:t>"</a:t>
            </a:r>
            <a:r>
              <a:rPr lang="es-EC" dirty="0" err="1" smtClean="0"/>
              <a:t>onBegin</a:t>
            </a:r>
            <a:r>
              <a:rPr lang="es-EC" dirty="0" smtClean="0"/>
              <a:t>", condición esperada al inicio de la presentación de un elemento,</a:t>
            </a:r>
          </a:p>
          <a:p>
            <a:r>
              <a:rPr lang="es-EC" dirty="0" smtClean="0"/>
              <a:t>"</a:t>
            </a:r>
            <a:r>
              <a:rPr lang="es-EC" dirty="0" err="1" smtClean="0"/>
              <a:t>start</a:t>
            </a:r>
            <a:r>
              <a:rPr lang="es-EC" dirty="0" smtClean="0"/>
              <a:t>", indica que la presentación de un elemento será iniciada.</a:t>
            </a:r>
            <a:endParaRPr lang="es-ES" dirty="0" smtClean="0"/>
          </a:p>
          <a:p>
            <a:endParaRPr lang="es-EC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4797153"/>
            <a:ext cx="9144000" cy="142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1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Sincronización de los elementos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r>
              <a:rPr lang="es-EC" dirty="0" smtClean="0"/>
              <a:t>Conectores</a:t>
            </a:r>
          </a:p>
          <a:p>
            <a:r>
              <a:rPr lang="es-EC" dirty="0" smtClean="0">
                <a:solidFill>
                  <a:srgbClr val="FF0000"/>
                </a:solidFill>
              </a:rPr>
              <a:t>Enlaces</a:t>
            </a:r>
          </a:p>
          <a:p>
            <a:endParaRPr lang="es-EC" dirty="0" smtClean="0"/>
          </a:p>
          <a:p>
            <a:pPr lvl="1"/>
            <a:r>
              <a:rPr lang="es-EC" dirty="0" smtClean="0"/>
              <a:t>definir cómo los elementos se relacionan en la presentación </a:t>
            </a:r>
          </a:p>
          <a:p>
            <a:pPr lvl="1"/>
            <a:r>
              <a:rPr lang="es-EC" dirty="0" smtClean="0"/>
              <a:t>recepción de la interacción de los usuarios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586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Un enlace (link) se utiliza para identificar los elementos que participan en una relación. </a:t>
            </a:r>
          </a:p>
          <a:p>
            <a:endParaRPr lang="es-EC" dirty="0" smtClean="0"/>
          </a:p>
          <a:p>
            <a:r>
              <a:rPr lang="es-EC" dirty="0" smtClean="0"/>
              <a:t>Ejemplo "enseña a“ debería identificar los elementos "maestro" y "estudiante". </a:t>
            </a:r>
          </a:p>
          <a:p>
            <a:endParaRPr lang="es-EC" dirty="0" smtClean="0"/>
          </a:p>
          <a:p>
            <a:r>
              <a:rPr lang="es-EC" dirty="0" smtClean="0"/>
              <a:t>La correspondencia completa sería "el maestro enseña al alumno".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770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</a:t>
            </a:r>
            <a:endParaRPr lang="es-EC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1196753"/>
            <a:ext cx="5040560" cy="54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7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: Atributos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id: identificador</a:t>
            </a:r>
          </a:p>
          <a:p>
            <a:r>
              <a:rPr lang="es-EC" dirty="0" err="1" smtClean="0"/>
              <a:t>xconnector</a:t>
            </a:r>
            <a:r>
              <a:rPr lang="es-EC" dirty="0" smtClean="0"/>
              <a:t>: identificador de conector</a:t>
            </a:r>
          </a:p>
          <a:p>
            <a:endParaRPr lang="es-EC" dirty="0" smtClean="0"/>
          </a:p>
          <a:p>
            <a:pPr>
              <a:buNone/>
            </a:pPr>
            <a:r>
              <a:rPr lang="es-EC" dirty="0" smtClean="0"/>
              <a:t>Elementos contenidos en un enlace</a:t>
            </a:r>
          </a:p>
          <a:p>
            <a:pPr>
              <a:buNone/>
            </a:pPr>
            <a:endParaRPr lang="es-EC" dirty="0" smtClean="0"/>
          </a:p>
          <a:p>
            <a:r>
              <a:rPr lang="es-EC" dirty="0" err="1" smtClean="0"/>
              <a:t>Bind</a:t>
            </a:r>
            <a:r>
              <a:rPr lang="es-EC" dirty="0" smtClean="0"/>
              <a:t>: indica un componente</a:t>
            </a:r>
          </a:p>
          <a:p>
            <a:pPr lvl="1"/>
            <a:r>
              <a:rPr lang="es-EC" dirty="0" smtClean="0">
                <a:solidFill>
                  <a:srgbClr val="FF0000"/>
                </a:solidFill>
              </a:rPr>
              <a:t>nodo multimedia o de contexto involucrado en el enlace</a:t>
            </a:r>
          </a:p>
          <a:p>
            <a:pPr lvl="1"/>
            <a:r>
              <a:rPr lang="es-EC" dirty="0" smtClean="0">
                <a:solidFill>
                  <a:srgbClr val="FF0000"/>
                </a:solidFill>
              </a:rPr>
              <a:t>papel (role) en el mismo, conforme la semántica del conector</a:t>
            </a:r>
          </a:p>
          <a:p>
            <a:pPr lvl="1"/>
            <a:r>
              <a:rPr lang="es-EC" dirty="0" smtClean="0"/>
              <a:t>[el punto de interfaz (interface) del nodo]</a:t>
            </a:r>
          </a:p>
          <a:p>
            <a:pPr lvl="1">
              <a:buNone/>
            </a:pPr>
            <a:r>
              <a:rPr lang="en-US" dirty="0" smtClean="0"/>
              <a:t>&lt;bind role="</a:t>
            </a:r>
            <a:r>
              <a:rPr lang="en-US" dirty="0" err="1" smtClean="0"/>
              <a:t>onBegin</a:t>
            </a:r>
            <a:r>
              <a:rPr lang="en-US" dirty="0" smtClean="0"/>
              <a:t>" component="video“ interface="</a:t>
            </a:r>
            <a:r>
              <a:rPr lang="en-US" dirty="0" err="1" smtClean="0"/>
              <a:t>areaimg</a:t>
            </a:r>
            <a:r>
              <a:rPr lang="en-US" dirty="0" smtClean="0"/>
              <a:t>"/&gt;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523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Para la creación de las conexiones entre los elementos y los documentos, un enlace crea elementos secundarios &lt;</a:t>
            </a:r>
            <a:r>
              <a:rPr lang="es-EC" dirty="0" err="1" smtClean="0"/>
              <a:t>bind</a:t>
            </a:r>
            <a:r>
              <a:rPr lang="es-EC" dirty="0" smtClean="0"/>
              <a:t>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t="49349"/>
          <a:stretch>
            <a:fillRect/>
          </a:stretch>
        </p:blipFill>
        <p:spPr bwMode="auto">
          <a:xfrm>
            <a:off x="3143672" y="3501008"/>
            <a:ext cx="567976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7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Programación en </a:t>
            </a:r>
            <a:r>
              <a:rPr lang="es-EC" dirty="0" err="1" smtClean="0"/>
              <a:t>Ginga</a:t>
            </a:r>
            <a:r>
              <a:rPr lang="es-EC" dirty="0" smtClean="0"/>
              <a:t>-NCL</a:t>
            </a:r>
            <a:br>
              <a:rPr lang="es-EC" dirty="0" smtClean="0"/>
            </a:br>
            <a:r>
              <a:rPr lang="es-EC" dirty="0" smtClean="0"/>
              <a:t>Sincronización de los elementos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r>
              <a:rPr lang="es-EC" dirty="0" smtClean="0"/>
              <a:t>Conectores</a:t>
            </a:r>
          </a:p>
          <a:p>
            <a:r>
              <a:rPr lang="es-EC" dirty="0" smtClean="0"/>
              <a:t>Enlaces</a:t>
            </a:r>
          </a:p>
          <a:p>
            <a:endParaRPr lang="es-EC" dirty="0" smtClean="0"/>
          </a:p>
          <a:p>
            <a:pPr lvl="1"/>
            <a:r>
              <a:rPr lang="es-EC" dirty="0" smtClean="0"/>
              <a:t>definir cómo los elementos se relacionan en la presentación </a:t>
            </a:r>
          </a:p>
          <a:p>
            <a:pPr lvl="1"/>
            <a:r>
              <a:rPr lang="es-EC" dirty="0" smtClean="0"/>
              <a:t>recepción de la interacción de los usuarios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355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y 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</a:t>
            </a:r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Enlace</a:t>
            </a:r>
            <a:endParaRPr lang="es-EC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0142" t="49349" r="6183"/>
          <a:stretch>
            <a:fillRect/>
          </a:stretch>
        </p:blipFill>
        <p:spPr bwMode="auto">
          <a:xfrm>
            <a:off x="7752184" y="2609422"/>
            <a:ext cx="2915816" cy="189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2" y="2204864"/>
            <a:ext cx="599106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512" y="3356992"/>
            <a:ext cx="57990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3512" y="4725144"/>
            <a:ext cx="736523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1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Conectores: </a:t>
            </a:r>
            <a:r>
              <a:rPr lang="es-EC" dirty="0" smtClean="0"/>
              <a:t>Condiciones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5194920" cy="4525963"/>
          </a:xfrm>
        </p:spPr>
        <p:txBody>
          <a:bodyPr>
            <a:normAutofit/>
          </a:bodyPr>
          <a:lstStyle/>
          <a:p>
            <a:r>
              <a:rPr lang="es-EC" dirty="0" err="1" smtClean="0"/>
              <a:t>onSelection</a:t>
            </a:r>
            <a:r>
              <a:rPr lang="es-EC" dirty="0" smtClean="0"/>
              <a:t>: se activa cuando</a:t>
            </a:r>
          </a:p>
          <a:p>
            <a:pPr lvl="1"/>
            <a:r>
              <a:rPr lang="es-EC" dirty="0" smtClean="0"/>
              <a:t>pulsa una tecla que se especifique </a:t>
            </a:r>
            <a:r>
              <a:rPr lang="es-EC" dirty="0" smtClean="0">
                <a:sym typeface="Wingdings" pitchFamily="2" charset="2"/>
              </a:rPr>
              <a:t> </a:t>
            </a:r>
            <a:r>
              <a:rPr lang="es-EC" dirty="0" err="1" smtClean="0"/>
              <a:t>key</a:t>
            </a:r>
            <a:endParaRPr lang="es-EC" dirty="0" smtClean="0"/>
          </a:p>
          <a:p>
            <a:pPr lvl="2"/>
            <a:r>
              <a:rPr lang="es-EC" dirty="0" smtClean="0"/>
              <a:t>"0" al "9", "A" hasta la "Z", "*", "#", etc.</a:t>
            </a:r>
          </a:p>
          <a:p>
            <a:pPr lvl="1"/>
            <a:r>
              <a:rPr lang="es-EC" dirty="0" smtClean="0"/>
              <a:t>tecla ENTER y el elemento esta con el foco.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8128" y="1480932"/>
            <a:ext cx="3351186" cy="511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87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casualConnector</a:t>
            </a:r>
            <a:r>
              <a:rPr lang="es-EC" dirty="0" smtClean="0"/>
              <a:t> id=“</a:t>
            </a:r>
            <a:r>
              <a:rPr lang="es-EC" dirty="0" err="1" smtClean="0"/>
              <a:t>onKeySelectionStart</a:t>
            </a:r>
            <a:r>
              <a:rPr lang="es-EC" dirty="0" smtClean="0"/>
              <a:t>”&gt;</a:t>
            </a:r>
          </a:p>
          <a:p>
            <a:pPr marL="0" indent="0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simpleCondition</a:t>
            </a:r>
            <a:r>
              <a:rPr lang="es-EC" dirty="0" smtClean="0"/>
              <a:t> role=“</a:t>
            </a:r>
            <a:r>
              <a:rPr lang="es-EC" dirty="0" err="1" smtClean="0"/>
              <a:t>onSelection</a:t>
            </a:r>
            <a:r>
              <a:rPr lang="es-EC" dirty="0" smtClean="0"/>
              <a:t>” </a:t>
            </a:r>
            <a:r>
              <a:rPr lang="es-EC" dirty="0" err="1" smtClean="0"/>
              <a:t>key</a:t>
            </a:r>
            <a:r>
              <a:rPr lang="es-EC" dirty="0" smtClean="0"/>
              <a:t>=“GREEN”&gt;</a:t>
            </a:r>
          </a:p>
          <a:p>
            <a:pPr marL="0" indent="0">
              <a:buNone/>
            </a:pPr>
            <a:r>
              <a:rPr lang="es-EC" dirty="0" smtClean="0"/>
              <a:t>&lt;</a:t>
            </a:r>
            <a:r>
              <a:rPr lang="es-EC" dirty="0" err="1" smtClean="0"/>
              <a:t>simpleAction</a:t>
            </a:r>
            <a:r>
              <a:rPr lang="es-EC" dirty="0" smtClean="0"/>
              <a:t> role=“</a:t>
            </a:r>
            <a:r>
              <a:rPr lang="es-EC" dirty="0" err="1" smtClean="0"/>
              <a:t>start</a:t>
            </a:r>
            <a:r>
              <a:rPr lang="es-EC" dirty="0" smtClean="0"/>
              <a:t>”&gt;</a:t>
            </a:r>
          </a:p>
          <a:p>
            <a:pPr marL="0" indent="0">
              <a:buNone/>
            </a:pPr>
            <a:r>
              <a:rPr lang="es-EC" dirty="0" smtClean="0"/>
              <a:t>&lt;/</a:t>
            </a:r>
            <a:r>
              <a:rPr lang="es-EC" dirty="0" err="1" smtClean="0"/>
              <a:t>casualConnector</a:t>
            </a:r>
            <a:r>
              <a:rPr lang="es-EC" dirty="0" smtClean="0"/>
              <a:t>&gt;</a:t>
            </a:r>
          </a:p>
          <a:p>
            <a:pPr marL="0" indent="0">
              <a:buNone/>
            </a:pPr>
            <a:endParaRPr lang="es-EC" dirty="0"/>
          </a:p>
          <a:p>
            <a:pPr>
              <a:buNone/>
            </a:pPr>
            <a:r>
              <a:rPr lang="en-US" sz="3000" dirty="0"/>
              <a:t>&lt;link </a:t>
            </a:r>
            <a:r>
              <a:rPr lang="en-US" sz="3000" dirty="0" err="1"/>
              <a:t>xconnector</a:t>
            </a:r>
            <a:r>
              <a:rPr lang="en-US" sz="3000" dirty="0"/>
              <a:t>=“</a:t>
            </a:r>
            <a:r>
              <a:rPr lang="en-US" sz="3000" dirty="0" err="1"/>
              <a:t>onKeySelectionStart</a:t>
            </a:r>
            <a:r>
              <a:rPr lang="en-US" sz="3000" dirty="0"/>
              <a:t>" id</a:t>
            </a:r>
            <a:r>
              <a:rPr lang="en-US" sz="3000" dirty="0" smtClean="0"/>
              <a:t>=“</a:t>
            </a:r>
            <a:r>
              <a:rPr lang="en-US" sz="3000" dirty="0" err="1" smtClean="0"/>
              <a:t>verde</a:t>
            </a:r>
            <a:r>
              <a:rPr lang="en-US" sz="3000" dirty="0" smtClean="0"/>
              <a:t>"&gt;</a:t>
            </a:r>
            <a:endParaRPr lang="en-US" sz="3000" dirty="0"/>
          </a:p>
          <a:p>
            <a:pPr lvl="1">
              <a:buNone/>
            </a:pPr>
            <a:r>
              <a:rPr lang="en-US" sz="3000" dirty="0"/>
              <a:t>&lt;bind role="</a:t>
            </a:r>
            <a:r>
              <a:rPr lang="en-US" sz="3000" dirty="0" err="1"/>
              <a:t>onSelection</a:t>
            </a:r>
            <a:r>
              <a:rPr lang="en-US" sz="3000" dirty="0"/>
              <a:t>" component="</a:t>
            </a:r>
            <a:r>
              <a:rPr lang="en-US" sz="3000" dirty="0" err="1" smtClean="0"/>
              <a:t>imblue</a:t>
            </a:r>
            <a:r>
              <a:rPr lang="en-US" sz="3000" dirty="0" smtClean="0"/>
              <a:t>“/&gt;</a:t>
            </a:r>
            <a:endParaRPr lang="en-US" sz="3000" dirty="0"/>
          </a:p>
          <a:p>
            <a:pPr>
              <a:buNone/>
            </a:pPr>
            <a:r>
              <a:rPr lang="en-US" sz="3000" dirty="0" smtClean="0"/>
              <a:t>	  &lt;</a:t>
            </a:r>
            <a:r>
              <a:rPr lang="en-US" sz="3000" dirty="0"/>
              <a:t>bind role="start" component="</a:t>
            </a:r>
            <a:r>
              <a:rPr lang="en-US" sz="3000" dirty="0" err="1"/>
              <a:t>img</a:t>
            </a:r>
            <a:r>
              <a:rPr lang="en-US" sz="3000" dirty="0"/>
              <a:t>"/&gt; </a:t>
            </a:r>
          </a:p>
          <a:p>
            <a:pPr>
              <a:buNone/>
            </a:pPr>
            <a:r>
              <a:rPr lang="en-US" sz="3000" dirty="0"/>
              <a:t>&lt;/link&gt;</a:t>
            </a:r>
          </a:p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073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 lnSpcReduction="10000"/>
          </a:bodyPr>
          <a:lstStyle/>
          <a:p>
            <a:r>
              <a:rPr lang="es-EC" dirty="0" smtClean="0"/>
              <a:t>elementos hijo de un &lt;</a:t>
            </a:r>
            <a:r>
              <a:rPr lang="es-EC" dirty="0" err="1" smtClean="0"/>
              <a:t>causalConnector</a:t>
            </a:r>
            <a:r>
              <a:rPr lang="es-EC" dirty="0" smtClean="0"/>
              <a:t> &gt; son:</a:t>
            </a:r>
          </a:p>
          <a:p>
            <a:endParaRPr lang="es-ES" dirty="0" smtClean="0"/>
          </a:p>
          <a:p>
            <a:pPr lvl="1"/>
            <a:r>
              <a:rPr lang="es-EC" dirty="0" smtClean="0">
                <a:solidFill>
                  <a:srgbClr val="FF0000"/>
                </a:solidFill>
              </a:rPr>
              <a:t>&lt;</a:t>
            </a:r>
            <a:r>
              <a:rPr lang="es-EC" dirty="0" err="1" smtClean="0">
                <a:solidFill>
                  <a:srgbClr val="FF0000"/>
                </a:solidFill>
              </a:rPr>
              <a:t>connectorParam</a:t>
            </a:r>
            <a:r>
              <a:rPr lang="es-EC" dirty="0" smtClean="0">
                <a:solidFill>
                  <a:srgbClr val="FF0000"/>
                </a:solidFill>
              </a:rPr>
              <a:t>&gt;: parámetros cuyos valores deberían ser establecidos por los enlaces que utilizan un conector.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simpleCondition</a:t>
            </a:r>
            <a:r>
              <a:rPr lang="es-EC" dirty="0" smtClean="0"/>
              <a:t>&gt; y &lt;</a:t>
            </a:r>
            <a:r>
              <a:rPr lang="es-EC" dirty="0" err="1" smtClean="0"/>
              <a:t>compoundCondition</a:t>
            </a:r>
            <a:r>
              <a:rPr lang="es-EC" dirty="0" smtClean="0"/>
              <a:t>&gt;: condiciones simples o compuestas de activación de un enlace que utiliza un conector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simpleAction</a:t>
            </a:r>
            <a:r>
              <a:rPr lang="es-EC" dirty="0" smtClean="0"/>
              <a:t>&gt; y &lt;</a:t>
            </a:r>
            <a:r>
              <a:rPr lang="es-EC" dirty="0" err="1" smtClean="0"/>
              <a:t>compundAction</a:t>
            </a:r>
            <a:r>
              <a:rPr lang="es-EC" dirty="0" smtClean="0"/>
              <a:t>&gt;: acciones simples o compuestas que se realizaran cuando un enlace que utiliza un conector sea activado.</a:t>
            </a:r>
          </a:p>
        </p:txBody>
      </p:sp>
    </p:spTree>
    <p:extLst>
      <p:ext uri="{BB962C8B-B14F-4D97-AF65-F5344CB8AC3E}">
        <p14:creationId xmlns:p14="http://schemas.microsoft.com/office/powerpoint/2010/main" val="38224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Conectores: </a:t>
            </a:r>
            <a:r>
              <a:rPr lang="es-EC" dirty="0" smtClean="0"/>
              <a:t>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smtClean="0"/>
              <a:t>Se utiliza para que el valor sea validado o establecido en el momento de uso del conector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C" dirty="0" smtClean="0"/>
              <a:t>NOTA: el parámetro solo define su nombre, dejando su valor para el momento de su uso.</a:t>
            </a:r>
            <a:endParaRPr lang="es-EC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2780928"/>
            <a:ext cx="86255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29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Conectores: </a:t>
            </a:r>
            <a:r>
              <a:rPr lang="es-EC" dirty="0" smtClean="0"/>
              <a:t>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846" y="2703693"/>
            <a:ext cx="11338307" cy="227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82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Conectores: </a:t>
            </a:r>
            <a:r>
              <a:rPr lang="es-EC" dirty="0" smtClean="0"/>
              <a:t>parámetros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/>
              <a:t>&lt;link </a:t>
            </a:r>
            <a:r>
              <a:rPr lang="en-US" sz="2200" dirty="0" err="1"/>
              <a:t>xconnector</a:t>
            </a:r>
            <a:r>
              <a:rPr lang="en-US" sz="2200" dirty="0"/>
              <a:t>=“</a:t>
            </a:r>
            <a:r>
              <a:rPr lang="en-US" sz="2200" dirty="0" err="1"/>
              <a:t>onKeySelectionStart</a:t>
            </a:r>
            <a:r>
              <a:rPr lang="en-US" sz="2200" dirty="0"/>
              <a:t>" id="</a:t>
            </a:r>
            <a:r>
              <a:rPr lang="en-US" sz="2200" dirty="0" err="1"/>
              <a:t>azul</a:t>
            </a:r>
            <a:r>
              <a:rPr lang="en-US" sz="2200" dirty="0"/>
              <a:t>"&gt;</a:t>
            </a:r>
          </a:p>
          <a:p>
            <a:pPr>
              <a:buNone/>
            </a:pPr>
            <a:r>
              <a:rPr lang="en-US" sz="2200" dirty="0"/>
              <a:t>	  &lt;</a:t>
            </a:r>
            <a:r>
              <a:rPr lang="en-US" sz="2200" dirty="0" err="1">
                <a:solidFill>
                  <a:srgbClr val="FF0000"/>
                </a:solidFill>
              </a:rPr>
              <a:t>linkParam</a:t>
            </a:r>
            <a:r>
              <a:rPr lang="en-US" sz="2200" dirty="0"/>
              <a:t> name="</a:t>
            </a:r>
            <a:r>
              <a:rPr lang="en-US" sz="2200" dirty="0" err="1"/>
              <a:t>keyCode</a:t>
            </a:r>
            <a:r>
              <a:rPr lang="en-US" sz="2200" dirty="0"/>
              <a:t>" value="BLUE"/&gt;</a:t>
            </a:r>
          </a:p>
          <a:p>
            <a:pPr lvl="1">
              <a:buNone/>
            </a:pPr>
            <a:r>
              <a:rPr lang="en-US" sz="2200" dirty="0"/>
              <a:t>&lt;bind role="</a:t>
            </a:r>
            <a:r>
              <a:rPr lang="en-US" sz="2200" dirty="0" err="1"/>
              <a:t>onSelection</a:t>
            </a:r>
            <a:r>
              <a:rPr lang="en-US" sz="2200" dirty="0"/>
              <a:t>" component="</a:t>
            </a:r>
            <a:r>
              <a:rPr lang="en-US" sz="2200" dirty="0" err="1"/>
              <a:t>imblue</a:t>
            </a:r>
            <a:r>
              <a:rPr lang="en-US" sz="2200" dirty="0"/>
              <a:t>“/&gt;</a:t>
            </a:r>
          </a:p>
          <a:p>
            <a:pPr>
              <a:buNone/>
            </a:pPr>
            <a:r>
              <a:rPr lang="en-US" sz="2200" dirty="0"/>
              <a:t>	  &lt;bind role="start" component="</a:t>
            </a:r>
            <a:r>
              <a:rPr lang="en-US" sz="2200" dirty="0" err="1"/>
              <a:t>img</a:t>
            </a:r>
            <a:r>
              <a:rPr lang="en-US" sz="2200" dirty="0"/>
              <a:t>"/&gt; </a:t>
            </a:r>
          </a:p>
          <a:p>
            <a:pPr>
              <a:buNone/>
            </a:pPr>
            <a:r>
              <a:rPr lang="en-US" sz="2200" dirty="0"/>
              <a:t>&lt;/link&gt;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/>
              <a:t>&lt;link </a:t>
            </a:r>
            <a:r>
              <a:rPr lang="en-US" sz="2200" dirty="0" err="1"/>
              <a:t>xconnector</a:t>
            </a:r>
            <a:r>
              <a:rPr lang="en-US" sz="2200" dirty="0"/>
              <a:t>=“</a:t>
            </a:r>
            <a:r>
              <a:rPr lang="en-US" sz="2200" dirty="0" err="1"/>
              <a:t>onKeySelectionStart</a:t>
            </a:r>
            <a:r>
              <a:rPr lang="en-US" sz="2200" dirty="0"/>
              <a:t>" id="</a:t>
            </a:r>
            <a:r>
              <a:rPr lang="en-US" sz="2200" dirty="0" err="1"/>
              <a:t>azul</a:t>
            </a:r>
            <a:r>
              <a:rPr lang="en-US" sz="2200" dirty="0"/>
              <a:t>"&gt;</a:t>
            </a:r>
          </a:p>
          <a:p>
            <a:pPr lvl="1">
              <a:buNone/>
            </a:pPr>
            <a:r>
              <a:rPr lang="en-US" sz="2200" dirty="0"/>
              <a:t>&lt;bind role="</a:t>
            </a:r>
            <a:r>
              <a:rPr lang="en-US" sz="2200" dirty="0" err="1"/>
              <a:t>onSelection</a:t>
            </a:r>
            <a:r>
              <a:rPr lang="en-US" sz="2200" dirty="0"/>
              <a:t>" component="</a:t>
            </a:r>
            <a:r>
              <a:rPr lang="en-US" sz="2200" dirty="0" err="1"/>
              <a:t>imblue</a:t>
            </a:r>
            <a:r>
              <a:rPr lang="en-US" sz="2200" dirty="0"/>
              <a:t>"&gt;</a:t>
            </a:r>
          </a:p>
          <a:p>
            <a:pPr>
              <a:buNone/>
            </a:pPr>
            <a:r>
              <a:rPr lang="en-US" sz="2200" dirty="0"/>
              <a:t>                &lt;</a:t>
            </a:r>
            <a:r>
              <a:rPr lang="en-US" sz="2200" dirty="0" err="1">
                <a:solidFill>
                  <a:srgbClr val="FF0000"/>
                </a:solidFill>
              </a:rPr>
              <a:t>bindParam</a:t>
            </a:r>
            <a:r>
              <a:rPr lang="en-US" sz="2200" dirty="0"/>
              <a:t> name="</a:t>
            </a:r>
            <a:r>
              <a:rPr lang="en-US" sz="2200" dirty="0" err="1"/>
              <a:t>keyCode</a:t>
            </a:r>
            <a:r>
              <a:rPr lang="en-US" sz="2200" dirty="0"/>
              <a:t>" value="BLUE"/&gt;</a:t>
            </a:r>
          </a:p>
          <a:p>
            <a:pPr>
              <a:buNone/>
            </a:pPr>
            <a:r>
              <a:rPr lang="en-US" sz="2200" dirty="0"/>
              <a:t>        &lt;/bind&gt;</a:t>
            </a:r>
          </a:p>
          <a:p>
            <a:pPr>
              <a:buNone/>
            </a:pPr>
            <a:r>
              <a:rPr lang="en-US" sz="2200" dirty="0"/>
              <a:t>          &lt;bind role="start" component="</a:t>
            </a:r>
            <a:r>
              <a:rPr lang="en-US" sz="2200" dirty="0" err="1"/>
              <a:t>img</a:t>
            </a:r>
            <a:r>
              <a:rPr lang="en-US" sz="2200" dirty="0"/>
              <a:t>"/&gt; </a:t>
            </a:r>
          </a:p>
          <a:p>
            <a:pPr>
              <a:buNone/>
            </a:pPr>
            <a:r>
              <a:rPr lang="en-US" sz="2200" dirty="0"/>
              <a:t>&lt;/link&gt;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253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76" t="23869" r="29556" b="42447"/>
          <a:stretch/>
        </p:blipFill>
        <p:spPr>
          <a:xfrm>
            <a:off x="838199" y="1690687"/>
            <a:ext cx="10738071" cy="47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6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C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07" t="29432" r="30772" b="23905"/>
          <a:stretch/>
        </p:blipFill>
        <p:spPr>
          <a:xfrm>
            <a:off x="1519518" y="1368226"/>
            <a:ext cx="8875058" cy="5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simpleCondition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causalConnector</a:t>
            </a:r>
            <a:r>
              <a:rPr lang="en-US" sz="2400" dirty="0"/>
              <a:t> id="</a:t>
            </a:r>
            <a:r>
              <a:rPr lang="en-US" sz="2400" dirty="0" err="1"/>
              <a:t>onEndStopN</a:t>
            </a:r>
            <a:r>
              <a:rPr lang="en-US" sz="2400" dirty="0"/>
              <a:t>"&gt;</a:t>
            </a:r>
          </a:p>
          <a:p>
            <a:pPr>
              <a:buNone/>
            </a:pPr>
            <a:r>
              <a:rPr lang="en-US" sz="2400" dirty="0"/>
              <a:t>	&lt;</a:t>
            </a:r>
            <a:r>
              <a:rPr lang="en-US" sz="2400" dirty="0" err="1"/>
              <a:t>simpleCondition</a:t>
            </a:r>
            <a:r>
              <a:rPr lang="en-US" sz="2400" dirty="0"/>
              <a:t> role="</a:t>
            </a:r>
            <a:r>
              <a:rPr lang="en-US" sz="2400" dirty="0" err="1"/>
              <a:t>onEnd</a:t>
            </a:r>
            <a:r>
              <a:rPr lang="en-US" sz="2400" dirty="0"/>
              <a:t>"/&gt;</a:t>
            </a:r>
          </a:p>
          <a:p>
            <a:pPr>
              <a:buNone/>
            </a:pPr>
            <a:r>
              <a:rPr lang="en-US" sz="2400" dirty="0"/>
              <a:t>	&lt;</a:t>
            </a:r>
            <a:r>
              <a:rPr lang="en-US" sz="2400" dirty="0" err="1"/>
              <a:t>simpleAction</a:t>
            </a:r>
            <a:r>
              <a:rPr lang="en-US" sz="2400" dirty="0"/>
              <a:t> role="stop" max="unbounded" qualifier="par"/&gt;</a:t>
            </a:r>
          </a:p>
          <a:p>
            <a:pPr>
              <a:buNone/>
            </a:pPr>
            <a:r>
              <a:rPr lang="en-US" sz="2400" dirty="0"/>
              <a:t>&lt;/</a:t>
            </a:r>
            <a:r>
              <a:rPr lang="en-US" sz="2400" dirty="0" err="1"/>
              <a:t>causalConnector</a:t>
            </a:r>
            <a:r>
              <a:rPr lang="en-US" sz="2400" dirty="0"/>
              <a:t>&gt;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&lt;link </a:t>
            </a:r>
            <a:r>
              <a:rPr lang="en-US" sz="2400" dirty="0" err="1"/>
              <a:t>xconnector</a:t>
            </a:r>
            <a:r>
              <a:rPr lang="en-US" sz="2400" dirty="0"/>
              <a:t>=“</a:t>
            </a:r>
            <a:r>
              <a:rPr lang="en-US" sz="2400" dirty="0" err="1"/>
              <a:t>onEndStopN</a:t>
            </a:r>
            <a:r>
              <a:rPr lang="en-US" sz="2400" dirty="0"/>
              <a:t>"&gt;</a:t>
            </a:r>
          </a:p>
          <a:p>
            <a:pPr>
              <a:buNone/>
            </a:pPr>
            <a:r>
              <a:rPr lang="en-US" sz="2400" dirty="0"/>
              <a:t>	&lt;bind role="</a:t>
            </a:r>
            <a:r>
              <a:rPr lang="en-US" sz="2400" dirty="0" err="1"/>
              <a:t>onEnd</a:t>
            </a:r>
            <a:r>
              <a:rPr lang="en-US" sz="2400" dirty="0"/>
              <a:t>" component="</a:t>
            </a:r>
            <a:r>
              <a:rPr lang="en-US" sz="2400" dirty="0" err="1"/>
              <a:t>videoNoticias</a:t>
            </a:r>
            <a:r>
              <a:rPr lang="en-US" sz="2400" dirty="0"/>
              <a:t>" /&gt;</a:t>
            </a:r>
          </a:p>
          <a:p>
            <a:pPr>
              <a:buNone/>
            </a:pPr>
            <a:r>
              <a:rPr lang="en-US" sz="2400" dirty="0"/>
              <a:t>	&lt;bind role="stop" component="</a:t>
            </a:r>
            <a:r>
              <a:rPr lang="en-US" sz="2400" dirty="0" err="1"/>
              <a:t>imgInteratividade</a:t>
            </a:r>
            <a:r>
              <a:rPr lang="en-US" sz="2400" dirty="0"/>
              <a:t>" /&gt;</a:t>
            </a:r>
          </a:p>
          <a:p>
            <a:pPr>
              <a:buNone/>
            </a:pPr>
            <a:r>
              <a:rPr lang="en-US" sz="2400" dirty="0"/>
              <a:t>	&lt;bind role="stop" component="</a:t>
            </a:r>
            <a:r>
              <a:rPr lang="en-US" sz="2400" dirty="0" err="1"/>
              <a:t>imgMenu</a:t>
            </a:r>
            <a:r>
              <a:rPr lang="en-US" sz="2400" dirty="0"/>
              <a:t>" /&gt;</a:t>
            </a:r>
          </a:p>
          <a:p>
            <a:pPr>
              <a:buNone/>
            </a:pPr>
            <a:r>
              <a:rPr lang="en-US" sz="2400" dirty="0"/>
              <a:t>	&lt;bind role="stop" component="</a:t>
            </a:r>
            <a:r>
              <a:rPr lang="en-US" sz="2400" dirty="0" err="1"/>
              <a:t>txtGRU</a:t>
            </a:r>
            <a:r>
              <a:rPr lang="en-US" sz="2400" dirty="0"/>
              <a:t>"/&gt;</a:t>
            </a:r>
          </a:p>
          <a:p>
            <a:pPr>
              <a:buNone/>
            </a:pPr>
            <a:r>
              <a:rPr lang="en-US" sz="2400" dirty="0"/>
              <a:t>&lt;/link&gt;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959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Establecen relaciones genéricas utilizadas por los elementos de un documento NCL</a:t>
            </a:r>
          </a:p>
          <a:p>
            <a:endParaRPr lang="es-EC" dirty="0" smtClean="0"/>
          </a:p>
          <a:p>
            <a:pPr lvl="1"/>
            <a:r>
              <a:rPr lang="es-EC" dirty="0" smtClean="0"/>
              <a:t>no específica los participantes de una relación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 Ejemplo, la relación enseña a, define a alguien que enseña y alguien que aprende  pero no indica quien enseña y quien aprende.</a:t>
            </a:r>
          </a:p>
        </p:txBody>
      </p:sp>
    </p:spTree>
    <p:extLst>
      <p:ext uri="{BB962C8B-B14F-4D97-AF65-F5344CB8AC3E}">
        <p14:creationId xmlns:p14="http://schemas.microsoft.com/office/powerpoint/2010/main" val="19312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Conectores: </a:t>
            </a:r>
            <a:r>
              <a:rPr lang="es-EC" dirty="0" smtClean="0"/>
              <a:t>Condiciones compuestas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etiqueta  &lt;</a:t>
            </a:r>
            <a:r>
              <a:rPr lang="es-EC" dirty="0" err="1" smtClean="0"/>
              <a:t>compoundCondition</a:t>
            </a:r>
            <a:r>
              <a:rPr lang="es-EC" dirty="0" smtClean="0"/>
              <a:t>&gt;</a:t>
            </a:r>
          </a:p>
          <a:p>
            <a:endParaRPr lang="es-EC" dirty="0" smtClean="0"/>
          </a:p>
          <a:p>
            <a:r>
              <a:rPr lang="es-EC" dirty="0" smtClean="0"/>
              <a:t>Posee dos o más condiciones simples como hijas.</a:t>
            </a:r>
          </a:p>
          <a:p>
            <a:endParaRPr lang="es-EC" dirty="0" smtClean="0"/>
          </a:p>
          <a:p>
            <a:r>
              <a:rPr lang="es-EC" dirty="0" smtClean="0"/>
              <a:t>Se debe declarar un atributo </a:t>
            </a:r>
            <a:r>
              <a:rPr lang="es-EC" i="1" dirty="0" err="1" smtClean="0"/>
              <a:t>operator</a:t>
            </a:r>
            <a:endParaRPr lang="es-EC" i="1" dirty="0" smtClean="0"/>
          </a:p>
          <a:p>
            <a:pPr lvl="1"/>
            <a:r>
              <a:rPr lang="es-EC" dirty="0" smtClean="0"/>
              <a:t>valores "and" y "</a:t>
            </a:r>
            <a:r>
              <a:rPr lang="es-EC" dirty="0" err="1" smtClean="0"/>
              <a:t>or</a:t>
            </a:r>
            <a:r>
              <a:rPr lang="es-EC" dirty="0" smtClean="0"/>
              <a:t>“</a:t>
            </a:r>
          </a:p>
          <a:p>
            <a:pPr lvl="1"/>
            <a:r>
              <a:rPr lang="es-EC" dirty="0" smtClean="0"/>
              <a:t>si todas o por lo menos una condición debe ser satisfecha para que el conector sea activado</a:t>
            </a:r>
          </a:p>
        </p:txBody>
      </p:sp>
    </p:spTree>
    <p:extLst>
      <p:ext uri="{BB962C8B-B14F-4D97-AF65-F5344CB8AC3E}">
        <p14:creationId xmlns:p14="http://schemas.microsoft.com/office/powerpoint/2010/main" val="41357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Conectores: </a:t>
            </a:r>
            <a:r>
              <a:rPr lang="es-EC" dirty="0" smtClean="0"/>
              <a:t>Acciones compuestas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Definida por elemento &lt;</a:t>
            </a:r>
            <a:r>
              <a:rPr lang="es-EC" dirty="0" err="1" smtClean="0"/>
              <a:t>compoundAction</a:t>
            </a:r>
            <a:r>
              <a:rPr lang="es-EC" dirty="0" smtClean="0"/>
              <a:t>&gt;</a:t>
            </a:r>
          </a:p>
          <a:p>
            <a:endParaRPr lang="es-EC" dirty="0" smtClean="0"/>
          </a:p>
          <a:p>
            <a:r>
              <a:rPr lang="es-EC" dirty="0" smtClean="0"/>
              <a:t>Posee otras acciones simples como hijas</a:t>
            </a:r>
          </a:p>
          <a:p>
            <a:endParaRPr lang="es-EC" dirty="0" smtClean="0"/>
          </a:p>
          <a:p>
            <a:r>
              <a:rPr lang="es-EC" dirty="0" smtClean="0"/>
              <a:t>Se debe definir un atributo </a:t>
            </a:r>
            <a:r>
              <a:rPr lang="es-EC" dirty="0" err="1" smtClean="0"/>
              <a:t>operator</a:t>
            </a:r>
            <a:r>
              <a:rPr lang="es-EC" dirty="0" smtClean="0"/>
              <a:t> </a:t>
            </a:r>
          </a:p>
          <a:p>
            <a:pPr lvl="1"/>
            <a:r>
              <a:rPr lang="es-EC" dirty="0" smtClean="0"/>
              <a:t>valores = "par" o "</a:t>
            </a:r>
            <a:r>
              <a:rPr lang="es-EC" dirty="0" err="1" smtClean="0"/>
              <a:t>seq</a:t>
            </a:r>
            <a:r>
              <a:rPr lang="es-EC" dirty="0" smtClean="0"/>
              <a:t>"</a:t>
            </a:r>
          </a:p>
          <a:p>
            <a:pPr lvl="1"/>
            <a:r>
              <a:rPr lang="es-EC" dirty="0" smtClean="0"/>
              <a:t>indicando si las funciones deberán ser ejecutadas en paralelo o secuencialmente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787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compoundCondition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200" dirty="0"/>
              <a:t>&lt;</a:t>
            </a:r>
            <a:r>
              <a:rPr lang="en-US" sz="4200" dirty="0" err="1"/>
              <a:t>causalConnector</a:t>
            </a:r>
            <a:r>
              <a:rPr lang="en-US" sz="4200" dirty="0"/>
              <a:t> id="</a:t>
            </a:r>
            <a:r>
              <a:rPr lang="en-US" sz="4200" dirty="0" err="1"/>
              <a:t>onEndStartNStopN</a:t>
            </a:r>
            <a:r>
              <a:rPr lang="en-US" sz="4200" dirty="0"/>
              <a:t>"&gt;</a:t>
            </a:r>
          </a:p>
          <a:p>
            <a:pPr>
              <a:buNone/>
            </a:pPr>
            <a:r>
              <a:rPr lang="en-US" sz="4200" dirty="0"/>
              <a:t>	&lt;</a:t>
            </a:r>
            <a:r>
              <a:rPr lang="en-US" sz="4200" dirty="0" err="1"/>
              <a:t>simpleCondition</a:t>
            </a:r>
            <a:r>
              <a:rPr lang="en-US" sz="4200" dirty="0"/>
              <a:t> role="</a:t>
            </a:r>
            <a:r>
              <a:rPr lang="en-US" sz="4200" dirty="0" err="1"/>
              <a:t>onEnd</a:t>
            </a:r>
            <a:r>
              <a:rPr lang="en-US" sz="4200" dirty="0"/>
              <a:t>"/&gt;</a:t>
            </a:r>
          </a:p>
          <a:p>
            <a:pPr>
              <a:buNone/>
            </a:pPr>
            <a:r>
              <a:rPr lang="en-US" sz="4200" dirty="0"/>
              <a:t>	&lt;</a:t>
            </a:r>
            <a:r>
              <a:rPr lang="en-US" sz="4200" dirty="0" err="1"/>
              <a:t>compoundAction</a:t>
            </a:r>
            <a:r>
              <a:rPr lang="en-US" sz="4200" dirty="0"/>
              <a:t> operator="</a:t>
            </a:r>
            <a:r>
              <a:rPr lang="en-US" sz="4200" dirty="0" err="1"/>
              <a:t>seq</a:t>
            </a:r>
            <a:r>
              <a:rPr lang="en-US" sz="4200" dirty="0"/>
              <a:t>"&gt;</a:t>
            </a:r>
          </a:p>
          <a:p>
            <a:pPr>
              <a:buNone/>
            </a:pPr>
            <a:r>
              <a:rPr lang="en-US" sz="4200" dirty="0"/>
              <a:t>		&lt;</a:t>
            </a:r>
            <a:r>
              <a:rPr lang="en-US" sz="4200" dirty="0" err="1"/>
              <a:t>simpleAction</a:t>
            </a:r>
            <a:r>
              <a:rPr lang="en-US" sz="4200" dirty="0"/>
              <a:t> role="start" max="unbounded" qualifier="par"/&gt;</a:t>
            </a:r>
          </a:p>
          <a:p>
            <a:pPr>
              <a:buNone/>
            </a:pPr>
            <a:r>
              <a:rPr lang="en-US" sz="4200" dirty="0"/>
              <a:t>		&lt;</a:t>
            </a:r>
            <a:r>
              <a:rPr lang="en-US" sz="4200" dirty="0" err="1"/>
              <a:t>simpleAction</a:t>
            </a:r>
            <a:r>
              <a:rPr lang="en-US" sz="4200" dirty="0"/>
              <a:t> role="stop" max="unbounded" qualifier="par"/&gt;</a:t>
            </a:r>
          </a:p>
          <a:p>
            <a:pPr>
              <a:buNone/>
            </a:pPr>
            <a:r>
              <a:rPr lang="en-US" sz="4200" dirty="0"/>
              <a:t>	&lt;/</a:t>
            </a:r>
            <a:r>
              <a:rPr lang="en-US" sz="4200" dirty="0" err="1"/>
              <a:t>compoundAction</a:t>
            </a:r>
            <a:r>
              <a:rPr lang="en-US" sz="4200" dirty="0"/>
              <a:t>&gt;</a:t>
            </a:r>
          </a:p>
          <a:p>
            <a:pPr>
              <a:buNone/>
            </a:pPr>
            <a:r>
              <a:rPr lang="en-US" sz="4200" dirty="0"/>
              <a:t>&lt;/</a:t>
            </a:r>
            <a:r>
              <a:rPr lang="en-US" sz="4200" dirty="0" err="1"/>
              <a:t>causalConnector</a:t>
            </a:r>
            <a:r>
              <a:rPr lang="en-US" sz="4200" dirty="0"/>
              <a:t>&gt;</a:t>
            </a:r>
          </a:p>
          <a:p>
            <a:pPr>
              <a:buNone/>
            </a:pPr>
            <a:endParaRPr lang="en-US" sz="3300" dirty="0"/>
          </a:p>
          <a:p>
            <a:pPr>
              <a:buNone/>
            </a:pPr>
            <a:r>
              <a:rPr lang="en-US" sz="5100" dirty="0"/>
              <a:t>&lt;link </a:t>
            </a:r>
            <a:r>
              <a:rPr lang="en-US" sz="5100" dirty="0" err="1"/>
              <a:t>xconnector</a:t>
            </a:r>
            <a:r>
              <a:rPr lang="en-US" sz="5100" dirty="0"/>
              <a:t>=“</a:t>
            </a:r>
            <a:r>
              <a:rPr lang="en-US" sz="5100" dirty="0" err="1"/>
              <a:t>onEndStartNStopN</a:t>
            </a:r>
            <a:r>
              <a:rPr lang="en-US" sz="5100" dirty="0"/>
              <a:t>"&gt;</a:t>
            </a:r>
          </a:p>
          <a:p>
            <a:pPr>
              <a:buNone/>
            </a:pPr>
            <a:r>
              <a:rPr lang="en-US" sz="5100" dirty="0"/>
              <a:t>	&lt;bind role="</a:t>
            </a:r>
            <a:r>
              <a:rPr lang="en-US" sz="5100" dirty="0" err="1"/>
              <a:t>onEnd</a:t>
            </a:r>
            <a:r>
              <a:rPr lang="en-US" sz="5100" dirty="0"/>
              <a:t>" component="</a:t>
            </a:r>
            <a:r>
              <a:rPr lang="en-US" sz="5100" dirty="0" err="1"/>
              <a:t>videoNoticias</a:t>
            </a:r>
            <a:r>
              <a:rPr lang="en-US" sz="5100" dirty="0"/>
              <a:t>" /&gt;</a:t>
            </a:r>
          </a:p>
          <a:p>
            <a:pPr>
              <a:buNone/>
            </a:pPr>
            <a:r>
              <a:rPr lang="en-US" sz="5100" dirty="0"/>
              <a:t>	&lt;bind role="start" component="txt1" /&gt;</a:t>
            </a:r>
          </a:p>
          <a:p>
            <a:pPr>
              <a:buNone/>
            </a:pPr>
            <a:r>
              <a:rPr lang="en-US" sz="5100" dirty="0"/>
              <a:t>	&lt;bind role="stop" component="img1" /&gt;	</a:t>
            </a:r>
          </a:p>
          <a:p>
            <a:pPr>
              <a:buNone/>
            </a:pPr>
            <a:r>
              <a:rPr lang="en-US" sz="5100" dirty="0"/>
              <a:t>	&lt;bind role="stop" component="img2" /&gt;		</a:t>
            </a:r>
          </a:p>
          <a:p>
            <a:pPr>
              <a:buNone/>
            </a:pPr>
            <a:r>
              <a:rPr lang="en-US" sz="5100" dirty="0"/>
              <a:t>&lt;/link&gt;</a:t>
            </a:r>
          </a:p>
          <a:p>
            <a:pPr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662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conectores</a:t>
            </a:r>
            <a:endParaRPr lang="es-EC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1348651"/>
            <a:ext cx="4896544" cy="534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2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Importando bases de </a:t>
            </a:r>
            <a:r>
              <a:rPr lang="pt-BR" dirty="0" err="1" smtClean="0"/>
              <a:t>archivos</a:t>
            </a:r>
            <a:r>
              <a:rPr lang="pt-BR" dirty="0" smtClean="0"/>
              <a:t> externos?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787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connectorBase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pt-BR" dirty="0"/>
              <a:t>	&lt;</a:t>
            </a:r>
            <a:r>
              <a:rPr lang="pt-BR" dirty="0" err="1"/>
              <a:t>importBase</a:t>
            </a:r>
            <a:r>
              <a:rPr lang="pt-BR" dirty="0"/>
              <a:t> </a:t>
            </a:r>
            <a:r>
              <a:rPr lang="pt-BR" dirty="0" err="1"/>
              <a:t>documentURI</a:t>
            </a:r>
            <a:r>
              <a:rPr lang="pt-BR" dirty="0"/>
              <a:t>="</a:t>
            </a:r>
            <a:r>
              <a:rPr lang="pt-BR" dirty="0" err="1"/>
              <a:t>conector_menu</a:t>
            </a:r>
            <a:r>
              <a:rPr lang="pt-BR" dirty="0"/>
              <a:t>.</a:t>
            </a:r>
            <a:r>
              <a:rPr lang="pt-BR" dirty="0" err="1"/>
              <a:t>ncl</a:t>
            </a:r>
            <a:r>
              <a:rPr lang="pt-BR" dirty="0"/>
              <a:t>" alias="conector"/&gt;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connectorBase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/>
              <a:t>&lt;link </a:t>
            </a:r>
            <a:r>
              <a:rPr lang="en-US" sz="2600" dirty="0" err="1"/>
              <a:t>xconnector</a:t>
            </a:r>
            <a:r>
              <a:rPr lang="en-US" sz="2600" dirty="0"/>
              <a:t>="</a:t>
            </a:r>
            <a:r>
              <a:rPr lang="en-US" sz="2600" dirty="0" err="1"/>
              <a:t>conector#OnBeginStart</a:t>
            </a:r>
            <a:r>
              <a:rPr lang="en-US" sz="2600" dirty="0"/>
              <a:t>“ id="</a:t>
            </a:r>
            <a:r>
              <a:rPr lang="en-US" sz="2600" dirty="0" err="1"/>
              <a:t>limg</a:t>
            </a:r>
            <a:r>
              <a:rPr lang="en-US" sz="2600" dirty="0"/>
              <a:t>"&gt;</a:t>
            </a:r>
          </a:p>
          <a:p>
            <a:pPr>
              <a:buNone/>
            </a:pPr>
            <a:r>
              <a:rPr lang="en-US" sz="2600" dirty="0"/>
              <a:t>        &lt;bind role="</a:t>
            </a:r>
            <a:r>
              <a:rPr lang="en-US" sz="2600" dirty="0" err="1"/>
              <a:t>onBegin</a:t>
            </a:r>
            <a:r>
              <a:rPr lang="en-US" sz="2600" dirty="0"/>
              <a:t>" component="video" /&gt;</a:t>
            </a:r>
          </a:p>
          <a:p>
            <a:pPr>
              <a:buNone/>
            </a:pPr>
            <a:r>
              <a:rPr lang="en-US" sz="2600" dirty="0"/>
              <a:t>	   &lt;bind role="start" component="img1“ /&gt;</a:t>
            </a:r>
          </a:p>
          <a:p>
            <a:pPr>
              <a:buNone/>
            </a:pPr>
            <a:r>
              <a:rPr lang="en-US" sz="2600" dirty="0"/>
              <a:t>&lt;/link&gt;</a:t>
            </a:r>
          </a:p>
          <a:p>
            <a:pPr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34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En NCM y en NCL, el sincronismo</a:t>
            </a:r>
          </a:p>
          <a:p>
            <a:pPr lvl="1"/>
            <a:r>
              <a:rPr lang="es-EC" dirty="0" smtClean="0"/>
              <a:t>no está hecho por </a:t>
            </a:r>
            <a:r>
              <a:rPr lang="es-EC" dirty="0" err="1" smtClean="0"/>
              <a:t>timestamps</a:t>
            </a:r>
            <a:endParaRPr lang="es-EC" dirty="0" smtClean="0"/>
          </a:p>
          <a:p>
            <a:pPr lvl="1"/>
            <a:r>
              <a:rPr lang="es-EC" dirty="0" smtClean="0"/>
              <a:t>si por mecanismos de causalidad y restricción </a:t>
            </a:r>
          </a:p>
          <a:p>
            <a:endParaRPr lang="es-EC" dirty="0" smtClean="0"/>
          </a:p>
          <a:p>
            <a:r>
              <a:rPr lang="es-EC" dirty="0" smtClean="0"/>
              <a:t>Establece las funciones (roles) que los nodos de origen y de destino ejercen en los enlaces.</a:t>
            </a:r>
          </a:p>
          <a:p>
            <a:endParaRPr lang="es-ES" dirty="0" smtClean="0"/>
          </a:p>
          <a:p>
            <a:r>
              <a:rPr lang="es-EC" dirty="0" smtClean="0"/>
              <a:t>elemento &lt;</a:t>
            </a:r>
            <a:r>
              <a:rPr lang="es-EC" dirty="0" err="1" smtClean="0"/>
              <a:t>connectorBase</a:t>
            </a:r>
            <a:r>
              <a:rPr lang="es-EC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87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Una base de conectores contiene los elementos hijos:</a:t>
            </a:r>
          </a:p>
          <a:p>
            <a:endParaRPr lang="es-EC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causalConnector</a:t>
            </a:r>
            <a:r>
              <a:rPr lang="es-EC" dirty="0" smtClean="0"/>
              <a:t>&gt;: define un conector propiamente.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importBase</a:t>
            </a:r>
            <a:r>
              <a:rPr lang="es-EC" dirty="0" smtClean="0"/>
              <a:t>&gt;: permite importar una base de conectores de algún otro archivo.</a:t>
            </a:r>
          </a:p>
        </p:txBody>
      </p:sp>
    </p:spTree>
    <p:extLst>
      <p:ext uri="{BB962C8B-B14F-4D97-AF65-F5344CB8AC3E}">
        <p14:creationId xmlns:p14="http://schemas.microsoft.com/office/powerpoint/2010/main" val="4598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</a:t>
            </a:r>
            <a:endParaRPr lang="es-EC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2564904"/>
            <a:ext cx="557481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7" y="4005064"/>
            <a:ext cx="46829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4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En NCL 3.0, existe solo un tipo de conector: </a:t>
            </a:r>
          </a:p>
          <a:p>
            <a:pPr lvl="1"/>
            <a:r>
              <a:rPr lang="es-EC" dirty="0" smtClean="0"/>
              <a:t>conector causal (</a:t>
            </a:r>
            <a:r>
              <a:rPr lang="es-EC" dirty="0" err="1" smtClean="0"/>
              <a:t>causalConnector</a:t>
            </a:r>
            <a:r>
              <a:rPr lang="es-EC" dirty="0" smtClean="0"/>
              <a:t>) define:</a:t>
            </a:r>
          </a:p>
          <a:p>
            <a:pPr lvl="2"/>
            <a:r>
              <a:rPr lang="es-EC" dirty="0" smtClean="0"/>
              <a:t>condiciones (</a:t>
            </a:r>
            <a:r>
              <a:rPr lang="es-EC" dirty="0" err="1" smtClean="0"/>
              <a:t>condition</a:t>
            </a:r>
            <a:r>
              <a:rPr lang="es-EC" dirty="0" smtClean="0"/>
              <a:t>) bajo las cuales el enlace &lt;link&gt; puede ser activado</a:t>
            </a:r>
          </a:p>
          <a:p>
            <a:pPr lvl="2"/>
            <a:r>
              <a:rPr lang="es-EC" dirty="0" smtClean="0"/>
              <a:t>acciones (</a:t>
            </a:r>
            <a:r>
              <a:rPr lang="es-EC" dirty="0" err="1" smtClean="0"/>
              <a:t>action</a:t>
            </a:r>
            <a:r>
              <a:rPr lang="es-EC" dirty="0" smtClean="0"/>
              <a:t>) que serán realizadas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5004" y="4123068"/>
            <a:ext cx="4545253" cy="254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90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 lnSpcReduction="10000"/>
          </a:bodyPr>
          <a:lstStyle/>
          <a:p>
            <a:r>
              <a:rPr lang="es-EC" dirty="0" smtClean="0"/>
              <a:t>elementos hijo de un &lt;</a:t>
            </a:r>
            <a:r>
              <a:rPr lang="es-EC" dirty="0" err="1" smtClean="0"/>
              <a:t>causalConnector</a:t>
            </a:r>
            <a:r>
              <a:rPr lang="es-EC" dirty="0" smtClean="0"/>
              <a:t> &gt; son:</a:t>
            </a:r>
          </a:p>
          <a:p>
            <a:endParaRPr lang="es-ES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connectorParam</a:t>
            </a:r>
            <a:r>
              <a:rPr lang="es-EC" dirty="0" smtClean="0"/>
              <a:t>&gt;: parámetros cuyos valores deberían ser establecidos por los enlaces que utilizan un conector.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simpleCondition</a:t>
            </a:r>
            <a:r>
              <a:rPr lang="es-EC" dirty="0" smtClean="0"/>
              <a:t>&gt; y &lt;</a:t>
            </a:r>
            <a:r>
              <a:rPr lang="es-EC" dirty="0" err="1" smtClean="0"/>
              <a:t>compoundCondition</a:t>
            </a:r>
            <a:r>
              <a:rPr lang="es-EC" dirty="0" smtClean="0"/>
              <a:t>&gt;: condiciones simples o compuestas de activación de un enlace que utiliza un conector</a:t>
            </a:r>
          </a:p>
          <a:p>
            <a:pPr lvl="1"/>
            <a:endParaRPr lang="es-EC" dirty="0" smtClean="0"/>
          </a:p>
          <a:p>
            <a:pPr lvl="1"/>
            <a:r>
              <a:rPr lang="es-EC" dirty="0" smtClean="0"/>
              <a:t>&lt;</a:t>
            </a:r>
            <a:r>
              <a:rPr lang="es-EC" dirty="0" err="1" smtClean="0"/>
              <a:t>simpleAction</a:t>
            </a:r>
            <a:r>
              <a:rPr lang="es-EC" dirty="0" smtClean="0"/>
              <a:t>&gt; y &lt;</a:t>
            </a:r>
            <a:r>
              <a:rPr lang="es-EC" dirty="0" err="1" smtClean="0"/>
              <a:t>compundAction</a:t>
            </a:r>
            <a:r>
              <a:rPr lang="es-EC" dirty="0" smtClean="0"/>
              <a:t>&gt;: acciones simples o compuestas que se realizaran cuando un enlace que utiliza un conector sea activado.</a:t>
            </a:r>
          </a:p>
        </p:txBody>
      </p:sp>
    </p:spTree>
    <p:extLst>
      <p:ext uri="{BB962C8B-B14F-4D97-AF65-F5344CB8AC3E}">
        <p14:creationId xmlns:p14="http://schemas.microsoft.com/office/powerpoint/2010/main" val="10788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Conectores: </a:t>
            </a:r>
            <a:r>
              <a:rPr lang="es-EC" dirty="0" smtClean="0"/>
              <a:t>Condiciones simples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1"/>
            <a:ext cx="8291264" cy="4525963"/>
          </a:xfrm>
        </p:spPr>
        <p:txBody>
          <a:bodyPr>
            <a:normAutofit/>
          </a:bodyPr>
          <a:lstStyle/>
          <a:p>
            <a:r>
              <a:rPr lang="es-EC" dirty="0" smtClean="0"/>
              <a:t>elemento &lt;</a:t>
            </a:r>
            <a:r>
              <a:rPr lang="es-EC" dirty="0" err="1" smtClean="0"/>
              <a:t>simpleCondition</a:t>
            </a:r>
            <a:r>
              <a:rPr lang="es-EC" dirty="0" smtClean="0"/>
              <a:t>&gt; establece</a:t>
            </a:r>
          </a:p>
          <a:p>
            <a:pPr lvl="1"/>
            <a:r>
              <a:rPr lang="es-EC" dirty="0" smtClean="0"/>
              <a:t>condición a cumplirse  </a:t>
            </a:r>
            <a:r>
              <a:rPr lang="es-EC" dirty="0" smtClean="0">
                <a:sym typeface="Wingdings" pitchFamily="2" charset="2"/>
              </a:rPr>
              <a:t> </a:t>
            </a:r>
            <a:r>
              <a:rPr lang="es-EC" dirty="0" smtClean="0"/>
              <a:t>conector sea activado</a:t>
            </a:r>
          </a:p>
          <a:p>
            <a:pPr lvl="1"/>
            <a:r>
              <a:rPr lang="es-EC" dirty="0" smtClean="0"/>
              <a:t>atributo role el nombre del papel de la condición. </a:t>
            </a:r>
          </a:p>
          <a:p>
            <a:r>
              <a:rPr lang="es-EC" dirty="0" smtClean="0"/>
              <a:t>NCL tiene un conjunto de nombres reservados para condiciones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5" y="3933057"/>
            <a:ext cx="4673791" cy="261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1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1031</Words>
  <Application>Microsoft Office PowerPoint</Application>
  <PresentationFormat>Panorámica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Tema de Office</vt:lpstr>
      <vt:lpstr>Programación en Ginga-NCL</vt:lpstr>
      <vt:lpstr>Programación en Ginga-NCL Sincronización de los elementos</vt:lpstr>
      <vt:lpstr>Conectores</vt:lpstr>
      <vt:lpstr>Conectores</vt:lpstr>
      <vt:lpstr>Conectores</vt:lpstr>
      <vt:lpstr>Conectores</vt:lpstr>
      <vt:lpstr>Conectores</vt:lpstr>
      <vt:lpstr>Conectores</vt:lpstr>
      <vt:lpstr>Conectores: Condiciones simples</vt:lpstr>
      <vt:lpstr>Conectores: Condiciones simples</vt:lpstr>
      <vt:lpstr>Conectores: Acciones simples</vt:lpstr>
      <vt:lpstr>Conectores: Acciones simples</vt:lpstr>
      <vt:lpstr>Conectores: Acciones simples</vt:lpstr>
      <vt:lpstr>Conectores: Condiciones y Acciones simples</vt:lpstr>
      <vt:lpstr>Programación en Ginga-NCL Sincronización de los elementos</vt:lpstr>
      <vt:lpstr>Enlaces</vt:lpstr>
      <vt:lpstr>Enlaces</vt:lpstr>
      <vt:lpstr>Enlaces : Atributos</vt:lpstr>
      <vt:lpstr>Enlaces</vt:lpstr>
      <vt:lpstr>Enlaces y Conectores</vt:lpstr>
      <vt:lpstr>Conectores: Condiciones simples</vt:lpstr>
      <vt:lpstr>Ejemplo</vt:lpstr>
      <vt:lpstr>Conectores</vt:lpstr>
      <vt:lpstr>Conectores: parámetros</vt:lpstr>
      <vt:lpstr>Conectores: parámetros</vt:lpstr>
      <vt:lpstr>Conectores: parámetros</vt:lpstr>
      <vt:lpstr>Ejemplo</vt:lpstr>
      <vt:lpstr>Ejemplo</vt:lpstr>
      <vt:lpstr>Varias acciones simpleCondition</vt:lpstr>
      <vt:lpstr>Conectores: Condiciones compuestas</vt:lpstr>
      <vt:lpstr>Conectores: Acciones compuestas</vt:lpstr>
      <vt:lpstr>Varias acciones compoundCondition</vt:lpstr>
      <vt:lpstr>Ejemplos de conectores</vt:lpstr>
      <vt:lpstr>Importando bases de archivos externos?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Ginga-NCL</dc:title>
  <dc:creator>Usuario-03</dc:creator>
  <cp:lastModifiedBy>Usuario-03</cp:lastModifiedBy>
  <cp:revision>4</cp:revision>
  <dcterms:created xsi:type="dcterms:W3CDTF">2017-04-19T13:22:16Z</dcterms:created>
  <dcterms:modified xsi:type="dcterms:W3CDTF">2017-04-26T13:40:51Z</dcterms:modified>
</cp:coreProperties>
</file>