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348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24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912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540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871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245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396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023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404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6500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875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E5080-C924-4413-B801-D29EFEAF1564}" type="datetimeFigureOut">
              <a:rPr lang="es-EC" smtClean="0"/>
              <a:t>19/06/2018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C39D-7832-420D-AC8E-7A12FC1F5A2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44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Elementos para Clasificación Automática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Modelo de Entrenamiento</a:t>
            </a:r>
          </a:p>
          <a:p>
            <a:r>
              <a:rPr lang="es-EC" dirty="0" smtClean="0"/>
              <a:t>Validación del modelo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218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 cross-validation the original sample is split </a:t>
            </a:r>
            <a:r>
              <a:rPr lang="en-US" dirty="0" smtClean="0"/>
              <a:t>into two </a:t>
            </a:r>
            <a:r>
              <a:rPr lang="en-US" dirty="0"/>
              <a:t>parts. One part is called the </a:t>
            </a:r>
            <a:r>
              <a:rPr lang="en-US" dirty="0" smtClean="0"/>
              <a:t>training (or </a:t>
            </a:r>
            <a:r>
              <a:rPr lang="en-US" i="1" dirty="0" smtClean="0"/>
              <a:t>derivation) </a:t>
            </a:r>
            <a:r>
              <a:rPr lang="en-US" dirty="0"/>
              <a:t>sample</a:t>
            </a:r>
            <a:r>
              <a:rPr lang="en-US" dirty="0" smtClean="0"/>
              <a:t>, and </a:t>
            </a:r>
            <a:r>
              <a:rPr lang="en-US" dirty="0"/>
              <a:t>the other part is called the </a:t>
            </a:r>
            <a:r>
              <a:rPr lang="en-US" i="1" dirty="0" smtClean="0"/>
              <a:t>validation (or validation + testing) </a:t>
            </a:r>
            <a:r>
              <a:rPr lang="en-US" dirty="0" smtClean="0"/>
              <a:t>sample.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b="1" dirty="0" smtClean="0"/>
              <a:t>What </a:t>
            </a:r>
            <a:r>
              <a:rPr lang="en-US" b="1" dirty="0"/>
              <a:t>portion of the sample should be in </a:t>
            </a:r>
            <a:r>
              <a:rPr lang="en-US" b="1" dirty="0" smtClean="0"/>
              <a:t>each part</a:t>
            </a:r>
            <a:r>
              <a:rPr lang="en-US" b="1" dirty="0"/>
              <a:t>? </a:t>
            </a:r>
            <a:endParaRPr lang="en-US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If </a:t>
            </a:r>
            <a:r>
              <a:rPr lang="en-US" dirty="0"/>
              <a:t>sample size is very large, it is often best </a:t>
            </a:r>
            <a:r>
              <a:rPr lang="en-US" dirty="0" smtClean="0"/>
              <a:t>to split </a:t>
            </a:r>
            <a:r>
              <a:rPr lang="en-US" dirty="0"/>
              <a:t>the sample in half. For smaller samples, it </a:t>
            </a:r>
            <a:r>
              <a:rPr lang="en-US" dirty="0" smtClean="0"/>
              <a:t>is more </a:t>
            </a:r>
            <a:r>
              <a:rPr lang="en-US" dirty="0"/>
              <a:t>conventional to split the sample such that 2/3 </a:t>
            </a:r>
            <a:r>
              <a:rPr lang="en-US" dirty="0" smtClean="0"/>
              <a:t>of the </a:t>
            </a:r>
            <a:r>
              <a:rPr lang="en-US" dirty="0"/>
              <a:t>observations are in the derivation sample and </a:t>
            </a:r>
            <a:r>
              <a:rPr lang="en-US" dirty="0" smtClean="0"/>
              <a:t>1/3 are </a:t>
            </a:r>
            <a:r>
              <a:rPr lang="en-US" dirty="0"/>
              <a:t>in the validation sample.</a:t>
            </a:r>
          </a:p>
        </p:txBody>
      </p:sp>
    </p:spTree>
    <p:extLst>
      <p:ext uri="{BB962C8B-B14F-4D97-AF65-F5344CB8AC3E}">
        <p14:creationId xmlns:p14="http://schemas.microsoft.com/office/powerpoint/2010/main" val="17166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175"/>
            <a:ext cx="10515600" cy="48212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2) How should the sample be split?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The most common approach is to divide the </a:t>
            </a:r>
            <a:r>
              <a:rPr lang="en-US" dirty="0" smtClean="0"/>
              <a:t>sample </a:t>
            </a:r>
            <a:r>
              <a:rPr lang="en-US" dirty="0" smtClean="0"/>
              <a:t>randomly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Thus </a:t>
            </a:r>
            <a:r>
              <a:rPr lang="en-US" dirty="0"/>
              <a:t>theoretically eliminating </a:t>
            </a:r>
            <a:r>
              <a:rPr lang="en-US" dirty="0" smtClean="0"/>
              <a:t>any systematic </a:t>
            </a:r>
            <a:r>
              <a:rPr lang="en-US" dirty="0"/>
              <a:t>differences. 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One </a:t>
            </a:r>
            <a:r>
              <a:rPr lang="en-US" dirty="0"/>
              <a:t>alternative is to </a:t>
            </a:r>
            <a:r>
              <a:rPr lang="en-US" dirty="0" smtClean="0"/>
              <a:t>define matched </a:t>
            </a:r>
            <a:r>
              <a:rPr lang="en-US" dirty="0"/>
              <a:t>pairs of subjects in the original sample </a:t>
            </a:r>
            <a:r>
              <a:rPr lang="en-US" dirty="0" smtClean="0"/>
              <a:t>and to </a:t>
            </a:r>
            <a:r>
              <a:rPr lang="en-US" dirty="0"/>
              <a:t>assign one member of each pair to the </a:t>
            </a:r>
            <a:r>
              <a:rPr lang="en-US" dirty="0" smtClean="0"/>
              <a:t>derivation sample </a:t>
            </a:r>
            <a:r>
              <a:rPr lang="en-US" dirty="0"/>
              <a:t>and the other to the validation sample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CROSS VALIDATION – THE IDEAL PROCEDURE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55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1.Divide data into three sets, training, validation and test sets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2.Find the optimal model on the training set, and use the test set to check its predictive capability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3.See how well the model can predict the test set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4.The validation error gives an unbiased estimate of the predictive power of a model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128838"/>
            <a:ext cx="62103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3652838"/>
            <a:ext cx="8007350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5053013"/>
            <a:ext cx="44529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3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K</a:t>
            </a:r>
            <a:r>
              <a:rPr lang="en-US" altLang="en-US" smtClean="0"/>
              <a:t>-FOLD CROSS 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›</a:t>
            </a:r>
            <a:r>
              <a:rPr lang="en-US" dirty="0"/>
              <a:t>Since data </a:t>
            </a:r>
            <a:r>
              <a:rPr lang="en-US" dirty="0" smtClean="0"/>
              <a:t>are </a:t>
            </a:r>
            <a:r>
              <a:rPr lang="en-US" dirty="0"/>
              <a:t>often scarce, there might not be enough to set aside for a validation sample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›To work around this issue k-fold CV works as follows: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    1. Split </a:t>
            </a:r>
            <a:r>
              <a:rPr lang="en-US" dirty="0"/>
              <a:t>the sample into k subsets of equal size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    2. For </a:t>
            </a:r>
            <a:r>
              <a:rPr lang="en-US" dirty="0"/>
              <a:t>each fold estimate a model on all the subsets except one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    3. Use </a:t>
            </a:r>
            <a:r>
              <a:rPr lang="en-US" dirty="0"/>
              <a:t>the left out subset to test the model, by calculating a CV metric of choice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    4. Average </a:t>
            </a:r>
            <a:r>
              <a:rPr lang="en-US" dirty="0"/>
              <a:t>the CV metric across subsets to get the CV error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›This has the advantage of using all data for estimating the model, however finding a good value for </a:t>
            </a:r>
            <a:r>
              <a:rPr lang="en-US" i="1" dirty="0"/>
              <a:t>k </a:t>
            </a:r>
            <a:r>
              <a:rPr lang="en-US" dirty="0"/>
              <a:t>can be tricky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K</a:t>
            </a:r>
            <a:r>
              <a:rPr lang="en-US" dirty="0"/>
              <a:t>-fold Cross Validation Example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1825625"/>
            <a:ext cx="4768850" cy="4351338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Split </a:t>
            </a:r>
            <a:r>
              <a:rPr lang="en-US" dirty="0"/>
              <a:t>the data into 5 samples 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Fit </a:t>
            </a:r>
            <a:r>
              <a:rPr lang="en-US" dirty="0"/>
              <a:t>a model to the training samples </a:t>
            </a:r>
            <a:r>
              <a:rPr lang="en-US" dirty="0" smtClean="0"/>
              <a:t>and </a:t>
            </a:r>
            <a:r>
              <a:rPr lang="en-US" dirty="0"/>
              <a:t>use the test sample to calculate </a:t>
            </a:r>
            <a:r>
              <a:rPr lang="en-US" dirty="0" smtClean="0"/>
              <a:t>a </a:t>
            </a:r>
            <a:r>
              <a:rPr lang="en-US" dirty="0"/>
              <a:t>CV metric. </a:t>
            </a: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 smtClean="0"/>
              <a:t>Repeat </a:t>
            </a:r>
            <a:r>
              <a:rPr lang="en-US" dirty="0"/>
              <a:t>the process for the next sample, until all samples have been used to either train or test the model </a:t>
            </a: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1690688"/>
            <a:ext cx="5429250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8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Algoritmo </a:t>
            </a:r>
            <a:r>
              <a:rPr lang="es-EC" dirty="0" err="1" smtClean="0"/>
              <a:t>Naive</a:t>
            </a:r>
            <a:r>
              <a:rPr lang="es-EC" dirty="0" smtClean="0"/>
              <a:t> </a:t>
            </a:r>
            <a:r>
              <a:rPr lang="es-EC" dirty="0" err="1" smtClean="0"/>
              <a:t>Bayes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89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Introducción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Método de clasificación antiguo y simple, pero puede ser muy útil en la minería de textos. </a:t>
            </a:r>
          </a:p>
          <a:p>
            <a:endParaRPr lang="es-EC" dirty="0" smtClean="0"/>
          </a:p>
          <a:p>
            <a:r>
              <a:rPr lang="es-EC" dirty="0" smtClean="0"/>
              <a:t>La minería de texto tiende a crear un gran número de atributos, y este algoritmo funciona bien con una gran cantidad de atributos. </a:t>
            </a:r>
          </a:p>
          <a:p>
            <a:endParaRPr lang="es-EC" dirty="0"/>
          </a:p>
          <a:p>
            <a:r>
              <a:rPr lang="es-EC" dirty="0" smtClean="0"/>
              <a:t>Trata los atributos como independientes y, por lo tanto, no tiene que preocuparse por calcular la relación entre ellos. </a:t>
            </a:r>
          </a:p>
        </p:txBody>
      </p:sp>
    </p:spTree>
    <p:extLst>
      <p:ext uri="{BB962C8B-B14F-4D97-AF65-F5344CB8AC3E}">
        <p14:creationId xmlns:p14="http://schemas.microsoft.com/office/powerpoint/2010/main" val="12745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Cómo funciona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El modelo funciona mediante el examen de la frecuencia relativa (probabilidad) de los atributos con respecto a la frecuencia relativa de la etiqueta. </a:t>
            </a:r>
          </a:p>
          <a:p>
            <a:endParaRPr lang="es-EC" dirty="0"/>
          </a:p>
          <a:p>
            <a:r>
              <a:rPr lang="es-EC" dirty="0" smtClean="0"/>
              <a:t>Considere los siguientes datos históricos sobre el robo de automóviles: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357" t="55030" r="36666" b="36289"/>
          <a:stretch/>
        </p:blipFill>
        <p:spPr>
          <a:xfrm>
            <a:off x="1262744" y="4779508"/>
            <a:ext cx="10353004" cy="15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r>
              <a:rPr lang="es-EC" dirty="0" smtClean="0"/>
              <a:t>Si compra un SUV amarillo, doméstico, ¿es más probable que lo roben o que no lo roben? </a:t>
            </a:r>
          </a:p>
          <a:p>
            <a:endParaRPr lang="es-EC" dirty="0"/>
          </a:p>
          <a:p>
            <a:r>
              <a:rPr lang="es-EC" dirty="0" smtClean="0"/>
              <a:t>Suponga como dato adicional que el 50% de los son robados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357" t="55030" r="36666" b="36289"/>
          <a:stretch/>
        </p:blipFill>
        <p:spPr>
          <a:xfrm>
            <a:off x="1000796" y="1690688"/>
            <a:ext cx="10353004" cy="15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r>
              <a:rPr lang="es-EC" dirty="0" smtClean="0"/>
              <a:t>Para calcular esto, multiplique las probabilidades de la clase con los atributos coincidentes</a:t>
            </a:r>
          </a:p>
          <a:p>
            <a:pPr lvl="1"/>
            <a:r>
              <a:rPr lang="es-EC" dirty="0" smtClean="0"/>
              <a:t>La probabilidad de que el automóvil sea robado:</a:t>
            </a:r>
          </a:p>
          <a:p>
            <a:pPr lvl="1"/>
            <a:r>
              <a:rPr lang="es-EC" dirty="0" smtClean="0"/>
              <a:t>Pr (robado </a:t>
            </a:r>
            <a:r>
              <a:rPr lang="es-EC" dirty="0" smtClean="0">
                <a:sym typeface="Symbol" panose="05050102010706020507" pitchFamily="18" charset="2"/>
              </a:rPr>
              <a:t> amarillo</a:t>
            </a:r>
            <a:r>
              <a:rPr lang="es-EC" dirty="0" smtClean="0"/>
              <a:t>, doméstico, SUV) = Pr (robado) * Pr (amarillo </a:t>
            </a:r>
            <a:r>
              <a:rPr lang="es-EC" dirty="0" smtClean="0">
                <a:sym typeface="Symbol" panose="05050102010706020507" pitchFamily="18" charset="2"/>
              </a:rPr>
              <a:t> </a:t>
            </a:r>
            <a:r>
              <a:rPr lang="es-EC" dirty="0" smtClean="0"/>
              <a:t>robado) * Pr (SUV </a:t>
            </a:r>
            <a:r>
              <a:rPr lang="es-EC" dirty="0" smtClean="0">
                <a:sym typeface="Symbol" panose="05050102010706020507" pitchFamily="18" charset="2"/>
              </a:rPr>
              <a:t> robado</a:t>
            </a:r>
            <a:r>
              <a:rPr lang="es-EC" dirty="0" smtClean="0"/>
              <a:t>) * Pr (doméstico </a:t>
            </a:r>
            <a:r>
              <a:rPr lang="es-EC" dirty="0" smtClean="0">
                <a:sym typeface="Symbol" panose="05050102010706020507" pitchFamily="18" charset="2"/>
              </a:rPr>
              <a:t></a:t>
            </a:r>
            <a:r>
              <a:rPr lang="es-EC" dirty="0" smtClean="0"/>
              <a:t> robado)</a:t>
            </a:r>
          </a:p>
          <a:p>
            <a:pPr lvl="1"/>
            <a:r>
              <a:rPr lang="es-EC" dirty="0"/>
              <a:t>= </a:t>
            </a:r>
            <a:r>
              <a:rPr lang="es-EC" dirty="0" smtClean="0"/>
              <a:t>0,50 * 0,40 * 0,25 * 0,60 </a:t>
            </a:r>
            <a:r>
              <a:rPr lang="es-EC" dirty="0"/>
              <a:t>= 2%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357" t="55030" r="36666" b="36289"/>
          <a:stretch/>
        </p:blipFill>
        <p:spPr>
          <a:xfrm>
            <a:off x="1000796" y="1690688"/>
            <a:ext cx="10353004" cy="15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r>
              <a:rPr lang="es-EC" dirty="0" smtClean="0"/>
              <a:t>Para calcular esto, multiplique las probabilidades de la clase con los atributos coincidentes</a:t>
            </a:r>
          </a:p>
          <a:p>
            <a:pPr lvl="1"/>
            <a:r>
              <a:rPr lang="es-EC" dirty="0" smtClean="0"/>
              <a:t>La probabilidad de que el automóvil no sea robado:</a:t>
            </a:r>
          </a:p>
          <a:p>
            <a:pPr lvl="1"/>
            <a:r>
              <a:rPr lang="es-EC" dirty="0" smtClean="0"/>
              <a:t>Pr (no robado </a:t>
            </a:r>
            <a:r>
              <a:rPr lang="es-EC" dirty="0" smtClean="0">
                <a:sym typeface="Symbol" panose="05050102010706020507" pitchFamily="18" charset="2"/>
              </a:rPr>
              <a:t> amarillo</a:t>
            </a:r>
            <a:r>
              <a:rPr lang="es-EC" dirty="0" smtClean="0"/>
              <a:t>, doméstico, SUV) = Pr (no robado) * Pr (amarillo </a:t>
            </a:r>
            <a:r>
              <a:rPr lang="es-EC" dirty="0" smtClean="0">
                <a:sym typeface="Symbol" panose="05050102010706020507" pitchFamily="18" charset="2"/>
              </a:rPr>
              <a:t> no </a:t>
            </a:r>
            <a:r>
              <a:rPr lang="es-EC" dirty="0" smtClean="0"/>
              <a:t>robado) * Pr (SUV </a:t>
            </a:r>
            <a:r>
              <a:rPr lang="es-EC" dirty="0" smtClean="0">
                <a:sym typeface="Symbol" panose="05050102010706020507" pitchFamily="18" charset="2"/>
              </a:rPr>
              <a:t> no robado</a:t>
            </a:r>
            <a:r>
              <a:rPr lang="es-EC" dirty="0" smtClean="0"/>
              <a:t>) * Pr (doméstico </a:t>
            </a:r>
            <a:r>
              <a:rPr lang="es-EC" dirty="0" smtClean="0">
                <a:sym typeface="Symbol" panose="05050102010706020507" pitchFamily="18" charset="2"/>
              </a:rPr>
              <a:t>  no </a:t>
            </a:r>
            <a:r>
              <a:rPr lang="es-EC" dirty="0" smtClean="0"/>
              <a:t>robado)</a:t>
            </a:r>
          </a:p>
          <a:p>
            <a:pPr lvl="1"/>
            <a:r>
              <a:rPr lang="es-EC" dirty="0"/>
              <a:t>= </a:t>
            </a:r>
            <a:r>
              <a:rPr lang="es-EC" dirty="0" smtClean="0"/>
              <a:t>0,50 * 0,40 * 0,25 * 0,40 </a:t>
            </a:r>
            <a:r>
              <a:rPr lang="es-EC" dirty="0"/>
              <a:t>= 2%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357" t="55030" r="36666" b="36289"/>
          <a:stretch/>
        </p:blipFill>
        <p:spPr>
          <a:xfrm>
            <a:off x="1000796" y="1690688"/>
            <a:ext cx="10353004" cy="15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Nota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En el mundo real, se realiza un ajuste para tener en cuenta el caso cuando la probabilidad es cero, por lo que su producto no es cero. </a:t>
            </a:r>
          </a:p>
          <a:p>
            <a:endParaRPr lang="es-EC" dirty="0"/>
          </a:p>
          <a:p>
            <a:r>
              <a:rPr lang="es-EC" dirty="0" smtClean="0"/>
              <a:t>Además, el método es algo diferente para los atributos continuos frente a los categóricos, sin embargo, el concepto sigue siendo el mismo.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163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CROSS-VALIDATION</a:t>
            </a:r>
            <a:endParaRPr lang="en-US" altLang="en-US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313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743</Words>
  <Application>Microsoft Office PowerPoint</Application>
  <PresentationFormat>Panorámica</PresentationFormat>
  <Paragraphs>77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Tema de Office</vt:lpstr>
      <vt:lpstr>Elementos para Clasificación Automática</vt:lpstr>
      <vt:lpstr>Algoritmo Naive Bayes</vt:lpstr>
      <vt:lpstr>Introducción</vt:lpstr>
      <vt:lpstr>Cómo funciona</vt:lpstr>
      <vt:lpstr>Ejemplo</vt:lpstr>
      <vt:lpstr>Ejemplo</vt:lpstr>
      <vt:lpstr>Ejemplo</vt:lpstr>
      <vt:lpstr>Nota</vt:lpstr>
      <vt:lpstr>CROSS-VALIDATION</vt:lpstr>
      <vt:lpstr>CROSS-VALIDATION</vt:lpstr>
      <vt:lpstr>CROSS-VALIDATION</vt:lpstr>
      <vt:lpstr>CROSS VALIDATION – THE IDEAL PROCEDURE </vt:lpstr>
      <vt:lpstr>K-FOLD CROSS VALIDATION </vt:lpstr>
      <vt:lpstr> K-fold Cross Validation Example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Naive Bayes</dc:title>
  <dc:creator>Usuario-03</dc:creator>
  <cp:lastModifiedBy>Usuario-03</cp:lastModifiedBy>
  <cp:revision>8</cp:revision>
  <dcterms:created xsi:type="dcterms:W3CDTF">2018-06-19T02:12:54Z</dcterms:created>
  <dcterms:modified xsi:type="dcterms:W3CDTF">2018-06-19T13:29:45Z</dcterms:modified>
</cp:coreProperties>
</file>