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847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372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73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16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26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653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211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312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510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7214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981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A695-4A80-4098-B0A7-B2265DA34E7C}" type="datetimeFigureOut">
              <a:rPr lang="es-EC" smtClean="0"/>
              <a:t>01/04/2019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15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 smtClean="0"/>
              <a:t/>
            </a:r>
            <a:br>
              <a:rPr lang="es-EC" b="1" dirty="0" smtClean="0"/>
            </a:br>
            <a:r>
              <a:rPr lang="es-EC" b="1" dirty="0" smtClean="0"/>
              <a:t>Introducción a </a:t>
            </a:r>
            <a:r>
              <a:rPr lang="es-EC" b="1" dirty="0" err="1" smtClean="0"/>
              <a:t>Preprocesamiento</a:t>
            </a:r>
            <a:r>
              <a:rPr lang="es-EC" b="1" dirty="0" smtClean="0"/>
              <a:t> </a:t>
            </a:r>
            <a:r>
              <a:rPr lang="es-EC" b="1" dirty="0"/>
              <a:t>de </a:t>
            </a:r>
            <a:r>
              <a:rPr lang="es-EC" b="1" dirty="0" smtClean="0"/>
              <a:t>Texto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25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Some Solutions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C" sz="3200" dirty="0"/>
              <a:t>Using regular expressions to match numbers and abbreviations</a:t>
            </a:r>
          </a:p>
          <a:p>
            <a:pPr lvl="1"/>
            <a:r>
              <a:rPr lang="en-US" altLang="es-EC" sz="2800" dirty="0"/>
              <a:t>([0-9]+[,])*[0-9]([.][0-9]+)?</a:t>
            </a:r>
          </a:p>
          <a:p>
            <a:pPr lvl="1"/>
            <a:r>
              <a:rPr lang="en-US" altLang="es-EC" sz="2800" dirty="0"/>
              <a:t>[A-Z][</a:t>
            </a:r>
            <a:r>
              <a:rPr lang="en-US" altLang="es-EC" sz="2800" dirty="0" err="1"/>
              <a:t>bcdfghj</a:t>
            </a:r>
            <a:r>
              <a:rPr lang="en-US" altLang="es-EC" sz="2800" dirty="0"/>
              <a:t>-np-</a:t>
            </a:r>
            <a:r>
              <a:rPr lang="en-US" altLang="es-EC" sz="2800" dirty="0" err="1"/>
              <a:t>tvxz</a:t>
            </a:r>
            <a:r>
              <a:rPr lang="en-US" altLang="es-EC" sz="2800" dirty="0"/>
              <a:t>]+\.</a:t>
            </a:r>
          </a:p>
          <a:p>
            <a:endParaRPr lang="en-US" altLang="es-EC" sz="3200" dirty="0" smtClean="0"/>
          </a:p>
          <a:p>
            <a:r>
              <a:rPr lang="en-US" altLang="es-EC" sz="3200" dirty="0" smtClean="0"/>
              <a:t>Using </a:t>
            </a:r>
            <a:r>
              <a:rPr lang="en-US" altLang="es-EC" sz="3200" dirty="0"/>
              <a:t>corpus as a filter to identify abbreviations</a:t>
            </a:r>
          </a:p>
          <a:p>
            <a:endParaRPr lang="en-US" altLang="es-EC" sz="3200" dirty="0" smtClean="0"/>
          </a:p>
          <a:p>
            <a:r>
              <a:rPr lang="en-US" altLang="es-EC" sz="3200" dirty="0" smtClean="0"/>
              <a:t>Using </a:t>
            </a:r>
            <a:r>
              <a:rPr lang="en-US" altLang="es-EC" sz="3200" dirty="0"/>
              <a:t>a lexical list (most important abbreviations are listed)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751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Word </a:t>
            </a:r>
            <a:r>
              <a:rPr lang="es-EC" dirty="0" err="1"/>
              <a:t>Segmentation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In </a:t>
            </a:r>
            <a:r>
              <a:rPr lang="es-EC" dirty="0" err="1"/>
              <a:t>some</a:t>
            </a:r>
            <a:r>
              <a:rPr lang="es-EC" dirty="0"/>
              <a:t> </a:t>
            </a:r>
            <a:r>
              <a:rPr lang="es-EC" dirty="0" err="1"/>
              <a:t>languages</a:t>
            </a:r>
            <a:r>
              <a:rPr lang="es-EC" dirty="0"/>
              <a:t> (</a:t>
            </a:r>
            <a:r>
              <a:rPr lang="es-EC" dirty="0" err="1"/>
              <a:t>e.g</a:t>
            </a:r>
            <a:r>
              <a:rPr lang="es-EC" dirty="0"/>
              <a:t>., </a:t>
            </a:r>
            <a:r>
              <a:rPr lang="es-EC" dirty="0" err="1"/>
              <a:t>Chinese</a:t>
            </a:r>
            <a:r>
              <a:rPr lang="es-EC" dirty="0"/>
              <a:t>), </a:t>
            </a:r>
            <a:r>
              <a:rPr lang="es-EC" dirty="0" err="1"/>
              <a:t>text</a:t>
            </a:r>
            <a:r>
              <a:rPr lang="es-EC" dirty="0"/>
              <a:t> </a:t>
            </a:r>
            <a:r>
              <a:rPr lang="es-EC" dirty="0" err="1"/>
              <a:t>is</a:t>
            </a:r>
            <a:r>
              <a:rPr lang="es-EC" dirty="0"/>
              <a:t> </a:t>
            </a:r>
            <a:r>
              <a:rPr lang="es-EC" dirty="0" err="1"/>
              <a:t>written</a:t>
            </a:r>
            <a:r>
              <a:rPr lang="es-EC" dirty="0"/>
              <a:t> </a:t>
            </a:r>
            <a:r>
              <a:rPr lang="es-EC" dirty="0" err="1"/>
              <a:t>without</a:t>
            </a:r>
            <a:r>
              <a:rPr lang="es-EC" dirty="0"/>
              <a:t> </a:t>
            </a:r>
            <a:r>
              <a:rPr lang="es-EC" dirty="0" err="1"/>
              <a:t>any</a:t>
            </a:r>
            <a:r>
              <a:rPr lang="es-EC" dirty="0"/>
              <a:t> </a:t>
            </a:r>
            <a:r>
              <a:rPr lang="es-EC" dirty="0" err="1"/>
              <a:t>spaces</a:t>
            </a:r>
            <a:r>
              <a:rPr lang="es-EC" dirty="0"/>
              <a:t> </a:t>
            </a:r>
            <a:r>
              <a:rPr lang="es-EC" dirty="0" err="1"/>
              <a:t>between</a:t>
            </a:r>
            <a:r>
              <a:rPr lang="es-EC" dirty="0"/>
              <a:t> </a:t>
            </a:r>
            <a:r>
              <a:rPr lang="es-EC" dirty="0" err="1"/>
              <a:t>words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ja-JP" altLang="es-EC" dirty="0" smtClean="0"/>
              <a:t>信</a:t>
            </a:r>
            <a:r>
              <a:rPr lang="ja-JP" altLang="es-EC" dirty="0"/>
              <a:t>息检索和</a:t>
            </a:r>
            <a:r>
              <a:rPr lang="es-EC" dirty="0"/>
              <a:t>Web</a:t>
            </a:r>
            <a:r>
              <a:rPr lang="ja-JP" altLang="es-EC" dirty="0"/>
              <a:t>搜索是一门很有意思的课程。 </a:t>
            </a:r>
            <a:endParaRPr lang="es-EC" altLang="ja-JP" dirty="0" smtClean="0"/>
          </a:p>
          <a:p>
            <a:pPr lvl="1"/>
            <a:endParaRPr lang="es-EC" altLang="ja-JP" dirty="0"/>
          </a:p>
          <a:p>
            <a:r>
              <a:rPr lang="es-EC" dirty="0" smtClean="0"/>
              <a:t>Word </a:t>
            </a:r>
            <a:r>
              <a:rPr lang="es-EC" dirty="0" err="1"/>
              <a:t>segmentation</a:t>
            </a:r>
            <a:r>
              <a:rPr lang="es-EC" dirty="0"/>
              <a:t> </a:t>
            </a:r>
            <a:r>
              <a:rPr lang="es-EC" dirty="0" err="1"/>
              <a:t>methods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es-EC" dirty="0" smtClean="0"/>
              <a:t>Use </a:t>
            </a:r>
            <a:r>
              <a:rPr lang="es-EC" dirty="0"/>
              <a:t>a </a:t>
            </a:r>
            <a:r>
              <a:rPr lang="es-EC" dirty="0" err="1"/>
              <a:t>large</a:t>
            </a:r>
            <a:r>
              <a:rPr lang="es-EC" dirty="0"/>
              <a:t> </a:t>
            </a:r>
            <a:r>
              <a:rPr lang="es-EC" dirty="0" err="1"/>
              <a:t>vocabulary</a:t>
            </a:r>
            <a:r>
              <a:rPr lang="es-EC" dirty="0"/>
              <a:t> and </a:t>
            </a:r>
            <a:r>
              <a:rPr lang="es-EC" dirty="0" err="1"/>
              <a:t>take</a:t>
            </a:r>
            <a:r>
              <a:rPr lang="es-EC" dirty="0"/>
              <a:t> </a:t>
            </a:r>
            <a:r>
              <a:rPr lang="es-EC" dirty="0" err="1"/>
              <a:t>the</a:t>
            </a:r>
            <a:r>
              <a:rPr lang="es-EC" dirty="0"/>
              <a:t> </a:t>
            </a:r>
            <a:r>
              <a:rPr lang="es-EC" dirty="0" err="1"/>
              <a:t>longest</a:t>
            </a:r>
            <a:r>
              <a:rPr lang="es-EC" dirty="0"/>
              <a:t> </a:t>
            </a:r>
            <a:r>
              <a:rPr lang="es-EC" dirty="0" err="1"/>
              <a:t>vocabulary</a:t>
            </a:r>
            <a:r>
              <a:rPr lang="es-EC" dirty="0"/>
              <a:t> match </a:t>
            </a:r>
            <a:endParaRPr lang="es-EC" dirty="0" smtClean="0"/>
          </a:p>
          <a:p>
            <a:pPr lvl="1"/>
            <a:r>
              <a:rPr lang="es-EC" dirty="0" smtClean="0"/>
              <a:t>Machine </a:t>
            </a:r>
            <a:r>
              <a:rPr lang="es-EC" dirty="0" err="1"/>
              <a:t>learning</a:t>
            </a:r>
            <a:r>
              <a:rPr lang="es-EC" dirty="0"/>
              <a:t> </a:t>
            </a:r>
            <a:r>
              <a:rPr lang="es-EC" dirty="0" err="1"/>
              <a:t>sequence</a:t>
            </a:r>
            <a:r>
              <a:rPr lang="es-EC" dirty="0"/>
              <a:t> </a:t>
            </a:r>
            <a:r>
              <a:rPr lang="es-EC" dirty="0" err="1"/>
              <a:t>models</a:t>
            </a:r>
            <a:r>
              <a:rPr lang="es-EC" dirty="0"/>
              <a:t> (</a:t>
            </a:r>
            <a:r>
              <a:rPr lang="es-EC" dirty="0" err="1"/>
              <a:t>e.g</a:t>
            </a:r>
            <a:r>
              <a:rPr lang="es-EC" dirty="0"/>
              <a:t>., </a:t>
            </a:r>
            <a:r>
              <a:rPr lang="es-EC" dirty="0" err="1"/>
              <a:t>Markov</a:t>
            </a:r>
            <a:r>
              <a:rPr lang="es-EC" dirty="0"/>
              <a:t> </a:t>
            </a:r>
            <a:r>
              <a:rPr lang="es-EC" dirty="0" err="1"/>
              <a:t>models</a:t>
            </a:r>
            <a:r>
              <a:rPr lang="es-EC" dirty="0"/>
              <a:t>, </a:t>
            </a:r>
            <a:r>
              <a:rPr lang="es-EC" dirty="0" err="1"/>
              <a:t>conditional</a:t>
            </a:r>
            <a:r>
              <a:rPr lang="es-EC" dirty="0"/>
              <a:t> </a:t>
            </a:r>
            <a:r>
              <a:rPr lang="es-EC" dirty="0" err="1"/>
              <a:t>random</a:t>
            </a:r>
            <a:r>
              <a:rPr lang="es-EC" dirty="0"/>
              <a:t> </a:t>
            </a:r>
            <a:r>
              <a:rPr lang="es-EC" dirty="0" err="1"/>
              <a:t>fields</a:t>
            </a:r>
            <a:r>
              <a:rPr lang="es-EC" dirty="0"/>
              <a:t>) </a:t>
            </a:r>
            <a:endParaRPr lang="es-EC" dirty="0" smtClean="0"/>
          </a:p>
          <a:p>
            <a:pPr lvl="1"/>
            <a:r>
              <a:rPr lang="es-EC" dirty="0" err="1" smtClean="0"/>
              <a:t>Character</a:t>
            </a:r>
            <a:r>
              <a:rPr lang="es-EC" dirty="0" smtClean="0"/>
              <a:t> </a:t>
            </a:r>
            <a:r>
              <a:rPr lang="es-EC" dirty="0"/>
              <a:t>k-</a:t>
            </a:r>
            <a:r>
              <a:rPr lang="es-EC" dirty="0" err="1"/>
              <a:t>grams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37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Stop </a:t>
            </a:r>
            <a:r>
              <a:rPr lang="es-EC" dirty="0" err="1"/>
              <a:t>Words</a:t>
            </a:r>
            <a:r>
              <a:rPr lang="es-EC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extremely common words that would appear to be of little value in helping select documents matching a user need are excluded from the vocabulary entirely </a:t>
            </a:r>
            <a:endParaRPr lang="en-US" dirty="0" smtClean="0"/>
          </a:p>
          <a:p>
            <a:pPr lvl="1"/>
            <a:r>
              <a:rPr lang="en-US" dirty="0"/>
              <a:t>Determined by collection frequency – the total number of times each term appears in the document collection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705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Token</a:t>
            </a:r>
            <a:r>
              <a:rPr lang="es-EC" dirty="0"/>
              <a:t> </a:t>
            </a:r>
            <a:r>
              <a:rPr lang="es-EC" dirty="0" err="1"/>
              <a:t>Normalization</a:t>
            </a:r>
            <a:r>
              <a:rPr lang="es-EC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can we know USA matches U.S.A?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Token </a:t>
            </a:r>
            <a:r>
              <a:rPr lang="en-US" sz="3600" dirty="0"/>
              <a:t>normalization is the process of </a:t>
            </a:r>
            <a:r>
              <a:rPr lang="en-US" sz="3600" dirty="0" err="1"/>
              <a:t>canonicalizing</a:t>
            </a:r>
            <a:r>
              <a:rPr lang="en-US" sz="3600" dirty="0"/>
              <a:t> tokens so that matches occur despite superficial differences in the character sequences of the tokens 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38114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Normalization</a:t>
            </a:r>
            <a:r>
              <a:rPr lang="es-EC" dirty="0"/>
              <a:t> </a:t>
            </a:r>
            <a:r>
              <a:rPr lang="es-EC" dirty="0" err="1"/>
              <a:t>Techniques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Accents </a:t>
            </a:r>
            <a:r>
              <a:rPr lang="en-US" dirty="0"/>
              <a:t>and diacritics </a:t>
            </a:r>
            <a:endParaRPr lang="en-US" dirty="0" smtClean="0"/>
          </a:p>
          <a:p>
            <a:pPr lvl="1"/>
            <a:r>
              <a:rPr lang="en-US" dirty="0" smtClean="0"/>
              <a:t>Normalizing </a:t>
            </a:r>
            <a:r>
              <a:rPr lang="en-US" dirty="0"/>
              <a:t>tokens to remove diacritics </a:t>
            </a:r>
            <a:endParaRPr lang="en-US" dirty="0" smtClean="0"/>
          </a:p>
          <a:p>
            <a:pPr lvl="1"/>
            <a:r>
              <a:rPr lang="en-US" dirty="0" smtClean="0"/>
              <a:t>Capitalization/case-folding </a:t>
            </a:r>
          </a:p>
          <a:p>
            <a:pPr lvl="1"/>
            <a:r>
              <a:rPr lang="en-US" dirty="0" smtClean="0"/>
              <a:t>Reducing </a:t>
            </a:r>
            <a:r>
              <a:rPr lang="en-US" dirty="0"/>
              <a:t>all letters to lower case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/>
              <a:t>May cause problems for names such as Bush, Black, Fed, … 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/>
              <a:t>Use some heuristics to make some tokens lowercase, e.g., </a:t>
            </a:r>
            <a:r>
              <a:rPr lang="en-US" dirty="0" smtClean="0"/>
              <a:t>convert </a:t>
            </a:r>
            <a:r>
              <a:rPr lang="en-US" dirty="0"/>
              <a:t>the first word in a sentence, all words in a title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 err="1"/>
              <a:t>Truecasing</a:t>
            </a:r>
            <a:r>
              <a:rPr lang="en-US" dirty="0"/>
              <a:t>: use a machine learning sequence model to make the decision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882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Stemming</a:t>
            </a:r>
            <a:r>
              <a:rPr lang="es-EC" dirty="0"/>
              <a:t> and </a:t>
            </a:r>
            <a:r>
              <a:rPr lang="es-EC" dirty="0" err="1"/>
              <a:t>Lemmatization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know “organize” , “organizes”, and “organizing” should map to the same word?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Stemming </a:t>
            </a:r>
            <a:r>
              <a:rPr lang="en-US" dirty="0"/>
              <a:t>and lemmatization: reduce inflectional forms and sometimes derivationally related forms of a word to a common base form </a:t>
            </a:r>
            <a:endParaRPr lang="en-US" dirty="0" smtClean="0"/>
          </a:p>
          <a:p>
            <a:pPr lvl="1"/>
            <a:r>
              <a:rPr lang="en-US" dirty="0" smtClean="0"/>
              <a:t>am</a:t>
            </a:r>
            <a:r>
              <a:rPr lang="en-US" dirty="0"/>
              <a:t>, are, is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be </a:t>
            </a:r>
          </a:p>
          <a:p>
            <a:pPr lvl="1"/>
            <a:r>
              <a:rPr lang="en-US" dirty="0" smtClean="0"/>
              <a:t>car</a:t>
            </a:r>
            <a:r>
              <a:rPr lang="en-US" dirty="0"/>
              <a:t>, cars, car’s, cars’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car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boy’s cars are different colors”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“</a:t>
            </a:r>
            <a:r>
              <a:rPr lang="en-US" dirty="0"/>
              <a:t>the boy car be different color”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298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Stemming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Algorithmic: a crude heuristic process that chops off the ends of words in the </a:t>
            </a:r>
            <a:r>
              <a:rPr lang="en-US" dirty="0" smtClean="0"/>
              <a:t>hope </a:t>
            </a:r>
            <a:r>
              <a:rPr lang="en-US" dirty="0"/>
              <a:t>of being correct most of the time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/>
              <a:t>Often remove derivational affixes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Porter’s </a:t>
            </a:r>
            <a:r>
              <a:rPr lang="en-US" dirty="0"/>
              <a:t>algorithm hope of being correct most of the time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190" t="41267" r="30119" b="28878"/>
          <a:stretch/>
        </p:blipFill>
        <p:spPr>
          <a:xfrm>
            <a:off x="2351313" y="4130448"/>
            <a:ext cx="6922443" cy="23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Comparison</a:t>
            </a:r>
            <a:r>
              <a:rPr lang="es-EC" dirty="0"/>
              <a:t> of </a:t>
            </a:r>
            <a:r>
              <a:rPr lang="es-EC" dirty="0" err="1"/>
              <a:t>Stemmers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81" t="29426" r="16618" b="15536"/>
          <a:stretch/>
        </p:blipFill>
        <p:spPr>
          <a:xfrm>
            <a:off x="838200" y="1901372"/>
            <a:ext cx="10381343" cy="47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Lemmatization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Dictionary-based stemming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a vocabulary and morphological analysis of words to remove inflectional endings only and return the base or dictionary form of a word (lemma) </a:t>
            </a:r>
            <a:endParaRPr lang="en-US" dirty="0" smtClean="0"/>
          </a:p>
          <a:p>
            <a:r>
              <a:rPr lang="en-US" dirty="0" smtClean="0"/>
              <a:t>“ </a:t>
            </a:r>
            <a:r>
              <a:rPr lang="en-US" dirty="0"/>
              <a:t>saw ”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“ see ” or “ saw ” depending on whether the token is used as a verb or a noun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bring very modest benefit for retrieval in English – improving recall but may hurt accuracy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983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Krovetz</a:t>
            </a:r>
            <a:r>
              <a:rPr lang="es-EC" dirty="0"/>
              <a:t> </a:t>
            </a:r>
            <a:r>
              <a:rPr lang="es-EC" dirty="0" err="1"/>
              <a:t>Stemmer</a:t>
            </a:r>
            <a:r>
              <a:rPr lang="es-EC" dirty="0"/>
              <a:t> – A </a:t>
            </a:r>
            <a:r>
              <a:rPr lang="es-EC" dirty="0" err="1"/>
              <a:t>Hybrid</a:t>
            </a:r>
            <a:r>
              <a:rPr lang="es-EC" dirty="0"/>
              <a:t> </a:t>
            </a:r>
            <a:r>
              <a:rPr lang="es-EC" dirty="0" err="1"/>
              <a:t>Method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hybrid approach </a:t>
            </a:r>
            <a:endParaRPr lang="en-US" dirty="0" smtClean="0"/>
          </a:p>
          <a:p>
            <a:r>
              <a:rPr lang="en-US" dirty="0" smtClean="0"/>
              <a:t>Constantly </a:t>
            </a:r>
            <a:r>
              <a:rPr lang="en-US" dirty="0"/>
              <a:t>using a dictionary to check if a word is valid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/>
              <a:t>If a word is not found, check the word against a list of common inflectional and derivational suffixes, modify the word and check the dictionary again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Using manually generated exception entries to record special stemming processing </a:t>
            </a:r>
            <a:r>
              <a:rPr lang="en-US" dirty="0" smtClean="0"/>
              <a:t>rules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Low false positive rate, but tends to a high false negative rate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Producing stems that, in most cases, are full words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802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Niveles de representación texto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87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C" dirty="0" smtClean="0"/>
              <a:t>Tres niveles</a:t>
            </a:r>
            <a:endParaRPr lang="es-EC" dirty="0"/>
          </a:p>
          <a:p>
            <a:r>
              <a:rPr lang="es-EC" dirty="0" smtClean="0"/>
              <a:t>Léxico: </a:t>
            </a:r>
          </a:p>
          <a:p>
            <a:pPr lvl="1"/>
            <a:r>
              <a:rPr lang="es-EC" dirty="0" smtClean="0"/>
              <a:t>caracteres</a:t>
            </a:r>
            <a:r>
              <a:rPr lang="es-EC" dirty="0"/>
              <a:t>, </a:t>
            </a:r>
            <a:endParaRPr lang="es-EC" dirty="0" smtClean="0"/>
          </a:p>
          <a:p>
            <a:pPr lvl="1"/>
            <a:r>
              <a:rPr lang="es-EC" dirty="0" smtClean="0"/>
              <a:t>palabras</a:t>
            </a:r>
            <a:r>
              <a:rPr lang="es-EC" dirty="0"/>
              <a:t>, </a:t>
            </a:r>
            <a:endParaRPr lang="es-EC" dirty="0" smtClean="0"/>
          </a:p>
          <a:p>
            <a:pPr lvl="1"/>
            <a:r>
              <a:rPr lang="es-EC" dirty="0" smtClean="0"/>
              <a:t>frases, y </a:t>
            </a:r>
          </a:p>
          <a:p>
            <a:pPr lvl="1"/>
            <a:r>
              <a:rPr lang="es-EC" dirty="0" smtClean="0"/>
              <a:t>partes </a:t>
            </a:r>
            <a:r>
              <a:rPr lang="es-EC" dirty="0" smtClean="0"/>
              <a:t>del </a:t>
            </a:r>
            <a:r>
              <a:rPr lang="es-EC" dirty="0" smtClean="0"/>
              <a:t>habla (</a:t>
            </a:r>
            <a:r>
              <a:rPr lang="es-EC" dirty="0" err="1" smtClean="0"/>
              <a:t>part</a:t>
            </a:r>
            <a:r>
              <a:rPr lang="es-EC" dirty="0" smtClean="0"/>
              <a:t> of </a:t>
            </a:r>
            <a:r>
              <a:rPr lang="es-EC" dirty="0" err="1" smtClean="0"/>
              <a:t>speech</a:t>
            </a:r>
            <a:r>
              <a:rPr lang="es-EC" dirty="0" smtClean="0"/>
              <a:t>)</a:t>
            </a:r>
            <a:endParaRPr lang="es-EC" dirty="0"/>
          </a:p>
          <a:p>
            <a:r>
              <a:rPr lang="es-EC" dirty="0" smtClean="0"/>
              <a:t>Sintáctico:  </a:t>
            </a:r>
          </a:p>
          <a:p>
            <a:pPr lvl="1"/>
            <a:r>
              <a:rPr lang="es-EC" dirty="0" smtClean="0"/>
              <a:t>modelado </a:t>
            </a:r>
            <a:r>
              <a:rPr lang="es-EC" dirty="0"/>
              <a:t>de espacio de vectores </a:t>
            </a:r>
            <a:endParaRPr lang="es-EC" dirty="0" smtClean="0"/>
          </a:p>
          <a:p>
            <a:pPr lvl="2"/>
            <a:r>
              <a:rPr lang="es-EC" dirty="0" smtClean="0"/>
              <a:t>transformación de </a:t>
            </a:r>
            <a:r>
              <a:rPr lang="es-EC" dirty="0"/>
              <a:t>texto puro a un texto </a:t>
            </a:r>
            <a:r>
              <a:rPr lang="es-EC" dirty="0" err="1"/>
              <a:t>preprocesado</a:t>
            </a:r>
            <a:r>
              <a:rPr lang="es-EC" dirty="0"/>
              <a:t> </a:t>
            </a:r>
            <a:r>
              <a:rPr lang="es-EC" dirty="0" smtClean="0"/>
              <a:t>en el </a:t>
            </a:r>
            <a:r>
              <a:rPr lang="es-EC" dirty="0"/>
              <a:t>formato de </a:t>
            </a:r>
            <a:r>
              <a:rPr lang="es-EC" dirty="0" smtClean="0"/>
              <a:t>una matriz de </a:t>
            </a:r>
            <a:r>
              <a:rPr lang="es-EC" dirty="0" smtClean="0"/>
              <a:t>términos en documentos</a:t>
            </a:r>
          </a:p>
          <a:p>
            <a:pPr lvl="1"/>
            <a:r>
              <a:rPr lang="es-EC" dirty="0" smtClean="0"/>
              <a:t>modelo </a:t>
            </a:r>
            <a:r>
              <a:rPr lang="es-EC" dirty="0"/>
              <a:t>de lenguaje </a:t>
            </a:r>
            <a:endParaRPr lang="es-EC" dirty="0" smtClean="0"/>
          </a:p>
          <a:p>
            <a:pPr lvl="2"/>
            <a:r>
              <a:rPr lang="es-EC" dirty="0" smtClean="0"/>
              <a:t>distribución probabilística de </a:t>
            </a:r>
            <a:r>
              <a:rPr lang="es-EC" dirty="0"/>
              <a:t>una secuencia de </a:t>
            </a:r>
            <a:r>
              <a:rPr lang="es-EC" dirty="0" smtClean="0"/>
              <a:t>palabras</a:t>
            </a:r>
          </a:p>
          <a:p>
            <a:pPr lvl="1"/>
            <a:r>
              <a:rPr lang="es-EC" dirty="0"/>
              <a:t>a</a:t>
            </a:r>
            <a:r>
              <a:rPr lang="es-EC" dirty="0" smtClean="0"/>
              <a:t>nálisis completo (full-</a:t>
            </a:r>
            <a:r>
              <a:rPr lang="es-EC" dirty="0" err="1" smtClean="0"/>
              <a:t>parsing</a:t>
            </a:r>
            <a:r>
              <a:rPr lang="es-EC" dirty="0" smtClean="0"/>
              <a:t>)</a:t>
            </a:r>
          </a:p>
          <a:p>
            <a:pPr lvl="2"/>
            <a:r>
              <a:rPr lang="es-EC" dirty="0" smtClean="0"/>
              <a:t>representación </a:t>
            </a:r>
            <a:r>
              <a:rPr lang="es-EC" dirty="0"/>
              <a:t>de una frase con un árbol de </a:t>
            </a:r>
            <a:r>
              <a:rPr lang="es-EC" dirty="0" smtClean="0"/>
              <a:t>análisis sintáctico.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755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Comparison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81" t="16751" r="16618" b="24543"/>
          <a:stretch/>
        </p:blipFill>
        <p:spPr>
          <a:xfrm>
            <a:off x="856343" y="1690687"/>
            <a:ext cx="10014857" cy="48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Niveles de representación texto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8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smtClean="0"/>
              <a:t>Tres niveles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 smtClean="0"/>
              <a:t>Semántico</a:t>
            </a:r>
          </a:p>
          <a:p>
            <a:pPr lvl="1"/>
            <a:r>
              <a:rPr lang="es-EC" dirty="0"/>
              <a:t>etiquetado colaborativo</a:t>
            </a:r>
            <a:r>
              <a:rPr lang="es-EC" dirty="0" smtClean="0"/>
              <a:t>, y</a:t>
            </a:r>
            <a:endParaRPr lang="es-EC" dirty="0"/>
          </a:p>
          <a:p>
            <a:pPr lvl="1"/>
            <a:r>
              <a:rPr lang="es-EC" dirty="0" smtClean="0"/>
              <a:t>ontologías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99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Nivel Léxico: caracteres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Caracteres </a:t>
            </a:r>
            <a:r>
              <a:rPr lang="es-EC" dirty="0"/>
              <a:t>se </a:t>
            </a:r>
            <a:r>
              <a:rPr lang="es-EC" dirty="0" smtClean="0"/>
              <a:t>clasifican en letras </a:t>
            </a:r>
            <a:r>
              <a:rPr lang="es-EC" dirty="0"/>
              <a:t>y </a:t>
            </a:r>
            <a:r>
              <a:rPr lang="es-EC" dirty="0" smtClean="0"/>
              <a:t>delimitadores.</a:t>
            </a:r>
          </a:p>
          <a:p>
            <a:endParaRPr lang="es-EC" dirty="0"/>
          </a:p>
          <a:p>
            <a:r>
              <a:rPr lang="es-EC" dirty="0" err="1" smtClean="0"/>
              <a:t>Tokens</a:t>
            </a:r>
            <a:r>
              <a:rPr lang="es-EC" dirty="0" smtClean="0"/>
              <a:t>: secuencia </a:t>
            </a:r>
            <a:r>
              <a:rPr lang="es-EC" dirty="0"/>
              <a:t>de caracteres </a:t>
            </a:r>
            <a:r>
              <a:rPr lang="es-EC" dirty="0" smtClean="0"/>
              <a:t>de letras entre delimitadores.</a:t>
            </a:r>
          </a:p>
          <a:p>
            <a:endParaRPr lang="es-EC" dirty="0"/>
          </a:p>
          <a:p>
            <a:r>
              <a:rPr lang="es-EC" dirty="0" smtClean="0"/>
              <a:t>Caracteres tienen </a:t>
            </a:r>
            <a:r>
              <a:rPr lang="es-EC" dirty="0"/>
              <a:t>una función muy importante en el etiquetado de parte del habla </a:t>
            </a:r>
            <a:r>
              <a:rPr lang="es-EC" dirty="0" smtClean="0"/>
              <a:t>(POS) y el </a:t>
            </a:r>
            <a:r>
              <a:rPr lang="es-EC" dirty="0"/>
              <a:t>reconocimiento de entidades</a:t>
            </a:r>
          </a:p>
          <a:p>
            <a:endParaRPr lang="es-EC" dirty="0" smtClean="0"/>
          </a:p>
          <a:p>
            <a:r>
              <a:rPr lang="es-EC" dirty="0" smtClean="0"/>
              <a:t>Áreas de aplicación</a:t>
            </a:r>
          </a:p>
          <a:p>
            <a:pPr lvl="1"/>
            <a:r>
              <a:rPr lang="es-EC" dirty="0"/>
              <a:t>corrector </a:t>
            </a:r>
            <a:r>
              <a:rPr lang="es-EC" dirty="0" smtClean="0"/>
              <a:t>ortográfico, clasificación </a:t>
            </a:r>
            <a:r>
              <a:rPr lang="es-EC" dirty="0"/>
              <a:t>de la segmentación de palabras</a:t>
            </a:r>
            <a:r>
              <a:rPr lang="es-EC" dirty="0" smtClean="0"/>
              <a:t>, </a:t>
            </a:r>
            <a:r>
              <a:rPr lang="es-EC" dirty="0"/>
              <a:t>y más.</a:t>
            </a:r>
          </a:p>
        </p:txBody>
      </p:sp>
    </p:spTree>
    <p:extLst>
      <p:ext uri="{BB962C8B-B14F-4D97-AF65-F5344CB8AC3E}">
        <p14:creationId xmlns:p14="http://schemas.microsoft.com/office/powerpoint/2010/main" val="17189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Nivel léxico: palabras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Es la representación de texto más </a:t>
            </a:r>
            <a:r>
              <a:rPr lang="es-EC" dirty="0" smtClean="0"/>
              <a:t>común en </a:t>
            </a:r>
            <a:r>
              <a:rPr lang="es-EC" dirty="0"/>
              <a:t>muchas técnicas de minería de texto</a:t>
            </a:r>
            <a:r>
              <a:rPr lang="es-EC" dirty="0" smtClean="0"/>
              <a:t>.</a:t>
            </a:r>
          </a:p>
          <a:p>
            <a:pPr lvl="1"/>
            <a:r>
              <a:rPr lang="es-EC" dirty="0" smtClean="0"/>
              <a:t>…</a:t>
            </a:r>
            <a:r>
              <a:rPr lang="es-EC" dirty="0"/>
              <a:t> </a:t>
            </a:r>
            <a:r>
              <a:rPr lang="es-EC" dirty="0" smtClean="0"/>
              <a:t>casi </a:t>
            </a:r>
            <a:r>
              <a:rPr lang="es-EC" dirty="0"/>
              <a:t>todos los paquetes de minería de texto se incluyen una función de </a:t>
            </a:r>
            <a:r>
              <a:rPr lang="es-EC" dirty="0" err="1" smtClean="0"/>
              <a:t>tokenización</a:t>
            </a:r>
            <a:r>
              <a:rPr lang="es-EC" dirty="0" smtClean="0"/>
              <a:t> que </a:t>
            </a:r>
            <a:r>
              <a:rPr lang="es-EC" dirty="0"/>
              <a:t>separa el texto en palabras.</a:t>
            </a:r>
          </a:p>
          <a:p>
            <a:endParaRPr lang="es-EC" dirty="0"/>
          </a:p>
          <a:p>
            <a:r>
              <a:rPr lang="es-EC" dirty="0"/>
              <a:t> </a:t>
            </a:r>
            <a:r>
              <a:rPr lang="es-EC" dirty="0" smtClean="0"/>
              <a:t>Importante conocer</a:t>
            </a:r>
          </a:p>
          <a:p>
            <a:pPr lvl="1"/>
            <a:r>
              <a:rPr lang="es-EC" dirty="0" smtClean="0"/>
              <a:t>Una palabra </a:t>
            </a:r>
            <a:r>
              <a:rPr lang="es-EC" dirty="0"/>
              <a:t>es una unidad bien definida en los lenguajes occidentales</a:t>
            </a:r>
            <a:r>
              <a:rPr lang="es-EC" dirty="0" smtClean="0"/>
              <a:t>,…</a:t>
            </a:r>
          </a:p>
          <a:p>
            <a:pPr lvl="1"/>
            <a:r>
              <a:rPr lang="es-EC" dirty="0" smtClean="0"/>
              <a:t>pero </a:t>
            </a:r>
            <a:r>
              <a:rPr lang="es-EC" dirty="0"/>
              <a:t>el Chino, </a:t>
            </a:r>
            <a:r>
              <a:rPr lang="es-EC" dirty="0" smtClean="0"/>
              <a:t>por </a:t>
            </a:r>
            <a:r>
              <a:rPr lang="es-EC" dirty="0"/>
              <a:t>ejemplo, tiene </a:t>
            </a:r>
            <a:r>
              <a:rPr lang="es-EC" dirty="0" smtClean="0"/>
              <a:t>otras nociones de </a:t>
            </a:r>
            <a:r>
              <a:rPr lang="es-EC" dirty="0"/>
              <a:t>unidad </a:t>
            </a:r>
            <a:r>
              <a:rPr lang="es-EC" dirty="0" smtClean="0"/>
              <a:t>semántica.</a:t>
            </a:r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115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Definiciones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Text: “to sleep perchance to dream”</a:t>
            </a:r>
            <a:endParaRPr lang="es-EC" dirty="0" smtClean="0"/>
          </a:p>
          <a:p>
            <a:r>
              <a:rPr lang="es-EC" dirty="0" err="1" smtClean="0"/>
              <a:t>Token</a:t>
            </a:r>
            <a:endParaRPr lang="es-EC" dirty="0" smtClean="0"/>
          </a:p>
          <a:p>
            <a:pPr lvl="1"/>
            <a:r>
              <a:rPr lang="es-EC" dirty="0"/>
              <a:t>una instancia de una palabra </a:t>
            </a:r>
            <a:r>
              <a:rPr lang="es-EC" dirty="0" smtClean="0"/>
              <a:t>o un </a:t>
            </a:r>
            <a:r>
              <a:rPr lang="es-EC" dirty="0"/>
              <a:t>término que aparece en un </a:t>
            </a:r>
            <a:r>
              <a:rPr lang="es-EC" dirty="0" smtClean="0"/>
              <a:t>documento</a:t>
            </a:r>
          </a:p>
          <a:p>
            <a:pPr lvl="1"/>
            <a:r>
              <a:rPr lang="en-US" dirty="0"/>
              <a:t>Examples: “to” , “sleep” , “perchance” , “to” , “dream”</a:t>
            </a:r>
            <a:endParaRPr lang="es-EC" dirty="0" smtClean="0"/>
          </a:p>
          <a:p>
            <a:r>
              <a:rPr lang="es-EC" dirty="0" err="1" smtClean="0"/>
              <a:t>Type</a:t>
            </a:r>
            <a:endParaRPr lang="es-EC" dirty="0" smtClean="0"/>
          </a:p>
          <a:p>
            <a:pPr lvl="1"/>
            <a:r>
              <a:rPr lang="es-EC" dirty="0"/>
              <a:t>es lo mismo que un término en la mayoría de los casos.</a:t>
            </a:r>
          </a:p>
          <a:p>
            <a:pPr lvl="1"/>
            <a:r>
              <a:rPr lang="es-EC" dirty="0"/>
              <a:t>la clase de todos los </a:t>
            </a:r>
            <a:r>
              <a:rPr lang="es-EC" dirty="0" err="1"/>
              <a:t>tokens</a:t>
            </a:r>
            <a:r>
              <a:rPr lang="es-EC" dirty="0"/>
              <a:t> que contienen la misma secuencia de </a:t>
            </a:r>
            <a:r>
              <a:rPr lang="es-EC" dirty="0" smtClean="0"/>
              <a:t>caracteres</a:t>
            </a:r>
          </a:p>
          <a:p>
            <a:pPr lvl="1"/>
            <a:r>
              <a:rPr lang="en-US" dirty="0" smtClean="0"/>
              <a:t>Examples: “to” , “sleep” , “perchance” , “dream”</a:t>
            </a:r>
          </a:p>
          <a:p>
            <a:r>
              <a:rPr lang="es-EC" dirty="0" err="1" smtClean="0"/>
              <a:t>Term</a:t>
            </a:r>
            <a:endParaRPr lang="es-EC" dirty="0"/>
          </a:p>
          <a:p>
            <a:pPr lvl="1"/>
            <a:r>
              <a:rPr lang="es-EC" dirty="0"/>
              <a:t>una palabra normalizada según su morfología, ortografía, etc.</a:t>
            </a:r>
          </a:p>
          <a:p>
            <a:pPr lvl="1"/>
            <a:r>
              <a:rPr lang="es-EC" dirty="0"/>
              <a:t>es un tipo (tal vez normalizado) que </a:t>
            </a:r>
            <a:r>
              <a:rPr lang="es-EC" dirty="0" smtClean="0"/>
              <a:t>es incluido </a:t>
            </a:r>
            <a:r>
              <a:rPr lang="es-EC" dirty="0"/>
              <a:t>en el diccionario del sistema </a:t>
            </a:r>
            <a:r>
              <a:rPr lang="es-EC" dirty="0" smtClean="0"/>
              <a:t>IR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“sleep” , “perchance” , “dream”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5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Tokenization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character sequence and a defined document unit, tokenization is the task of chopping it up into pieces, called tokens, perhaps at the same time throwing away certain characters, such as punctuation</a:t>
            </a:r>
            <a:endParaRPr lang="es-EC" dirty="0"/>
          </a:p>
          <a:p>
            <a:pPr lvl="1"/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833" t="64981" r="16428" b="19350"/>
          <a:stretch/>
        </p:blipFill>
        <p:spPr>
          <a:xfrm>
            <a:off x="1059543" y="4001294"/>
            <a:ext cx="10080029" cy="131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Specific</a:t>
            </a:r>
            <a:r>
              <a:rPr lang="es-EC" dirty="0"/>
              <a:t> </a:t>
            </a:r>
            <a:r>
              <a:rPr lang="es-EC" dirty="0" err="1"/>
              <a:t>Tokens</a:t>
            </a:r>
            <a:r>
              <a:rPr lang="es-EC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C++, C# </a:t>
            </a:r>
            <a:endParaRPr lang="en-US" dirty="0" smtClean="0"/>
          </a:p>
          <a:p>
            <a:r>
              <a:rPr lang="en-US" dirty="0" smtClean="0"/>
              <a:t>B-52</a:t>
            </a:r>
            <a:r>
              <a:rPr lang="en-US" dirty="0"/>
              <a:t>, B777 </a:t>
            </a:r>
            <a:endParaRPr lang="en-US" dirty="0" smtClean="0"/>
          </a:p>
          <a:p>
            <a:r>
              <a:rPr lang="en-US" dirty="0" smtClean="0"/>
              <a:t>M*A*S*H </a:t>
            </a:r>
          </a:p>
          <a:p>
            <a:r>
              <a:rPr lang="en-US" dirty="0" smtClean="0"/>
              <a:t>Email </a:t>
            </a:r>
            <a:r>
              <a:rPr lang="en-US" dirty="0"/>
              <a:t>addresses (cmpt456@sfu.ca) 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URLs (http://www.cs.sfu.ca) </a:t>
            </a:r>
            <a:endParaRPr lang="en-US" dirty="0" smtClean="0"/>
          </a:p>
          <a:p>
            <a:r>
              <a:rPr lang="en-US" dirty="0" smtClean="0"/>
              <a:t>IP </a:t>
            </a:r>
            <a:r>
              <a:rPr lang="en-US" dirty="0"/>
              <a:t>addresses (142.32.48.231) </a:t>
            </a:r>
            <a:endParaRPr lang="en-US" dirty="0" smtClean="0"/>
          </a:p>
          <a:p>
            <a:r>
              <a:rPr lang="en-US" dirty="0" smtClean="0"/>
              <a:t>Phone </a:t>
            </a:r>
            <a:r>
              <a:rPr lang="en-US" dirty="0"/>
              <a:t>number (778-782-3054) </a:t>
            </a:r>
            <a:endParaRPr lang="en-US" dirty="0" smtClean="0"/>
          </a:p>
          <a:p>
            <a:r>
              <a:rPr lang="en-US" dirty="0" smtClean="0"/>
              <a:t>City </a:t>
            </a:r>
            <a:r>
              <a:rPr lang="en-US" dirty="0"/>
              <a:t>names (San Francisco, New York)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66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Problems of tokenization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C" dirty="0"/>
              <a:t>Definition of Token</a:t>
            </a:r>
          </a:p>
          <a:p>
            <a:pPr lvl="1"/>
            <a:r>
              <a:rPr lang="en-US" altLang="es-EC" dirty="0"/>
              <a:t>United States, AT&amp;T, 3-year-old</a:t>
            </a:r>
          </a:p>
          <a:p>
            <a:endParaRPr lang="en-US" altLang="es-EC" dirty="0" smtClean="0"/>
          </a:p>
          <a:p>
            <a:r>
              <a:rPr lang="en-US" altLang="es-EC" dirty="0" smtClean="0"/>
              <a:t>Ambiguity </a:t>
            </a:r>
            <a:r>
              <a:rPr lang="en-US" altLang="es-EC" dirty="0"/>
              <a:t>of punctuation as sentence boundary</a:t>
            </a:r>
          </a:p>
          <a:p>
            <a:pPr lvl="1"/>
            <a:r>
              <a:rPr lang="en-US" altLang="es-EC" dirty="0"/>
              <a:t>Prof. Dr. J.M.</a:t>
            </a:r>
          </a:p>
          <a:p>
            <a:endParaRPr lang="en-US" altLang="es-EC" dirty="0" smtClean="0"/>
          </a:p>
          <a:p>
            <a:r>
              <a:rPr lang="en-US" altLang="es-EC" dirty="0" smtClean="0"/>
              <a:t>Ambiguity </a:t>
            </a:r>
            <a:r>
              <a:rPr lang="en-US" altLang="es-EC" dirty="0"/>
              <a:t>in numbers</a:t>
            </a:r>
          </a:p>
          <a:p>
            <a:pPr lvl="1"/>
            <a:r>
              <a:rPr lang="en-US" altLang="es-EC" dirty="0"/>
              <a:t>123,456.78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705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956</Words>
  <Application>Microsoft Office PowerPoint</Application>
  <PresentationFormat>Panorámica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Wingdings</vt:lpstr>
      <vt:lpstr>Tema de Office</vt:lpstr>
      <vt:lpstr> Introducción a Preprocesamiento de Texto</vt:lpstr>
      <vt:lpstr>Niveles de representación texto</vt:lpstr>
      <vt:lpstr>Niveles de representación texto</vt:lpstr>
      <vt:lpstr>Nivel Léxico: caracteres</vt:lpstr>
      <vt:lpstr>Nivel léxico: palabras</vt:lpstr>
      <vt:lpstr>Definiciones</vt:lpstr>
      <vt:lpstr>Tokenization</vt:lpstr>
      <vt:lpstr>Specific Tokens </vt:lpstr>
      <vt:lpstr>Problems of tokenization</vt:lpstr>
      <vt:lpstr>Some Solutions</vt:lpstr>
      <vt:lpstr>Word Segmentation</vt:lpstr>
      <vt:lpstr>Stop Words </vt:lpstr>
      <vt:lpstr>Token Normalization </vt:lpstr>
      <vt:lpstr>Normalization Techniques</vt:lpstr>
      <vt:lpstr>Stemming and Lemmatization</vt:lpstr>
      <vt:lpstr>Stemming</vt:lpstr>
      <vt:lpstr>Comparison of Stemmers</vt:lpstr>
      <vt:lpstr>Lemmatization</vt:lpstr>
      <vt:lpstr>Krovetz Stemmer – A Hybrid Method</vt:lpstr>
      <vt:lpstr>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 de texto</dc:title>
  <dc:creator>Usuario-03</dc:creator>
  <cp:lastModifiedBy>Usuario-03</cp:lastModifiedBy>
  <cp:revision>24</cp:revision>
  <dcterms:created xsi:type="dcterms:W3CDTF">2018-03-30T16:38:51Z</dcterms:created>
  <dcterms:modified xsi:type="dcterms:W3CDTF">2019-04-02T01:36:11Z</dcterms:modified>
</cp:coreProperties>
</file>