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403" r:id="rId3"/>
    <p:sldId id="404" r:id="rId4"/>
    <p:sldId id="412" r:id="rId5"/>
    <p:sldId id="413" r:id="rId6"/>
    <p:sldId id="405" r:id="rId7"/>
    <p:sldId id="406" r:id="rId8"/>
    <p:sldId id="407" r:id="rId9"/>
    <p:sldId id="408" r:id="rId10"/>
    <p:sldId id="421" r:id="rId11"/>
    <p:sldId id="422" r:id="rId12"/>
    <p:sldId id="423" r:id="rId13"/>
    <p:sldId id="425" r:id="rId14"/>
    <p:sldId id="426" r:id="rId15"/>
    <p:sldId id="424" r:id="rId16"/>
    <p:sldId id="428" r:id="rId17"/>
    <p:sldId id="429" r:id="rId18"/>
    <p:sldId id="430" r:id="rId19"/>
    <p:sldId id="431" r:id="rId20"/>
    <p:sldId id="427" r:id="rId21"/>
    <p:sldId id="434" r:id="rId22"/>
    <p:sldId id="439" r:id="rId23"/>
    <p:sldId id="440" r:id="rId24"/>
    <p:sldId id="436" r:id="rId25"/>
    <p:sldId id="442" r:id="rId26"/>
    <p:sldId id="443" r:id="rId27"/>
    <p:sldId id="44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76" autoAdjust="0"/>
  </p:normalViewPr>
  <p:slideViewPr>
    <p:cSldViewPr showGuide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-182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34BD3B-C89D-4668-B2DE-A3F680C54AEB}" type="slidenum">
              <a:rPr lang="en-GB" altLang="es-EC"/>
              <a:pPr/>
              <a:t>‹Nº›</a:t>
            </a:fld>
            <a:endParaRPr lang="en-GB" altLang="es-EC"/>
          </a:p>
        </p:txBody>
      </p:sp>
    </p:spTree>
    <p:extLst>
      <p:ext uri="{BB962C8B-B14F-4D97-AF65-F5344CB8AC3E}">
        <p14:creationId xmlns:p14="http://schemas.microsoft.com/office/powerpoint/2010/main" val="1290398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3DD35-D0C6-44F6-A93B-FF5200A76D53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27369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F9F32-0FD5-4580-BB6C-65F3975CE481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69082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DCFD8-7931-4B52-AFF0-01AFBCB3403B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137144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32FFF-A26E-4B2C-BA94-10E87D70777A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1692234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75094-7010-48B8-97A1-C67414281152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1201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3E9DC-F5EC-44CD-B9A1-4A77006E16C4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9506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7B373-3F11-42DF-91F8-ED6BF15C99C5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66298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A235B-2284-4A21-962A-26EA7A638EB7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0741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1DE5F-CF5F-441E-B46B-A7CB18C5CAAD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21950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3CCE5-8C30-49A9-8F93-96B755967974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337273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8C00D-E75F-4F40-8F07-5063B5AF2A1F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28848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59836-F890-4CE4-B08F-252C373320F1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29117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E800F0-76EF-419B-8A00-A237CC23D852}" type="slidenum">
              <a:rPr lang="en-US" altLang="es-EC"/>
              <a:pPr/>
              <a:t>‹Nº›</a:t>
            </a:fld>
            <a:endParaRPr lang="en-US" altLang="es-EC"/>
          </a:p>
        </p:txBody>
      </p:sp>
    </p:spTree>
    <p:extLst>
      <p:ext uri="{BB962C8B-B14F-4D97-AF65-F5344CB8AC3E}">
        <p14:creationId xmlns:p14="http://schemas.microsoft.com/office/powerpoint/2010/main" val="188388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C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C" smtClean="0"/>
              <a:t>Click to edit Master text styles</a:t>
            </a:r>
          </a:p>
          <a:p>
            <a:pPr lvl="1"/>
            <a:r>
              <a:rPr lang="en-US" altLang="es-EC" smtClean="0"/>
              <a:t>Second level</a:t>
            </a:r>
          </a:p>
          <a:p>
            <a:pPr lvl="2"/>
            <a:r>
              <a:rPr lang="en-US" altLang="es-EC" smtClean="0"/>
              <a:t>Third level</a:t>
            </a:r>
          </a:p>
          <a:p>
            <a:pPr lvl="3"/>
            <a:r>
              <a:rPr lang="en-US" altLang="es-EC" smtClean="0"/>
              <a:t>Fourth level</a:t>
            </a:r>
          </a:p>
          <a:p>
            <a:pPr lvl="4"/>
            <a:r>
              <a:rPr lang="en-US" altLang="es-EC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FD8271-DB59-41A2-9E92-989C25B9F45F}" type="slidenum">
              <a:rPr lang="en-US" altLang="es-EC"/>
              <a:pPr/>
              <a:t>‹Nº›</a:t>
            </a:fld>
            <a:endParaRPr lang="en-US" alt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0"/>
            <a:ext cx="8839200" cy="1143000"/>
          </a:xfrm>
        </p:spPr>
        <p:txBody>
          <a:bodyPr/>
          <a:lstStyle/>
          <a:p>
            <a:pPr eaLnBrk="1" hangingPunct="1"/>
            <a:r>
              <a:rPr lang="en-GB" altLang="es-EC" sz="3600" dirty="0" smtClean="0"/>
              <a:t/>
            </a:r>
            <a:br>
              <a:rPr lang="en-GB" altLang="es-EC" sz="3600" dirty="0" smtClean="0"/>
            </a:br>
            <a:r>
              <a:rPr lang="en-GB" altLang="es-EC" sz="3600" dirty="0" smtClean="0"/>
              <a:t> </a:t>
            </a:r>
            <a:r>
              <a:rPr lang="en-GB" altLang="es-EC" b="1" dirty="0" smtClean="0"/>
              <a:t/>
            </a:r>
            <a:br>
              <a:rPr lang="en-GB" altLang="es-EC" b="1" dirty="0" smtClean="0"/>
            </a:br>
            <a:r>
              <a:rPr lang="en-GB" altLang="es-EC" b="1" dirty="0" err="1" smtClean="0"/>
              <a:t>Ponderación</a:t>
            </a:r>
            <a:r>
              <a:rPr lang="en-GB" altLang="es-EC" b="1" dirty="0" smtClean="0"/>
              <a:t> de </a:t>
            </a:r>
            <a:r>
              <a:rPr lang="en-GB" altLang="es-EC" b="1" dirty="0" err="1" smtClean="0"/>
              <a:t>términos</a:t>
            </a:r>
            <a:endParaRPr lang="en-GB" altLang="es-EC" sz="32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62400"/>
            <a:ext cx="7010400" cy="914400"/>
          </a:xfrm>
        </p:spPr>
        <p:txBody>
          <a:bodyPr/>
          <a:lstStyle/>
          <a:p>
            <a:pPr eaLnBrk="1" hangingPunct="1"/>
            <a:r>
              <a:rPr lang="en-GB" altLang="es-EC" sz="2400" smtClean="0"/>
              <a:t> </a:t>
            </a:r>
            <a:r>
              <a:rPr lang="en-GB" altLang="es-EC" sz="2400" i="1" smtClean="0"/>
              <a:t> ’</a:t>
            </a:r>
            <a:endParaRPr lang="en-GB" altLang="es-EC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Vector Space Model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EC" sz="2800" dirty="0" smtClean="0"/>
              <a:t>Documents are represented as vectors in term space</a:t>
            </a:r>
          </a:p>
          <a:p>
            <a:pPr lvl="1">
              <a:lnSpc>
                <a:spcPct val="90000"/>
              </a:lnSpc>
            </a:pPr>
            <a:r>
              <a:rPr lang="en-US" altLang="es-EC" sz="2400" dirty="0" smtClean="0"/>
              <a:t>Terms are usually </a:t>
            </a:r>
            <a:r>
              <a:rPr lang="en-US" altLang="es-EC" sz="2400" i="1" dirty="0" smtClean="0"/>
              <a:t>stems</a:t>
            </a:r>
          </a:p>
          <a:p>
            <a:pPr lvl="1">
              <a:lnSpc>
                <a:spcPct val="90000"/>
              </a:lnSpc>
            </a:pPr>
            <a:r>
              <a:rPr lang="en-US" altLang="es-EC" sz="2400" dirty="0" smtClean="0"/>
              <a:t>Documents represented by binary or weighted vectors of terms</a:t>
            </a:r>
          </a:p>
          <a:p>
            <a:pPr>
              <a:lnSpc>
                <a:spcPct val="90000"/>
              </a:lnSpc>
            </a:pPr>
            <a:r>
              <a:rPr lang="en-US" altLang="es-EC" sz="2800" dirty="0" smtClean="0"/>
              <a:t>Queries represented </a:t>
            </a:r>
            <a:r>
              <a:rPr lang="en-US" altLang="es-EC" sz="2800" u="sng" dirty="0" smtClean="0"/>
              <a:t>the same as documents</a:t>
            </a:r>
          </a:p>
          <a:p>
            <a:pPr>
              <a:lnSpc>
                <a:spcPct val="90000"/>
              </a:lnSpc>
            </a:pPr>
            <a:r>
              <a:rPr lang="en-US" altLang="es-EC" sz="2800" dirty="0" smtClean="0"/>
              <a:t>Query and Document weights are based on length and direction of their vector</a:t>
            </a:r>
          </a:p>
          <a:p>
            <a:pPr>
              <a:lnSpc>
                <a:spcPct val="90000"/>
              </a:lnSpc>
            </a:pPr>
            <a:r>
              <a:rPr lang="en-US" altLang="es-EC" sz="2800" dirty="0" smtClean="0"/>
              <a:t>A vector distance measure between the query and documents is used to rank retrieved documents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409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Document Vectors + Frequency </a:t>
            </a:r>
            <a:endParaRPr lang="es-EC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22336"/>
              </p:ext>
            </p:extLst>
          </p:nvPr>
        </p:nvGraphicFramePr>
        <p:xfrm>
          <a:off x="664143" y="2420888"/>
          <a:ext cx="777518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Worksheet" r:id="rId3" imgW="5496306" imgH="1629258" progId="Excel.Sheet.8">
                  <p:embed/>
                </p:oleObj>
              </mc:Choice>
              <mc:Fallback>
                <p:oleObj name="Worksheet" r:id="rId3" imgW="5496306" imgH="16292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43" y="2420888"/>
                        <a:ext cx="7775180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3127623"/>
            <a:ext cx="8305800" cy="3733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s-EC" sz="2400">
                <a:latin typeface="Arial" panose="020B0604020202020204" pitchFamily="34" charset="0"/>
              </a:rPr>
              <a:t>“Nova” occurs 10 times in text A</a:t>
            </a:r>
          </a:p>
          <a:p>
            <a:pPr eaLnBrk="0" hangingPunct="0"/>
            <a:r>
              <a:rPr lang="en-US" altLang="es-EC" sz="2400">
                <a:latin typeface="Arial" panose="020B0604020202020204" pitchFamily="34" charset="0"/>
              </a:rPr>
              <a:t>“Galaxy” occurs 5 times in text A</a:t>
            </a:r>
          </a:p>
          <a:p>
            <a:pPr eaLnBrk="0" hangingPunct="0"/>
            <a:r>
              <a:rPr lang="en-US" altLang="es-EC" sz="2400">
                <a:latin typeface="Arial" panose="020B0604020202020204" pitchFamily="34" charset="0"/>
              </a:rPr>
              <a:t>“Heat” occurs 3 times in text A</a:t>
            </a:r>
          </a:p>
          <a:p>
            <a:pPr eaLnBrk="0" hangingPunct="0"/>
            <a:r>
              <a:rPr lang="en-US" altLang="es-EC" sz="2400">
                <a:latin typeface="Arial" panose="020B0604020202020204" pitchFamily="34" charset="0"/>
              </a:rPr>
              <a:t>(Blank means 0 occurrences.)</a:t>
            </a:r>
          </a:p>
        </p:txBody>
      </p:sp>
    </p:spTree>
    <p:extLst>
      <p:ext uri="{BB962C8B-B14F-4D97-AF65-F5344CB8AC3E}">
        <p14:creationId xmlns:p14="http://schemas.microsoft.com/office/powerpoint/2010/main" val="30884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We Can Plot the Vectors</a:t>
            </a:r>
            <a:endParaRPr lang="es-EC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67544" y="1844824"/>
            <a:ext cx="7616825" cy="4724400"/>
            <a:chOff x="182" y="1081"/>
            <a:chExt cx="4798" cy="297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768" y="1488"/>
              <a:ext cx="0" cy="2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768" y="3744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2" y="1081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s-EC" sz="2400">
                  <a:latin typeface="Arial" panose="020B0604020202020204" pitchFamily="34" charset="0"/>
                </a:rPr>
                <a:t>Star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686" y="3769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s-EC" sz="2400">
                  <a:latin typeface="Arial" panose="020B0604020202020204" pitchFamily="34" charset="0"/>
                </a:rPr>
                <a:t>Diet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768" y="2304"/>
              <a:ext cx="24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768" y="3552"/>
              <a:ext cx="216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768" y="2208"/>
              <a:ext cx="216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912" y="2013"/>
              <a:ext cx="1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s-EC">
                  <a:latin typeface="Arial" panose="020B0604020202020204" pitchFamily="34" charset="0"/>
                </a:rPr>
                <a:t>Doc about astronomy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40" y="1871"/>
              <a:ext cx="1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s-EC">
                  <a:latin typeface="Arial" panose="020B0604020202020204" pitchFamily="34" charset="0"/>
                </a:rPr>
                <a:t>Doc about movie stars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24" y="3311"/>
              <a:ext cx="19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s-EC">
                  <a:latin typeface="Arial" panose="020B0604020202020204" pitchFamily="34" charset="0"/>
                </a:rPr>
                <a:t>Doc about mammal behavior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0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altLang="es-EC" dirty="0" smtClean="0"/>
              <a:t>Documents in 3D Space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5302634"/>
            <a:ext cx="8784976" cy="1082824"/>
          </a:xfrm>
        </p:spPr>
        <p:txBody>
          <a:bodyPr/>
          <a:lstStyle/>
          <a:p>
            <a:r>
              <a:rPr lang="en-US" altLang="es-EC" dirty="0" smtClean="0">
                <a:latin typeface="Arial" panose="020B0604020202020204" pitchFamily="34" charset="0"/>
              </a:rPr>
              <a:t>Primary assumption of the Vector Space Model: Documents that are “close together” in space are similar in meaning</a:t>
            </a:r>
          </a:p>
          <a:p>
            <a:endParaRPr lang="es-EC" dirty="0"/>
          </a:p>
        </p:txBody>
      </p:sp>
      <p:pic>
        <p:nvPicPr>
          <p:cNvPr id="5" name="Picture 4" descr="RR-v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62348"/>
            <a:ext cx="5352256" cy="35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Document Space has High Dimensionality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EC" dirty="0" smtClean="0"/>
              <a:t>What happens beyond  2 or 3 dimensions?</a:t>
            </a:r>
          </a:p>
          <a:p>
            <a:pPr>
              <a:lnSpc>
                <a:spcPct val="90000"/>
              </a:lnSpc>
            </a:pPr>
            <a:r>
              <a:rPr lang="en-US" altLang="es-EC" dirty="0" smtClean="0"/>
              <a:t>Similarity still has to do with how many tokens are shared in common.</a:t>
            </a:r>
          </a:p>
          <a:p>
            <a:pPr>
              <a:lnSpc>
                <a:spcPct val="90000"/>
              </a:lnSpc>
            </a:pPr>
            <a:r>
              <a:rPr lang="en-US" altLang="es-EC" dirty="0" smtClean="0"/>
              <a:t>More terms -&gt; harder to understand which subsets of words are shared among similar documents.</a:t>
            </a:r>
          </a:p>
          <a:p>
            <a:pPr lvl="1">
              <a:lnSpc>
                <a:spcPct val="90000"/>
              </a:lnSpc>
            </a:pPr>
            <a:r>
              <a:rPr lang="en-US" altLang="es-EC" dirty="0" smtClean="0"/>
              <a:t>ranking methods</a:t>
            </a:r>
          </a:p>
          <a:p>
            <a:pPr>
              <a:lnSpc>
                <a:spcPct val="90000"/>
              </a:lnSpc>
            </a:pPr>
            <a:r>
              <a:rPr lang="en-US" altLang="es-EC" dirty="0" smtClean="0"/>
              <a:t>Approaches to handling high dimensionality: Clustering and LSI (later)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18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Assigning Weights to Terms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C" dirty="0" smtClean="0"/>
              <a:t>Binary Weights</a:t>
            </a:r>
          </a:p>
          <a:p>
            <a:r>
              <a:rPr lang="en-US" altLang="es-EC" dirty="0" smtClean="0"/>
              <a:t>Raw term frequency</a:t>
            </a:r>
          </a:p>
          <a:p>
            <a:r>
              <a:rPr lang="en-US" altLang="es-EC" dirty="0" err="1" smtClean="0"/>
              <a:t>tf</a:t>
            </a:r>
            <a:r>
              <a:rPr lang="en-US" altLang="es-EC" dirty="0" smtClean="0"/>
              <a:t>*</a:t>
            </a:r>
            <a:r>
              <a:rPr lang="en-US" altLang="es-EC" dirty="0" err="1" smtClean="0"/>
              <a:t>idf</a:t>
            </a:r>
            <a:endParaRPr lang="en-US" altLang="es-EC" dirty="0" smtClean="0"/>
          </a:p>
          <a:p>
            <a:pPr lvl="1"/>
            <a:r>
              <a:rPr lang="en-US" altLang="es-EC" dirty="0" smtClean="0"/>
              <a:t>Want to weight terms highly if they are</a:t>
            </a:r>
          </a:p>
          <a:p>
            <a:pPr lvl="2"/>
            <a:r>
              <a:rPr lang="en-US" altLang="es-EC" dirty="0" smtClean="0"/>
              <a:t>Frequent in relevant documents … BUT</a:t>
            </a:r>
          </a:p>
          <a:p>
            <a:pPr lvl="2"/>
            <a:r>
              <a:rPr lang="en-US" altLang="es-EC" dirty="0" smtClean="0"/>
              <a:t>Infrequent in the collection as a whole</a:t>
            </a:r>
          </a:p>
          <a:p>
            <a:r>
              <a:rPr lang="en-US" altLang="es-EC" dirty="0" smtClean="0"/>
              <a:t>Automatically derived thesaurus terms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441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Binary Weights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755477"/>
            <a:ext cx="7772400" cy="4114800"/>
          </a:xfrm>
        </p:spPr>
        <p:txBody>
          <a:bodyPr/>
          <a:lstStyle/>
          <a:p>
            <a:r>
              <a:rPr lang="en-US" altLang="es-EC" dirty="0" smtClean="0"/>
              <a:t>Only the presence (1) or absence (0) of a term is included in the vector</a:t>
            </a:r>
          </a:p>
          <a:p>
            <a:endParaRPr lang="es-EC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28003"/>
              </p:ext>
            </p:extLst>
          </p:nvPr>
        </p:nvGraphicFramePr>
        <p:xfrm>
          <a:off x="2976562" y="2819400"/>
          <a:ext cx="31908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Worksheet" r:id="rId3" imgW="2448306" imgH="3095955" progId="Excel.Sheet.8">
                  <p:embed/>
                </p:oleObj>
              </mc:Choice>
              <mc:Fallback>
                <p:oleObj name="Worksheet" r:id="rId3" imgW="2448306" imgH="309595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2" y="2819400"/>
                        <a:ext cx="31908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1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Raw Term Weights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4382" y="1628800"/>
            <a:ext cx="7772400" cy="4114800"/>
          </a:xfrm>
        </p:spPr>
        <p:txBody>
          <a:bodyPr/>
          <a:lstStyle/>
          <a:p>
            <a:r>
              <a:rPr lang="en-US" altLang="es-EC" dirty="0" smtClean="0"/>
              <a:t>The frequency of occurrence for the term in each document is included in the vector</a:t>
            </a:r>
          </a:p>
          <a:p>
            <a:endParaRPr lang="es-EC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92312"/>
              </p:ext>
            </p:extLst>
          </p:nvPr>
        </p:nvGraphicFramePr>
        <p:xfrm>
          <a:off x="3004343" y="2771800"/>
          <a:ext cx="31353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Worksheet" r:id="rId3" imgW="2448306" imgH="3095955" progId="Excel.Sheet.8">
                  <p:embed/>
                </p:oleObj>
              </mc:Choice>
              <mc:Fallback>
                <p:oleObj name="Worksheet" r:id="rId3" imgW="2448306" imgH="309595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343" y="2771800"/>
                        <a:ext cx="3135313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7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Assigning Weights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s-EC" sz="2800" dirty="0" smtClean="0">
                <a:sym typeface="Symbol" panose="05050102010706020507" pitchFamily="18" charset="2"/>
              </a:rPr>
              <a:t>A </a:t>
            </a:r>
            <a:r>
              <a:rPr lang="pt-BR" altLang="es-EC" sz="2800" dirty="0" err="1" smtClean="0">
                <a:sym typeface="Symbol" panose="05050102010706020507" pitchFamily="18" charset="2"/>
              </a:rPr>
              <a:t>good</a:t>
            </a:r>
            <a:r>
              <a:rPr lang="pt-BR" altLang="es-EC" sz="2800" dirty="0" smtClean="0">
                <a:sym typeface="Symbol" panose="05050102010706020507" pitchFamily="18" charset="2"/>
              </a:rPr>
              <a:t> </a:t>
            </a:r>
            <a:r>
              <a:rPr lang="pt-BR" altLang="es-EC" sz="2800" dirty="0" err="1" smtClean="0">
                <a:sym typeface="Symbol" panose="05050102010706020507" pitchFamily="18" charset="2"/>
              </a:rPr>
              <a:t>weight</a:t>
            </a:r>
            <a:r>
              <a:rPr lang="pt-BR" altLang="es-EC" sz="2800" dirty="0" smtClean="0">
                <a:sym typeface="Symbol" panose="05050102010706020507" pitchFamily="18" charset="2"/>
              </a:rPr>
              <a:t> must </a:t>
            </a:r>
            <a:r>
              <a:rPr lang="pt-BR" altLang="es-EC" sz="2800" dirty="0" err="1" smtClean="0">
                <a:sym typeface="Symbol" panose="05050102010706020507" pitchFamily="18" charset="2"/>
              </a:rPr>
              <a:t>take</a:t>
            </a:r>
            <a:r>
              <a:rPr lang="pt-BR" altLang="es-EC" sz="2800" dirty="0" smtClean="0">
                <a:sym typeface="Symbol" panose="05050102010706020507" pitchFamily="18" charset="2"/>
              </a:rPr>
              <a:t> </a:t>
            </a:r>
            <a:r>
              <a:rPr lang="pt-BR" altLang="es-EC" sz="2800" dirty="0" err="1" smtClean="0">
                <a:sym typeface="Symbol" panose="05050102010706020507" pitchFamily="18" charset="2"/>
              </a:rPr>
              <a:t>into</a:t>
            </a:r>
            <a:r>
              <a:rPr lang="pt-BR" altLang="es-EC" sz="2800" dirty="0" smtClean="0">
                <a:sym typeface="Symbol" panose="05050102010706020507" pitchFamily="18" charset="2"/>
              </a:rPr>
              <a:t> </a:t>
            </a:r>
            <a:r>
              <a:rPr lang="pt-BR" altLang="es-EC" sz="2800" dirty="0" err="1" smtClean="0">
                <a:sym typeface="Symbol" panose="05050102010706020507" pitchFamily="18" charset="2"/>
              </a:rPr>
              <a:t>account</a:t>
            </a:r>
            <a:r>
              <a:rPr lang="pt-BR" altLang="es-EC" sz="2800" dirty="0" smtClean="0">
                <a:sym typeface="Symbol" panose="05050102010706020507" pitchFamily="18" charset="2"/>
              </a:rPr>
              <a:t> </a:t>
            </a:r>
            <a:r>
              <a:rPr lang="pt-BR" altLang="es-EC" sz="2800" dirty="0" err="1" smtClean="0">
                <a:sym typeface="Symbol" panose="05050102010706020507" pitchFamily="18" charset="2"/>
              </a:rPr>
              <a:t>two</a:t>
            </a:r>
            <a:r>
              <a:rPr lang="pt-BR" altLang="es-EC" sz="2800" dirty="0" smtClean="0">
                <a:sym typeface="Symbol" panose="05050102010706020507" pitchFamily="18" charset="2"/>
              </a:rPr>
              <a:t> </a:t>
            </a:r>
            <a:r>
              <a:rPr lang="pt-BR" altLang="es-EC" sz="2800" dirty="0" err="1" smtClean="0">
                <a:sym typeface="Symbol" panose="05050102010706020507" pitchFamily="18" charset="2"/>
              </a:rPr>
              <a:t>effects</a:t>
            </a:r>
            <a:r>
              <a:rPr lang="pt-BR" altLang="es-EC" sz="2800" dirty="0" smtClean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pt-BR" altLang="es-EC" sz="2400" dirty="0" err="1" smtClean="0">
                <a:sym typeface="Symbol" panose="05050102010706020507" pitchFamily="18" charset="2"/>
              </a:rPr>
              <a:t>quantification</a:t>
            </a:r>
            <a:r>
              <a:rPr lang="pt-BR" altLang="es-EC" sz="2400" dirty="0" smtClean="0">
                <a:sym typeface="Symbol" panose="05050102010706020507" pitchFamily="18" charset="2"/>
              </a:rPr>
              <a:t> </a:t>
            </a:r>
            <a:r>
              <a:rPr lang="pt-BR" altLang="es-EC" sz="2400" dirty="0" err="1" smtClean="0">
                <a:sym typeface="Symbol" panose="05050102010706020507" pitchFamily="18" charset="2"/>
              </a:rPr>
              <a:t>of</a:t>
            </a:r>
            <a:r>
              <a:rPr lang="pt-BR" altLang="es-EC" sz="2400" dirty="0" smtClean="0">
                <a:sym typeface="Symbol" panose="05050102010706020507" pitchFamily="18" charset="2"/>
              </a:rPr>
              <a:t> </a:t>
            </a:r>
            <a:r>
              <a:rPr lang="pt-BR" altLang="es-EC" sz="2400" dirty="0" err="1" smtClean="0">
                <a:sym typeface="Symbol" panose="05050102010706020507" pitchFamily="18" charset="2"/>
              </a:rPr>
              <a:t>intra-document</a:t>
            </a:r>
            <a:r>
              <a:rPr lang="pt-BR" altLang="es-EC" sz="2400" dirty="0" smtClean="0">
                <a:sym typeface="Symbol" panose="05050102010706020507" pitchFamily="18" charset="2"/>
              </a:rPr>
              <a:t> </a:t>
            </a:r>
            <a:r>
              <a:rPr lang="pt-BR" altLang="es-EC" sz="2400" dirty="0" err="1" smtClean="0">
                <a:sym typeface="Symbol" panose="05050102010706020507" pitchFamily="18" charset="2"/>
              </a:rPr>
              <a:t>contents</a:t>
            </a:r>
            <a:r>
              <a:rPr lang="pt-BR" altLang="es-EC" sz="2400" dirty="0" smtClean="0">
                <a:sym typeface="Symbol" panose="05050102010706020507" pitchFamily="18" charset="2"/>
              </a:rPr>
              <a:t> (</a:t>
            </a:r>
            <a:r>
              <a:rPr lang="pt-BR" altLang="es-EC" sz="2400" dirty="0" err="1" smtClean="0">
                <a:sym typeface="Symbol" panose="05050102010706020507" pitchFamily="18" charset="2"/>
              </a:rPr>
              <a:t>similarity</a:t>
            </a:r>
            <a:r>
              <a:rPr lang="pt-BR" altLang="es-EC" sz="2400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pt-BR" altLang="es-EC" sz="2000" i="1" dirty="0" smtClean="0">
                <a:sym typeface="Symbol" panose="05050102010706020507" pitchFamily="18" charset="2"/>
              </a:rPr>
              <a:t>tf  </a:t>
            </a:r>
            <a:r>
              <a:rPr lang="pt-BR" altLang="es-EC" sz="2000" dirty="0" err="1" smtClean="0">
                <a:sym typeface="Symbol" panose="05050102010706020507" pitchFamily="18" charset="2"/>
              </a:rPr>
              <a:t>factor</a:t>
            </a:r>
            <a:r>
              <a:rPr lang="pt-BR" altLang="es-EC" sz="2000" dirty="0" smtClean="0">
                <a:sym typeface="Symbol" panose="05050102010706020507" pitchFamily="18" charset="2"/>
              </a:rPr>
              <a:t>, </a:t>
            </a:r>
            <a:r>
              <a:rPr lang="pt-BR" altLang="es-EC" sz="2000" dirty="0" err="1" smtClean="0">
                <a:sym typeface="Symbol" panose="05050102010706020507" pitchFamily="18" charset="2"/>
              </a:rPr>
              <a:t>the</a:t>
            </a:r>
            <a:r>
              <a:rPr lang="pt-BR" altLang="es-EC" sz="2000" dirty="0" smtClean="0">
                <a:sym typeface="Symbol" panose="05050102010706020507" pitchFamily="18" charset="2"/>
              </a:rPr>
              <a:t> </a:t>
            </a:r>
            <a:r>
              <a:rPr lang="pt-BR" altLang="es-EC" sz="2000" i="1" dirty="0" err="1" smtClean="0">
                <a:sym typeface="Symbol" panose="05050102010706020507" pitchFamily="18" charset="2"/>
              </a:rPr>
              <a:t>term</a:t>
            </a:r>
            <a:r>
              <a:rPr lang="pt-BR" altLang="es-EC" sz="2000" i="1" dirty="0" smtClean="0">
                <a:sym typeface="Symbol" panose="05050102010706020507" pitchFamily="18" charset="2"/>
              </a:rPr>
              <a:t> </a:t>
            </a:r>
            <a:r>
              <a:rPr lang="pt-BR" altLang="es-EC" sz="2000" i="1" dirty="0" err="1" smtClean="0">
                <a:sym typeface="Symbol" panose="05050102010706020507" pitchFamily="18" charset="2"/>
              </a:rPr>
              <a:t>frequency</a:t>
            </a:r>
            <a:r>
              <a:rPr lang="pt-BR" altLang="es-EC" sz="2000" dirty="0" smtClean="0">
                <a:sym typeface="Symbol" panose="05050102010706020507" pitchFamily="18" charset="2"/>
              </a:rPr>
              <a:t> </a:t>
            </a:r>
            <a:r>
              <a:rPr lang="pt-BR" altLang="es-EC" sz="2000" dirty="0" err="1" smtClean="0">
                <a:sym typeface="Symbol" panose="05050102010706020507" pitchFamily="18" charset="2"/>
              </a:rPr>
              <a:t>within</a:t>
            </a:r>
            <a:r>
              <a:rPr lang="pt-BR" altLang="es-EC" sz="2000" dirty="0" smtClean="0">
                <a:sym typeface="Symbol" panose="05050102010706020507" pitchFamily="18" charset="2"/>
              </a:rPr>
              <a:t> a </a:t>
            </a:r>
            <a:r>
              <a:rPr lang="pt-BR" altLang="es-EC" sz="2000" dirty="0" err="1" smtClean="0">
                <a:sym typeface="Symbol" panose="05050102010706020507" pitchFamily="18" charset="2"/>
              </a:rPr>
              <a:t>document</a:t>
            </a:r>
            <a:endParaRPr lang="pt-BR" altLang="es-EC" sz="2000" dirty="0" smtClean="0">
              <a:sym typeface="Symbol" panose="05050102010706020507" pitchFamily="18" charset="2"/>
            </a:endParaRPr>
          </a:p>
          <a:p>
            <a:pPr lvl="1"/>
            <a:r>
              <a:rPr lang="pt-BR" altLang="es-EC" sz="2400" dirty="0" err="1" smtClean="0">
                <a:sym typeface="Symbol" panose="05050102010706020507" pitchFamily="18" charset="2"/>
              </a:rPr>
              <a:t>quantification</a:t>
            </a:r>
            <a:r>
              <a:rPr lang="pt-BR" altLang="es-EC" sz="2400" dirty="0" smtClean="0">
                <a:sym typeface="Symbol" panose="05050102010706020507" pitchFamily="18" charset="2"/>
              </a:rPr>
              <a:t> </a:t>
            </a:r>
            <a:r>
              <a:rPr lang="pt-BR" altLang="es-EC" sz="2400" dirty="0" err="1" smtClean="0">
                <a:sym typeface="Symbol" panose="05050102010706020507" pitchFamily="18" charset="2"/>
              </a:rPr>
              <a:t>of</a:t>
            </a:r>
            <a:r>
              <a:rPr lang="pt-BR" altLang="es-EC" sz="2400" dirty="0" smtClean="0">
                <a:sym typeface="Symbol" panose="05050102010706020507" pitchFamily="18" charset="2"/>
              </a:rPr>
              <a:t> </a:t>
            </a:r>
            <a:r>
              <a:rPr lang="pt-BR" altLang="es-EC" sz="2400" dirty="0" err="1" smtClean="0">
                <a:sym typeface="Symbol" panose="05050102010706020507" pitchFamily="18" charset="2"/>
              </a:rPr>
              <a:t>inter-documents</a:t>
            </a:r>
            <a:r>
              <a:rPr lang="pt-BR" altLang="es-EC" sz="2400" dirty="0" smtClean="0">
                <a:sym typeface="Symbol" panose="05050102010706020507" pitchFamily="18" charset="2"/>
              </a:rPr>
              <a:t> </a:t>
            </a:r>
            <a:r>
              <a:rPr lang="pt-BR" altLang="es-EC" sz="2400" dirty="0" err="1" smtClean="0">
                <a:sym typeface="Symbol" panose="05050102010706020507" pitchFamily="18" charset="2"/>
              </a:rPr>
              <a:t>separation</a:t>
            </a:r>
            <a:r>
              <a:rPr lang="pt-BR" altLang="es-EC" sz="2400" dirty="0" smtClean="0">
                <a:sym typeface="Symbol" panose="05050102010706020507" pitchFamily="18" charset="2"/>
              </a:rPr>
              <a:t> (</a:t>
            </a:r>
            <a:r>
              <a:rPr lang="pt-BR" altLang="es-EC" sz="2400" dirty="0" err="1" smtClean="0">
                <a:sym typeface="Symbol" panose="05050102010706020507" pitchFamily="18" charset="2"/>
              </a:rPr>
              <a:t>dissi-milarity</a:t>
            </a:r>
            <a:r>
              <a:rPr lang="pt-BR" altLang="es-EC" sz="2400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pt-BR" altLang="es-EC" sz="2000" i="1" dirty="0" err="1" smtClean="0">
                <a:sym typeface="Symbol" panose="05050102010706020507" pitchFamily="18" charset="2"/>
              </a:rPr>
              <a:t>idf</a:t>
            </a:r>
            <a:r>
              <a:rPr lang="pt-BR" altLang="es-EC" sz="2000" i="1" dirty="0" smtClean="0">
                <a:sym typeface="Symbol" panose="05050102010706020507" pitchFamily="18" charset="2"/>
              </a:rPr>
              <a:t>  </a:t>
            </a:r>
            <a:r>
              <a:rPr lang="pt-BR" altLang="es-EC" sz="2000" dirty="0" err="1" smtClean="0">
                <a:sym typeface="Symbol" panose="05050102010706020507" pitchFamily="18" charset="2"/>
              </a:rPr>
              <a:t>factor</a:t>
            </a:r>
            <a:r>
              <a:rPr lang="pt-BR" altLang="es-EC" sz="2000" dirty="0" smtClean="0">
                <a:sym typeface="Symbol" panose="05050102010706020507" pitchFamily="18" charset="2"/>
              </a:rPr>
              <a:t>, </a:t>
            </a:r>
            <a:r>
              <a:rPr lang="pt-BR" altLang="es-EC" sz="2000" dirty="0" err="1" smtClean="0">
                <a:sym typeface="Symbol" panose="05050102010706020507" pitchFamily="18" charset="2"/>
              </a:rPr>
              <a:t>the</a:t>
            </a:r>
            <a:r>
              <a:rPr lang="pt-BR" altLang="es-EC" sz="2000" dirty="0" smtClean="0">
                <a:sym typeface="Symbol" panose="05050102010706020507" pitchFamily="18" charset="2"/>
              </a:rPr>
              <a:t> </a:t>
            </a:r>
            <a:r>
              <a:rPr lang="pt-BR" altLang="es-EC" sz="2000" i="1" dirty="0" err="1" smtClean="0">
                <a:sym typeface="Symbol" panose="05050102010706020507" pitchFamily="18" charset="2"/>
              </a:rPr>
              <a:t>inverse</a:t>
            </a:r>
            <a:r>
              <a:rPr lang="pt-BR" altLang="es-EC" sz="2000" i="1" dirty="0" smtClean="0">
                <a:sym typeface="Symbol" panose="05050102010706020507" pitchFamily="18" charset="2"/>
              </a:rPr>
              <a:t> </a:t>
            </a:r>
            <a:r>
              <a:rPr lang="pt-BR" altLang="es-EC" sz="2000" i="1" dirty="0" err="1" smtClean="0">
                <a:sym typeface="Symbol" panose="05050102010706020507" pitchFamily="18" charset="2"/>
              </a:rPr>
              <a:t>document</a:t>
            </a:r>
            <a:r>
              <a:rPr lang="pt-BR" altLang="es-EC" sz="2000" i="1" dirty="0" smtClean="0">
                <a:sym typeface="Symbol" panose="05050102010706020507" pitchFamily="18" charset="2"/>
              </a:rPr>
              <a:t> </a:t>
            </a:r>
            <a:r>
              <a:rPr lang="pt-BR" altLang="es-EC" sz="2000" i="1" dirty="0" err="1" smtClean="0">
                <a:sym typeface="Symbol" panose="05050102010706020507" pitchFamily="18" charset="2"/>
              </a:rPr>
              <a:t>frequency</a:t>
            </a:r>
            <a:endParaRPr lang="pt-BR" altLang="es-EC" sz="2000" i="1" dirty="0" smtClean="0">
              <a:sym typeface="Symbol" panose="05050102010706020507" pitchFamily="18" charset="2"/>
            </a:endParaRPr>
          </a:p>
          <a:p>
            <a:pPr lvl="1"/>
            <a:r>
              <a:rPr lang="pt-BR" altLang="es-EC" sz="2400" i="1" dirty="0" err="1" smtClean="0">
                <a:sym typeface="Symbol" panose="05050102010706020507" pitchFamily="18" charset="2"/>
              </a:rPr>
              <a:t>wj</a:t>
            </a:r>
            <a:r>
              <a:rPr lang="pt-BR" altLang="es-EC" sz="2400" i="1" dirty="0" smtClean="0">
                <a:sym typeface="Symbol" panose="05050102010706020507" pitchFamily="18" charset="2"/>
              </a:rPr>
              <a:t> = tf(j) * </a:t>
            </a:r>
            <a:r>
              <a:rPr lang="pt-BR" altLang="es-EC" sz="2400" i="1" dirty="0" err="1" smtClean="0">
                <a:sym typeface="Symbol" panose="05050102010706020507" pitchFamily="18" charset="2"/>
              </a:rPr>
              <a:t>idf</a:t>
            </a:r>
            <a:r>
              <a:rPr lang="pt-BR" altLang="es-EC" sz="2400" i="1" dirty="0" smtClean="0">
                <a:sym typeface="Symbol" panose="05050102010706020507" pitchFamily="18" charset="2"/>
              </a:rPr>
              <a:t>(j)</a:t>
            </a:r>
            <a:endParaRPr lang="pt-BR" altLang="es-EC" sz="2400" dirty="0" smtClean="0">
              <a:sym typeface="Symbol" panose="05050102010706020507" pitchFamily="18" charset="2"/>
            </a:endParaRPr>
          </a:p>
          <a:p>
            <a:endParaRPr lang="en-US" altLang="es-EC" dirty="0" smtClean="0"/>
          </a:p>
          <a:p>
            <a:r>
              <a:rPr lang="en-US" altLang="es-EC" dirty="0" smtClean="0"/>
              <a:t>Goal: Assign a </a:t>
            </a:r>
            <a:r>
              <a:rPr lang="en-US" altLang="es-EC" dirty="0" err="1" smtClean="0"/>
              <a:t>tf</a:t>
            </a:r>
            <a:r>
              <a:rPr lang="en-US" altLang="es-EC" dirty="0" smtClean="0"/>
              <a:t>*</a:t>
            </a:r>
            <a:r>
              <a:rPr lang="en-US" altLang="es-EC" dirty="0" err="1" smtClean="0"/>
              <a:t>idf</a:t>
            </a:r>
            <a:r>
              <a:rPr lang="en-US" altLang="es-EC" dirty="0" smtClean="0"/>
              <a:t> weight to each term in each document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040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Simple </a:t>
            </a:r>
            <a:r>
              <a:rPr lang="en-US" altLang="es-EC" dirty="0" err="1" smtClean="0"/>
              <a:t>tf</a:t>
            </a:r>
            <a:r>
              <a:rPr lang="en-US" altLang="es-EC" dirty="0" smtClean="0"/>
              <a:t>*</a:t>
            </a:r>
            <a:r>
              <a:rPr lang="en-US" altLang="es-EC" dirty="0" err="1" smtClean="0"/>
              <a:t>idf</a:t>
            </a:r>
            <a:endParaRPr lang="es-EC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340904"/>
              </p:ext>
            </p:extLst>
          </p:nvPr>
        </p:nvGraphicFramePr>
        <p:xfrm>
          <a:off x="914400" y="1853952"/>
          <a:ext cx="73152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3" imgW="1320480" imgH="228600" progId="Equation.3">
                  <p:embed/>
                </p:oleObj>
              </mc:Choice>
              <mc:Fallback>
                <p:oleObj name="Equation" r:id="rId3" imgW="1320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53952"/>
                        <a:ext cx="73152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612832"/>
              </p:ext>
            </p:extLst>
          </p:nvPr>
        </p:nvGraphicFramePr>
        <p:xfrm>
          <a:off x="533400" y="2996952"/>
          <a:ext cx="807720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5" imgW="3098520" imgH="1739880" progId="Equation.3">
                  <p:embed/>
                </p:oleObj>
              </mc:Choice>
              <mc:Fallback>
                <p:oleObj name="Equation" r:id="rId5" imgW="309852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96952"/>
                        <a:ext cx="8077200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s-EC" smtClean="0"/>
              <a:t>Finding </a:t>
            </a:r>
            <a:r>
              <a:rPr lang="en-GB" altLang="es-EC" i="1" smtClean="0"/>
              <a:t>similar </a:t>
            </a:r>
            <a:r>
              <a:rPr lang="en-GB" altLang="es-EC" smtClean="0"/>
              <a:t>literature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152400" y="1489075"/>
            <a:ext cx="91249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/>
              <a:t>Two different www documents  X and Y might be closely related.</a:t>
            </a:r>
          </a:p>
          <a:p>
            <a:pPr eaLnBrk="1" hangingPunct="1"/>
            <a:endParaRPr lang="en-GB" altLang="es-EC"/>
          </a:p>
          <a:p>
            <a:pPr eaLnBrk="1" hangingPunct="1"/>
            <a:r>
              <a:rPr lang="en-GB" altLang="es-EC"/>
              <a:t>If they are, then:</a:t>
            </a:r>
          </a:p>
          <a:p>
            <a:pPr eaLnBrk="1" hangingPunct="1">
              <a:buFontTx/>
              <a:buChar char="•"/>
            </a:pPr>
            <a:r>
              <a:rPr lang="en-GB" altLang="es-EC"/>
              <a:t> a user interested in X will also probably be interested in Y</a:t>
            </a:r>
          </a:p>
          <a:p>
            <a:pPr eaLnBrk="1" hangingPunct="1">
              <a:buFontTx/>
              <a:buChar char="•"/>
            </a:pPr>
            <a:r>
              <a:rPr lang="en-GB" altLang="es-EC"/>
              <a:t> If X is highly ranked in a search, Y should also be made prominently</a:t>
            </a:r>
          </a:p>
          <a:p>
            <a:pPr eaLnBrk="1" hangingPunct="1"/>
            <a:r>
              <a:rPr lang="en-GB" altLang="es-EC"/>
              <a:t>   available to the searcher</a:t>
            </a:r>
          </a:p>
          <a:p>
            <a:pPr eaLnBrk="1" hangingPunct="1">
              <a:buFontTx/>
              <a:buChar char="•"/>
            </a:pPr>
            <a:r>
              <a:rPr lang="en-GB" altLang="es-EC"/>
              <a:t> If a user is specifically trying to find documents similar to X, then</a:t>
            </a:r>
          </a:p>
          <a:p>
            <a:pPr eaLnBrk="1" hangingPunct="1"/>
            <a:r>
              <a:rPr lang="en-GB" altLang="es-EC"/>
              <a:t>  Y is one of them.</a:t>
            </a:r>
          </a:p>
          <a:p>
            <a:pPr eaLnBrk="1" hangingPunct="1"/>
            <a:endParaRPr lang="en-GB" altLang="es-EC"/>
          </a:p>
          <a:p>
            <a:pPr eaLnBrk="1" hangingPunct="1"/>
            <a:r>
              <a:rPr lang="en-GB" altLang="es-EC"/>
              <a:t>But, the problem is:</a:t>
            </a:r>
          </a:p>
          <a:p>
            <a:pPr eaLnBrk="1" hangingPunct="1">
              <a:buFontTx/>
              <a:buChar char="•"/>
            </a:pPr>
            <a:r>
              <a:rPr lang="en-GB" altLang="es-EC"/>
              <a:t>X might turn up in a search, but not Y. There are no links between</a:t>
            </a:r>
          </a:p>
          <a:p>
            <a:pPr eaLnBrk="1" hangingPunct="1"/>
            <a:r>
              <a:rPr lang="en-GB" altLang="es-EC"/>
              <a:t>      X and Y, they may be in very separated components of the www</a:t>
            </a:r>
          </a:p>
          <a:p>
            <a:pPr eaLnBrk="1" hangingPunct="1"/>
            <a:r>
              <a:rPr lang="en-GB" altLang="es-EC"/>
              <a:t>      graph.  </a:t>
            </a:r>
          </a:p>
          <a:p>
            <a:pPr eaLnBrk="1" hangingPunct="1"/>
            <a:r>
              <a:rPr lang="en-GB" altLang="es-EC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smtClean="0"/>
              <a:t>Inverse Document Frequency</a:t>
            </a:r>
            <a:endParaRPr lang="es-EC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03648"/>
            <a:ext cx="7772400" cy="4114800"/>
          </a:xfrm>
        </p:spPr>
        <p:txBody>
          <a:bodyPr/>
          <a:lstStyle/>
          <a:p>
            <a:r>
              <a:rPr lang="en-US" altLang="es-EC" dirty="0"/>
              <a:t>IDF provides high values for rare words and low values for common words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92868"/>
              </p:ext>
            </p:extLst>
          </p:nvPr>
        </p:nvGraphicFramePr>
        <p:xfrm>
          <a:off x="3889971" y="2819400"/>
          <a:ext cx="288448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1269720" imgH="1777680" progId="Equation.3">
                  <p:embed/>
                </p:oleObj>
              </mc:Choice>
              <mc:Fallback>
                <p:oleObj name="Equation" r:id="rId3" imgW="126972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71" y="2819400"/>
                        <a:ext cx="2884488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03648" y="3861048"/>
            <a:ext cx="17684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s-EC" sz="2400" dirty="0">
                <a:solidFill>
                  <a:srgbClr val="FF3300"/>
                </a:solidFill>
              </a:rPr>
              <a:t>For a collection</a:t>
            </a:r>
          </a:p>
          <a:p>
            <a:pPr algn="l" eaLnBrk="0" hangingPunct="0"/>
            <a:r>
              <a:rPr lang="en-US" altLang="es-EC" sz="2400" dirty="0">
                <a:solidFill>
                  <a:srgbClr val="FF3300"/>
                </a:solidFill>
              </a:rPr>
              <a:t>of 10000 documents</a:t>
            </a:r>
          </a:p>
          <a:p>
            <a:pPr algn="l" eaLnBrk="0" hangingPunct="0"/>
            <a:r>
              <a:rPr lang="en-US" altLang="es-EC" sz="2400" dirty="0">
                <a:solidFill>
                  <a:srgbClr val="FF3300"/>
                </a:solidFill>
              </a:rPr>
              <a:t>(N = 10000)</a:t>
            </a:r>
          </a:p>
        </p:txBody>
      </p:sp>
    </p:spTree>
    <p:extLst>
      <p:ext uri="{BB962C8B-B14F-4D97-AF65-F5344CB8AC3E}">
        <p14:creationId xmlns:p14="http://schemas.microsoft.com/office/powerpoint/2010/main" val="11489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Summary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s-EC" dirty="0" smtClean="0"/>
              <a:t>TF in the given document shows how important the term is in this document (makes the frequent words </a:t>
            </a:r>
            <a:r>
              <a:rPr lang="en-US" altLang="es-EC" b="1" i="1" u="sng" dirty="0" smtClean="0"/>
              <a:t>for the document</a:t>
            </a:r>
            <a:r>
              <a:rPr lang="en-US" altLang="es-EC" i="1" dirty="0" smtClean="0"/>
              <a:t> </a:t>
            </a:r>
            <a:r>
              <a:rPr lang="en-US" altLang="es-EC" dirty="0" smtClean="0"/>
              <a:t>more important)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s-EC" dirty="0" smtClean="0"/>
              <a:t>IDF makes rare words </a:t>
            </a:r>
            <a:r>
              <a:rPr lang="en-US" altLang="es-EC" b="1" i="1" u="sng" dirty="0" smtClean="0"/>
              <a:t>across all documents</a:t>
            </a:r>
            <a:r>
              <a:rPr lang="en-US" altLang="es-EC" i="1" dirty="0" smtClean="0"/>
              <a:t> </a:t>
            </a:r>
            <a:r>
              <a:rPr lang="en-US" altLang="es-EC" dirty="0" smtClean="0"/>
              <a:t>more important.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s-EC" dirty="0" smtClean="0"/>
              <a:t>A high weight in a </a:t>
            </a:r>
            <a:r>
              <a:rPr lang="en-US" altLang="es-EC" dirty="0" err="1" smtClean="0"/>
              <a:t>tf-idf</a:t>
            </a:r>
            <a:r>
              <a:rPr lang="en-US" altLang="es-EC" dirty="0" smtClean="0"/>
              <a:t> ranking scheme is therefore reached by a high term frequency in the given document and a low term frequency in all other documents.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771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 TF-IDF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Dado un documento con las siguientes frecuencias</a:t>
            </a:r>
          </a:p>
          <a:p>
            <a:r>
              <a:rPr lang="es-EC" dirty="0" smtClean="0"/>
              <a:t>Alumno=3, Ingeniería=2; Universidad=1</a:t>
            </a:r>
          </a:p>
          <a:p>
            <a:endParaRPr lang="es-EC" dirty="0" smtClean="0"/>
          </a:p>
          <a:p>
            <a:endParaRPr lang="es-EC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69539"/>
              </p:ext>
            </p:extLst>
          </p:nvPr>
        </p:nvGraphicFramePr>
        <p:xfrm>
          <a:off x="1524000" y="424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Termino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Frecuencia</a:t>
                      </a:r>
                      <a:r>
                        <a:rPr lang="es-EC" baseline="0" dirty="0" smtClean="0"/>
                        <a:t> en </a:t>
                      </a:r>
                      <a:r>
                        <a:rPr lang="es-EC" dirty="0" smtClean="0"/>
                        <a:t>Documento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Alumno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3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Ingeniería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Universidad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 TF-IDF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Asuma una colección de 10000 documentos y una frecuencia de documentos para los términos de:</a:t>
            </a:r>
          </a:p>
          <a:p>
            <a:endParaRPr lang="es-EC" dirty="0" smtClean="0"/>
          </a:p>
          <a:p>
            <a:endParaRPr lang="es-EC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44496"/>
              </p:ext>
            </p:extLst>
          </p:nvPr>
        </p:nvGraphicFramePr>
        <p:xfrm>
          <a:off x="1524000" y="424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Termino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Frecuencia</a:t>
                      </a:r>
                      <a:r>
                        <a:rPr lang="es-EC" baseline="0" dirty="0" smtClean="0"/>
                        <a:t> en </a:t>
                      </a:r>
                      <a:r>
                        <a:rPr lang="es-EC" dirty="0" smtClean="0"/>
                        <a:t>Documentos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Alumno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50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Ingeniería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1300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Universidad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250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1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err="1" smtClean="0"/>
              <a:t>Ejemplo</a:t>
            </a:r>
            <a:r>
              <a:rPr lang="en-US" altLang="es-EC" dirty="0" smtClean="0"/>
              <a:t> TF-IDF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TW" b="1" u="sng" dirty="0" smtClean="0">
                <a:ea typeface="PMingLiU" pitchFamily="18" charset="-120"/>
              </a:rPr>
              <a:t>TF y TF </a:t>
            </a:r>
            <a:r>
              <a:rPr lang="en-US" altLang="zh-TW" b="1" u="sng" dirty="0" err="1" smtClean="0">
                <a:ea typeface="PMingLiU" pitchFamily="18" charset="-120"/>
              </a:rPr>
              <a:t>normalizado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endParaRPr lang="es-EC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70840"/>
              </p:ext>
            </p:extLst>
          </p:nvPr>
        </p:nvGraphicFramePr>
        <p:xfrm>
          <a:off x="685800" y="3111500"/>
          <a:ext cx="331013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36"/>
                <a:gridCol w="1800201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Termino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Término Frecuencia</a:t>
                      </a:r>
                      <a:r>
                        <a:rPr lang="es-EC" baseline="0" dirty="0" smtClean="0"/>
                        <a:t> en </a:t>
                      </a:r>
                      <a:r>
                        <a:rPr lang="es-EC" dirty="0" smtClean="0"/>
                        <a:t>Documento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Alumno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3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Ingeniería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Universidad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37161"/>
              </p:ext>
            </p:extLst>
          </p:nvPr>
        </p:nvGraphicFramePr>
        <p:xfrm>
          <a:off x="5004048" y="3124646"/>
          <a:ext cx="331013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36"/>
                <a:gridCol w="1800201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Termino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Término Frecuencia</a:t>
                      </a:r>
                      <a:r>
                        <a:rPr lang="es-EC" baseline="0" dirty="0" smtClean="0"/>
                        <a:t> Normalizado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Alumno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3/3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Ingeniería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2/3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Universidad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1/3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685800" y="5808563"/>
            <a:ext cx="7918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normalice las frecuencias dividiendo cada valor en la tabla de TF por el valor máximo para una columna dada (documento)</a:t>
            </a:r>
          </a:p>
        </p:txBody>
      </p:sp>
    </p:spTree>
    <p:extLst>
      <p:ext uri="{BB962C8B-B14F-4D97-AF65-F5344CB8AC3E}">
        <p14:creationId xmlns:p14="http://schemas.microsoft.com/office/powerpoint/2010/main" val="3637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err="1" smtClean="0"/>
              <a:t>Ejemplo</a:t>
            </a:r>
            <a:r>
              <a:rPr lang="en-US" altLang="es-EC" dirty="0" smtClean="0"/>
              <a:t> TF-IDF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TW" b="1" u="sng" dirty="0" smtClean="0">
                <a:ea typeface="PMingLiU" pitchFamily="18" charset="-120"/>
              </a:rPr>
              <a:t>IDF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endParaRPr lang="es-EC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83230"/>
              </p:ext>
            </p:extLst>
          </p:nvPr>
        </p:nvGraphicFramePr>
        <p:xfrm>
          <a:off x="1979712" y="2754000"/>
          <a:ext cx="5976664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5"/>
                <a:gridCol w="1674156"/>
                <a:gridCol w="2898293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Termino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Término Frecuencia</a:t>
                      </a:r>
                      <a:r>
                        <a:rPr lang="es-EC" baseline="0" dirty="0" smtClean="0"/>
                        <a:t> Normalizado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IDF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Alumno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3/3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Log(10000/50)=5,3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Ingeniería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2/3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Log(10000/1300)=2,0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Universidad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1/3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Log(10000/250)=3,7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err="1" smtClean="0"/>
              <a:t>Ejemplo</a:t>
            </a:r>
            <a:r>
              <a:rPr lang="en-US" altLang="es-EC" dirty="0" smtClean="0"/>
              <a:t> TF-IDF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TW" b="1" u="sng" dirty="0" smtClean="0">
                <a:ea typeface="PMingLiU" pitchFamily="18" charset="-120"/>
              </a:rPr>
              <a:t>TF*IDF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endParaRPr lang="es-EC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30208"/>
              </p:ext>
            </p:extLst>
          </p:nvPr>
        </p:nvGraphicFramePr>
        <p:xfrm>
          <a:off x="1619672" y="2754000"/>
          <a:ext cx="633670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  <a:gridCol w="882953"/>
                <a:gridCol w="2069376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Termino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Término Frecuencia</a:t>
                      </a:r>
                      <a:r>
                        <a:rPr lang="es-EC" baseline="0" dirty="0" smtClean="0"/>
                        <a:t> Normalizado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IDF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TF*IDF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Alumno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3/3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5,3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5,3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Ingeniería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2/3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2,0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1,3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Universidad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1/3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3,7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1,2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7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C" dirty="0" err="1" smtClean="0"/>
              <a:t>Ejemplo</a:t>
            </a:r>
            <a:r>
              <a:rPr lang="en-US" altLang="es-EC" dirty="0" smtClean="0"/>
              <a:t> TF-IDF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TW" b="1" u="sng" dirty="0" err="1" smtClean="0">
                <a:ea typeface="PMingLiU" pitchFamily="18" charset="-120"/>
              </a:rPr>
              <a:t>Entonces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r>
              <a:rPr lang="en-US" altLang="zh-TW" dirty="0" err="1" smtClean="0">
                <a:ea typeface="PMingLiU" pitchFamily="18" charset="-120"/>
              </a:rPr>
              <a:t>Alumno</a:t>
            </a:r>
            <a:r>
              <a:rPr lang="en-US" altLang="zh-TW" dirty="0" smtClean="0">
                <a:ea typeface="PMingLiU" pitchFamily="18" charset="-120"/>
              </a:rPr>
              <a:t>: </a:t>
            </a:r>
            <a:r>
              <a:rPr lang="en-US" altLang="zh-TW" dirty="0" smtClean="0">
                <a:ea typeface="PMingLiU" pitchFamily="18" charset="-120"/>
              </a:rPr>
              <a:t>	</a:t>
            </a:r>
            <a:r>
              <a:rPr lang="da-DK" altLang="zh-TW" dirty="0" smtClean="0">
                <a:ea typeface="PMingLiU" pitchFamily="18" charset="-120"/>
              </a:rPr>
              <a:t>tf = 3/3;  idf = log(10000/50) = 5.3;   tf-idf = 5.3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r>
              <a:rPr lang="en-US" altLang="zh-TW" dirty="0" err="1" smtClean="0">
                <a:ea typeface="PMingLiU" pitchFamily="18" charset="-120"/>
              </a:rPr>
              <a:t>Ingeniería</a:t>
            </a:r>
            <a:r>
              <a:rPr lang="en-US" altLang="zh-TW" dirty="0" smtClean="0">
                <a:ea typeface="PMingLiU" pitchFamily="18" charset="-120"/>
              </a:rPr>
              <a:t>:</a:t>
            </a:r>
            <a:r>
              <a:rPr lang="en-US" altLang="zh-TW" dirty="0" smtClean="0">
                <a:ea typeface="PMingLiU" pitchFamily="18" charset="-120"/>
              </a:rPr>
              <a:t>	</a:t>
            </a:r>
            <a:r>
              <a:rPr lang="da-DK" altLang="zh-TW" dirty="0" smtClean="0">
                <a:ea typeface="PMingLiU" pitchFamily="18" charset="-120"/>
              </a:rPr>
              <a:t>tf = 2/3;  idf = log(10000/1300) = 2.0; tf-idf = 1.3</a:t>
            </a:r>
            <a:endParaRPr lang="en-US" altLang="zh-TW" dirty="0" smtClean="0">
              <a:ea typeface="PMingLiU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dirty="0" smtClean="0">
                <a:ea typeface="PMingLiU" pitchFamily="18" charset="-120"/>
              </a:rPr>
              <a:t>	</a:t>
            </a:r>
            <a:r>
              <a:rPr lang="en-US" altLang="zh-TW" dirty="0" smtClean="0">
                <a:ea typeface="PMingLiU" pitchFamily="18" charset="-120"/>
              </a:rPr>
              <a:t>Universidad:</a:t>
            </a:r>
            <a:r>
              <a:rPr lang="en-US" altLang="zh-TW" dirty="0" smtClean="0">
                <a:ea typeface="PMingLiU" pitchFamily="18" charset="-120"/>
              </a:rPr>
              <a:t>	</a:t>
            </a:r>
            <a:r>
              <a:rPr lang="da-DK" altLang="zh-TW" dirty="0" smtClean="0">
                <a:ea typeface="PMingLiU" pitchFamily="18" charset="-120"/>
              </a:rPr>
              <a:t>tf = 1/3;  idf = log(10000/250) = 3.7;   tf-idf = 1.2</a:t>
            </a:r>
            <a:endParaRPr lang="en-US" altLang="zh-TW" dirty="0" smtClean="0">
              <a:ea typeface="PMingLiU" pitchFamily="18" charset="-12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440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s-EC" smtClean="0"/>
              <a:t>Another way of looking at it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7122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/>
              <a:t>Suppose you do a search on the keyword  </a:t>
            </a:r>
            <a:r>
              <a:rPr lang="en-GB" altLang="es-EC" i="1"/>
              <a:t>pasta</a:t>
            </a:r>
            <a:endParaRPr lang="en-GB" altLang="es-EC"/>
          </a:p>
          <a:p>
            <a:pPr eaLnBrk="1" hangingPunct="1"/>
            <a:endParaRPr lang="en-GB" altLang="es-EC"/>
          </a:p>
          <a:p>
            <a:pPr eaLnBrk="1" hangingPunct="1">
              <a:buFontTx/>
              <a:buChar char="•"/>
            </a:pPr>
            <a:r>
              <a:rPr lang="en-GB" altLang="es-EC"/>
              <a:t> Google may retrieve 1,000,000 documents</a:t>
            </a:r>
          </a:p>
          <a:p>
            <a:pPr eaLnBrk="1" hangingPunct="1">
              <a:buFontTx/>
              <a:buChar char="•"/>
            </a:pPr>
            <a:r>
              <a:rPr lang="en-GB" altLang="es-EC"/>
              <a:t> How can you (or, hopefully, an automated system) usefully</a:t>
            </a:r>
          </a:p>
          <a:p>
            <a:pPr eaLnBrk="1" hangingPunct="1"/>
            <a:r>
              <a:rPr lang="en-GB" altLang="es-EC"/>
              <a:t>       organise these documents?</a:t>
            </a:r>
          </a:p>
          <a:p>
            <a:pPr eaLnBrk="1" hangingPunct="1"/>
            <a:r>
              <a:rPr lang="en-GB" altLang="es-EC"/>
              <a:t> </a:t>
            </a:r>
          </a:p>
          <a:p>
            <a:pPr eaLnBrk="1" hangingPunct="1">
              <a:buFontTx/>
              <a:buChar char="•"/>
            </a:pPr>
            <a:r>
              <a:rPr lang="en-GB" altLang="es-EC"/>
              <a:t>If the documents were automatically </a:t>
            </a:r>
            <a:r>
              <a:rPr lang="en-GB" altLang="es-EC" i="1"/>
              <a:t>clustered</a:t>
            </a:r>
            <a:r>
              <a:rPr lang="en-GB" altLang="es-EC"/>
              <a:t>, so that similar</a:t>
            </a:r>
          </a:p>
          <a:p>
            <a:pPr eaLnBrk="1" hangingPunct="1"/>
            <a:r>
              <a:rPr lang="en-GB" altLang="es-EC" i="1"/>
              <a:t>      </a:t>
            </a:r>
            <a:r>
              <a:rPr lang="en-GB" altLang="es-EC"/>
              <a:t>groups of documents were put together in the same cluster,</a:t>
            </a:r>
          </a:p>
          <a:p>
            <a:pPr eaLnBrk="1" hangingPunct="1"/>
            <a:r>
              <a:rPr lang="en-GB" altLang="es-EC"/>
              <a:t>      then we would be able to impose useful organisation.</a:t>
            </a:r>
          </a:p>
          <a:p>
            <a:pPr eaLnBrk="1" hangingPunct="1"/>
            <a:endParaRPr lang="en-GB" altLang="es-EC"/>
          </a:p>
          <a:p>
            <a:pPr eaLnBrk="1" hangingPunct="1">
              <a:buFontTx/>
              <a:buChar char="•"/>
            </a:pPr>
            <a:r>
              <a:rPr lang="en-GB" altLang="es-EC"/>
              <a:t>E.g. one cluster might be documents about the history of pasta,</a:t>
            </a:r>
          </a:p>
          <a:p>
            <a:pPr eaLnBrk="1" hangingPunct="1"/>
            <a:r>
              <a:rPr lang="en-GB" altLang="es-EC"/>
              <a:t>      another cluster may be mainly recipes, etc…  </a:t>
            </a:r>
          </a:p>
          <a:p>
            <a:pPr eaLnBrk="1" hangingPunct="1"/>
            <a:endParaRPr lang="en-GB" altLang="es-EC"/>
          </a:p>
          <a:p>
            <a:pPr eaLnBrk="1" hangingPunct="1"/>
            <a:r>
              <a:rPr lang="en-GB" altLang="es-EC" b="1" i="1"/>
              <a:t>So, it will be very useful if we have some way of working out similarity between documents – then we can cluster them</a:t>
            </a:r>
            <a:r>
              <a:rPr lang="en-GB" altLang="es-EC" i="1"/>
              <a:t>.</a:t>
            </a:r>
            <a:endParaRPr lang="en-GB" altLang="es-EC" b="1" i="1"/>
          </a:p>
          <a:p>
            <a:pPr eaLnBrk="1" hangingPunct="1"/>
            <a:endParaRPr lang="en-GB" altLang="es-EC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1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1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C" sz="4000" smtClean="0"/>
              <a:t>Applications/Motivations for document similarity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21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s-EC" sz="2800" dirty="0" smtClean="0"/>
              <a:t>Recommendations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s-EC" sz="2400" dirty="0" smtClean="0"/>
              <a:t>Many search engines and other sites try to help you manage your bookmarks/favourites; as part of this they offer recommendations, i.e. “if you like that, you might also like these …”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s-EC" sz="2400" dirty="0" smtClean="0"/>
              <a:t>On amazon, or any general product sales site, this can be based on distances between (e.g.) 200 word summaries or </a:t>
            </a:r>
            <a:r>
              <a:rPr lang="en-GB" altLang="es-EC" sz="2400" dirty="0" err="1" smtClean="0"/>
              <a:t>ToC</a:t>
            </a:r>
            <a:r>
              <a:rPr lang="en-GB" altLang="es-EC" sz="2400" dirty="0" smtClean="0"/>
              <a:t> of a book, or text that describes a product in a catalogue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s-EC" sz="2800" dirty="0" smtClean="0"/>
              <a:t>Research (scientific, scholarly, for lit review, for market research)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s-EC" sz="2800" dirty="0" smtClean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8575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s-EC" sz="4000" dirty="0" smtClean="0"/>
              <a:t>But a document is a “bag of words” – to work out distances, we need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GB" altLang="es-EC" sz="4000" smtClean="0"/>
              <a:t>How did I get these vectors from these two `documents’?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s-EC" dirty="0" smtClean="0"/>
              <a:t>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325" y="2300288"/>
            <a:ext cx="38862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 sz="2000"/>
              <a:t>&lt;h1&gt; Compilers: lecture 1 &lt;/h1&gt;</a:t>
            </a:r>
          </a:p>
          <a:p>
            <a:pPr eaLnBrk="1" hangingPunct="1"/>
            <a:r>
              <a:rPr lang="en-GB" altLang="es-EC" sz="2000"/>
              <a:t>&lt;p&gt; This lecture will introduce the</a:t>
            </a:r>
          </a:p>
          <a:p>
            <a:pPr eaLnBrk="1" hangingPunct="1"/>
            <a:r>
              <a:rPr lang="en-GB" altLang="es-EC" sz="2000"/>
              <a:t>concept of lexical analysis, in which</a:t>
            </a:r>
          </a:p>
          <a:p>
            <a:pPr eaLnBrk="1" hangingPunct="1"/>
            <a:r>
              <a:rPr lang="en-GB" altLang="es-EC" sz="2000"/>
              <a:t>the source code is scanned to reveal</a:t>
            </a:r>
          </a:p>
          <a:p>
            <a:pPr eaLnBrk="1" hangingPunct="1"/>
            <a:r>
              <a:rPr lang="en-GB" altLang="es-EC" sz="2000"/>
              <a:t>the basic tokens it contains. For this,</a:t>
            </a:r>
          </a:p>
          <a:p>
            <a:pPr eaLnBrk="1" hangingPunct="1"/>
            <a:r>
              <a:rPr lang="en-GB" altLang="es-EC" sz="2000"/>
              <a:t>we will need the concept of </a:t>
            </a:r>
          </a:p>
          <a:p>
            <a:pPr eaLnBrk="1" hangingPunct="1"/>
            <a:r>
              <a:rPr lang="en-GB" altLang="es-EC" sz="2000"/>
              <a:t>regular expressions (r.e.s).&lt;/p&gt;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724400" y="2286000"/>
            <a:ext cx="33448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 sz="2000"/>
              <a:t>&lt;h1&gt; Compilers&lt;/h1&gt;</a:t>
            </a:r>
          </a:p>
          <a:p>
            <a:pPr eaLnBrk="1" hangingPunct="1"/>
            <a:r>
              <a:rPr lang="en-GB" altLang="es-EC" sz="2000"/>
              <a:t>&lt;p&gt; The Guardian uses several</a:t>
            </a:r>
          </a:p>
          <a:p>
            <a:pPr eaLnBrk="1" hangingPunct="1"/>
            <a:r>
              <a:rPr lang="en-GB" altLang="es-EC" sz="2000"/>
              <a:t>compilers for its  daily cryptic</a:t>
            </a:r>
          </a:p>
          <a:p>
            <a:pPr eaLnBrk="1" hangingPunct="1"/>
            <a:r>
              <a:rPr lang="en-GB" altLang="es-EC" sz="2000"/>
              <a:t>crosswords. One of the most </a:t>
            </a:r>
          </a:p>
          <a:p>
            <a:pPr eaLnBrk="1" hangingPunct="1"/>
            <a:r>
              <a:rPr lang="en-GB" altLang="es-EC" sz="2000"/>
              <a:t>frequently used is Araucaria,</a:t>
            </a:r>
          </a:p>
          <a:p>
            <a:pPr eaLnBrk="1" hangingPunct="1"/>
            <a:r>
              <a:rPr lang="en-GB" altLang="es-EC" sz="2000"/>
              <a:t>and one of the most difficult</a:t>
            </a:r>
          </a:p>
          <a:p>
            <a:pPr eaLnBrk="1" hangingPunct="1"/>
            <a:r>
              <a:rPr lang="en-GB" altLang="es-EC" sz="2000"/>
              <a:t>is Bunthorne.&lt;/p&gt; 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600200" y="48768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s-EC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562600" y="48768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s-EC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416050" y="56800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 dirty="0"/>
              <a:t>35, 2, </a:t>
            </a:r>
            <a:r>
              <a:rPr lang="en-GB" altLang="es-EC" dirty="0" smtClean="0"/>
              <a:t>1</a:t>
            </a:r>
            <a:endParaRPr lang="en-GB" altLang="es-EC" dirty="0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378450" y="56388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 dirty="0"/>
              <a:t>26, 2, </a:t>
            </a:r>
            <a:r>
              <a:rPr lang="en-GB" altLang="es-EC" dirty="0" smtClean="0"/>
              <a:t>0</a:t>
            </a:r>
            <a:endParaRPr lang="en-GB" altLang="es-EC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GB" altLang="es-EC" sz="4000" smtClean="0"/>
              <a:t>What about these two vectors?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s-EC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0325" y="2300288"/>
            <a:ext cx="38862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 sz="2000"/>
              <a:t>&lt;h1&gt; Compilers: lecture 1 &lt;/h1&gt;</a:t>
            </a:r>
          </a:p>
          <a:p>
            <a:pPr eaLnBrk="1" hangingPunct="1"/>
            <a:r>
              <a:rPr lang="en-GB" altLang="es-EC" sz="2000"/>
              <a:t>&lt;p&gt; This lecture will introduce the</a:t>
            </a:r>
          </a:p>
          <a:p>
            <a:pPr eaLnBrk="1" hangingPunct="1"/>
            <a:r>
              <a:rPr lang="en-GB" altLang="es-EC" sz="2000"/>
              <a:t>concept of lexical analysis, in which</a:t>
            </a:r>
          </a:p>
          <a:p>
            <a:pPr eaLnBrk="1" hangingPunct="1"/>
            <a:r>
              <a:rPr lang="en-GB" altLang="es-EC" sz="2000"/>
              <a:t>the source code is scanned to reveal</a:t>
            </a:r>
          </a:p>
          <a:p>
            <a:pPr eaLnBrk="1" hangingPunct="1"/>
            <a:r>
              <a:rPr lang="en-GB" altLang="es-EC" sz="2000"/>
              <a:t>the basic tokens it contains. For this,</a:t>
            </a:r>
          </a:p>
          <a:p>
            <a:pPr eaLnBrk="1" hangingPunct="1"/>
            <a:r>
              <a:rPr lang="en-GB" altLang="es-EC" sz="2000"/>
              <a:t>we will need the concept of </a:t>
            </a:r>
          </a:p>
          <a:p>
            <a:pPr eaLnBrk="1" hangingPunct="1"/>
            <a:r>
              <a:rPr lang="en-GB" altLang="es-EC" sz="2000"/>
              <a:t>regular expressions (r.e.s).&lt;/p&gt;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724400" y="2286000"/>
            <a:ext cx="33448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 sz="2000"/>
              <a:t>&lt;h1&gt; Compilers&lt;/h1&gt;</a:t>
            </a:r>
          </a:p>
          <a:p>
            <a:pPr eaLnBrk="1" hangingPunct="1"/>
            <a:r>
              <a:rPr lang="en-GB" altLang="es-EC" sz="2000"/>
              <a:t>&lt;p&gt; The Guardian uses several</a:t>
            </a:r>
          </a:p>
          <a:p>
            <a:pPr eaLnBrk="1" hangingPunct="1"/>
            <a:r>
              <a:rPr lang="en-GB" altLang="es-EC" sz="2000"/>
              <a:t>compilers for its  daily cryptic</a:t>
            </a:r>
          </a:p>
          <a:p>
            <a:pPr eaLnBrk="1" hangingPunct="1"/>
            <a:r>
              <a:rPr lang="en-GB" altLang="es-EC" sz="2000"/>
              <a:t>crosswords. One of the most </a:t>
            </a:r>
          </a:p>
          <a:p>
            <a:pPr eaLnBrk="1" hangingPunct="1"/>
            <a:r>
              <a:rPr lang="en-GB" altLang="es-EC" sz="2000"/>
              <a:t>frequently used is Araucaria,</a:t>
            </a:r>
          </a:p>
          <a:p>
            <a:pPr eaLnBrk="1" hangingPunct="1"/>
            <a:r>
              <a:rPr lang="en-GB" altLang="es-EC" sz="2000"/>
              <a:t>and one of the most difficult</a:t>
            </a:r>
          </a:p>
          <a:p>
            <a:pPr eaLnBrk="1" hangingPunct="1"/>
            <a:r>
              <a:rPr lang="en-GB" altLang="es-EC" sz="2000"/>
              <a:t>is Bunthorne.&lt;/p&gt; 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1600200" y="48768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s-EC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562600" y="48768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s-EC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416050" y="5680075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/>
              <a:t>0, 0, 0, 1, 1, 1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78450" y="5638800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/>
              <a:t>1, 1, 1, 0, 0, 0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762000" y="620688"/>
            <a:ext cx="83058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 dirty="0"/>
              <a:t>An unfair question, but I got that by using the following word vector:</a:t>
            </a:r>
          </a:p>
          <a:p>
            <a:pPr eaLnBrk="1" hangingPunct="1"/>
            <a:endParaRPr lang="en-GB" altLang="es-EC" dirty="0"/>
          </a:p>
          <a:p>
            <a:pPr eaLnBrk="1" hangingPunct="1"/>
            <a:r>
              <a:rPr lang="en-GB" altLang="es-EC" dirty="0"/>
              <a:t>(Crossword, Cryptic, Difficult, Expression, Lexical, Token)</a:t>
            </a:r>
          </a:p>
          <a:p>
            <a:pPr eaLnBrk="1" hangingPunct="1"/>
            <a:endParaRPr lang="en-GB" altLang="es-EC" dirty="0"/>
          </a:p>
          <a:p>
            <a:pPr eaLnBrk="1" hangingPunct="1"/>
            <a:r>
              <a:rPr lang="en-GB" altLang="es-EC" dirty="0"/>
              <a:t>If a document contains the word `crossword’, it gets a 1 in position 1 of the vector, otherwise 0. If it contains `lexical’, it gets </a:t>
            </a:r>
          </a:p>
          <a:p>
            <a:pPr eaLnBrk="1" hangingPunct="1"/>
            <a:r>
              <a:rPr lang="en-GB" altLang="es-EC" dirty="0"/>
              <a:t>a 1 in position 5, otherwise 0, and so on.</a:t>
            </a:r>
          </a:p>
          <a:p>
            <a:pPr eaLnBrk="1" hangingPunct="1"/>
            <a:endParaRPr lang="en-GB" altLang="es-EC" dirty="0"/>
          </a:p>
          <a:p>
            <a:pPr eaLnBrk="1" hangingPunct="1"/>
            <a:r>
              <a:rPr lang="en-GB" altLang="es-EC" dirty="0"/>
              <a:t>How similar would be the vectors for two pages about crossword</a:t>
            </a:r>
          </a:p>
          <a:p>
            <a:pPr eaLnBrk="1" hangingPunct="1"/>
            <a:r>
              <a:rPr lang="en-GB" altLang="es-EC" dirty="0"/>
              <a:t>compilers? </a:t>
            </a:r>
          </a:p>
          <a:p>
            <a:pPr eaLnBrk="1" hangingPunct="1"/>
            <a:endParaRPr lang="en-GB" altLang="es-EC" dirty="0"/>
          </a:p>
          <a:p>
            <a:pPr eaLnBrk="1" hangingPunct="1"/>
            <a:r>
              <a:rPr lang="en-GB" altLang="es-EC" i="1" dirty="0"/>
              <a:t>The key to measuring document similarity is turning documents into vectors based on specific words and their frequencies.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4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4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4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s-EC" smtClean="0"/>
              <a:t>Turning a document into a vector</a:t>
            </a:r>
            <a:endParaRPr lang="en-GB" altLang="es-EC" smtClean="0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0" y="1524000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/>
              <a:t>We start with a </a:t>
            </a:r>
            <a:r>
              <a:rPr lang="en-GB" altLang="es-EC" i="1"/>
              <a:t>template</a:t>
            </a:r>
            <a:r>
              <a:rPr lang="en-GB" altLang="es-EC"/>
              <a:t> for the vector,  which needs a master list of </a:t>
            </a:r>
            <a:r>
              <a:rPr lang="en-GB" altLang="es-EC" i="1"/>
              <a:t>terms</a:t>
            </a:r>
            <a:r>
              <a:rPr lang="en-GB" altLang="es-EC"/>
              <a:t> .  A </a:t>
            </a:r>
            <a:r>
              <a:rPr lang="en-GB" altLang="es-EC" i="1"/>
              <a:t>term </a:t>
            </a:r>
            <a:r>
              <a:rPr lang="en-GB" altLang="es-EC"/>
              <a:t>can be a word, or a number, or anything that appears frequently in documents.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228600" y="3165475"/>
            <a:ext cx="89217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s-EC"/>
              <a:t>There are almost 200,000 words in English – it would take much too</a:t>
            </a:r>
          </a:p>
          <a:p>
            <a:pPr eaLnBrk="1" hangingPunct="1"/>
            <a:r>
              <a:rPr lang="en-GB" altLang="es-EC"/>
              <a:t>long to process documents vectors of that length.</a:t>
            </a:r>
          </a:p>
          <a:p>
            <a:pPr eaLnBrk="1" hangingPunct="1"/>
            <a:endParaRPr lang="en-GB" altLang="es-EC"/>
          </a:p>
          <a:p>
            <a:pPr eaLnBrk="1" hangingPunct="1"/>
            <a:r>
              <a:rPr lang="en-GB" altLang="es-EC"/>
              <a:t>Commonly, vectors are made from a small number (50—1000) of</a:t>
            </a:r>
          </a:p>
          <a:p>
            <a:pPr eaLnBrk="1" hangingPunct="1"/>
            <a:r>
              <a:rPr lang="en-GB" altLang="es-EC" i="1"/>
              <a:t>most frequently-occurring </a:t>
            </a:r>
            <a:r>
              <a:rPr lang="en-GB" altLang="es-EC"/>
              <a:t>words.</a:t>
            </a:r>
          </a:p>
          <a:p>
            <a:pPr eaLnBrk="1" hangingPunct="1"/>
            <a:endParaRPr lang="en-GB" altLang="es-EC"/>
          </a:p>
          <a:p>
            <a:pPr eaLnBrk="1" hangingPunct="1"/>
            <a:r>
              <a:rPr lang="en-GB" altLang="es-EC"/>
              <a:t>However, the </a:t>
            </a:r>
            <a:r>
              <a:rPr lang="en-GB" altLang="es-EC" u="sng"/>
              <a:t>master list</a:t>
            </a:r>
            <a:r>
              <a:rPr lang="en-GB" altLang="es-EC"/>
              <a:t> usually does </a:t>
            </a:r>
            <a:r>
              <a:rPr lang="en-GB" altLang="es-EC" i="1"/>
              <a:t>not</a:t>
            </a:r>
            <a:r>
              <a:rPr lang="en-GB" altLang="es-EC"/>
              <a:t> include words from a </a:t>
            </a:r>
            <a:r>
              <a:rPr lang="en-GB" altLang="es-EC" i="1"/>
              <a:t>stoplist</a:t>
            </a:r>
            <a:r>
              <a:rPr lang="en-GB" altLang="es-EC"/>
              <a:t>,</a:t>
            </a:r>
          </a:p>
          <a:p>
            <a:pPr eaLnBrk="1" hangingPunct="1"/>
            <a:r>
              <a:rPr lang="en-GB" altLang="es-EC"/>
              <a:t>Which contains words such as </a:t>
            </a:r>
            <a:r>
              <a:rPr lang="en-GB" altLang="es-EC" i="1"/>
              <a:t>the</a:t>
            </a:r>
            <a:r>
              <a:rPr lang="en-GB" altLang="es-EC"/>
              <a:t>, </a:t>
            </a:r>
            <a:r>
              <a:rPr lang="en-GB" altLang="es-EC" i="1"/>
              <a:t>and</a:t>
            </a:r>
            <a:r>
              <a:rPr lang="en-GB" altLang="es-EC"/>
              <a:t>, </a:t>
            </a:r>
            <a:r>
              <a:rPr lang="en-GB" altLang="es-EC" i="1"/>
              <a:t>there</a:t>
            </a:r>
            <a:r>
              <a:rPr lang="en-GB" altLang="es-EC"/>
              <a:t>, </a:t>
            </a:r>
            <a:r>
              <a:rPr lang="en-GB" altLang="es-EC" i="1"/>
              <a:t>which</a:t>
            </a:r>
            <a:r>
              <a:rPr lang="en-GB" altLang="es-EC"/>
              <a:t>, etc …   why?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  <p:bldP spid="305156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1387</Words>
  <Application>Microsoft Office PowerPoint</Application>
  <PresentationFormat>Presentación en pantalla (4:3)</PresentationFormat>
  <Paragraphs>237</Paragraphs>
  <Slides>27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PMingLiU</vt:lpstr>
      <vt:lpstr>Symbol</vt:lpstr>
      <vt:lpstr>Times New Roman</vt:lpstr>
      <vt:lpstr>Default Design</vt:lpstr>
      <vt:lpstr>Worksheet</vt:lpstr>
      <vt:lpstr>Equation</vt:lpstr>
      <vt:lpstr>   Ponderación de términos</vt:lpstr>
      <vt:lpstr>Finding similar literature</vt:lpstr>
      <vt:lpstr>Another way of looking at it</vt:lpstr>
      <vt:lpstr>Applications/Motivations for document similarity</vt:lpstr>
      <vt:lpstr>But a document is a “bag of words” – to work out distances, we need numbers</vt:lpstr>
      <vt:lpstr>How did I get these vectors from these two `documents’?</vt:lpstr>
      <vt:lpstr>What about these two vectors?</vt:lpstr>
      <vt:lpstr>Presentación de PowerPoint</vt:lpstr>
      <vt:lpstr>Turning a document into a vector</vt:lpstr>
      <vt:lpstr>Vector Space Model</vt:lpstr>
      <vt:lpstr>Document Vectors + Frequency </vt:lpstr>
      <vt:lpstr>We Can Plot the Vectors</vt:lpstr>
      <vt:lpstr>Documents in 3D Space</vt:lpstr>
      <vt:lpstr>Document Space has High Dimensionality</vt:lpstr>
      <vt:lpstr>Assigning Weights to Terms</vt:lpstr>
      <vt:lpstr>Binary Weights</vt:lpstr>
      <vt:lpstr>Raw Term Weights</vt:lpstr>
      <vt:lpstr>Assigning Weights</vt:lpstr>
      <vt:lpstr>Simple tf*idf</vt:lpstr>
      <vt:lpstr>Inverse Document Frequency</vt:lpstr>
      <vt:lpstr>Summary</vt:lpstr>
      <vt:lpstr>Ejemplo TF-IDF</vt:lpstr>
      <vt:lpstr>Ejemplo TF-IDF</vt:lpstr>
      <vt:lpstr>Ejemplo TF-IDF</vt:lpstr>
      <vt:lpstr>Ejemplo TF-IDF</vt:lpstr>
      <vt:lpstr>Ejemplo TF-IDF</vt:lpstr>
      <vt:lpstr>Ejemplo TF-IDF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</dc:creator>
  <cp:lastModifiedBy>Usuario-03</cp:lastModifiedBy>
  <cp:revision>151</cp:revision>
  <dcterms:created xsi:type="dcterms:W3CDTF">1601-01-01T00:00:00Z</dcterms:created>
  <dcterms:modified xsi:type="dcterms:W3CDTF">2019-04-30T15:29:30Z</dcterms:modified>
</cp:coreProperties>
</file>