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b66fc1bf1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b66fc1bf1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ba166952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ba166952e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275"/>
              <a:buFont typeface="Arial"/>
              <a:buNone/>
            </a:pPr>
            <a:r>
              <a:rPr lang="es" sz="1150">
                <a:solidFill>
                  <a:srgbClr val="595959"/>
                </a:solidFill>
                <a:latin typeface="Open Sans"/>
                <a:ea typeface="Open Sans"/>
                <a:cs typeface="Open Sans"/>
                <a:sym typeface="Open Sans"/>
              </a:rPr>
              <a:t>Puede realizarse de las siguientes formas: </a:t>
            </a:r>
            <a:endParaRPr sz="1150">
              <a:solidFill>
                <a:srgbClr val="595959"/>
              </a:solidFill>
              <a:latin typeface="Open Sans"/>
              <a:ea typeface="Open Sans"/>
              <a:cs typeface="Open Sans"/>
              <a:sym typeface="Open Sans"/>
            </a:endParaRPr>
          </a:p>
          <a:p>
            <a:pPr indent="-301625" lvl="0" marL="457200" rtl="0" algn="just">
              <a:lnSpc>
                <a:spcPct val="95000"/>
              </a:lnSpc>
              <a:spcBef>
                <a:spcPts val="1200"/>
              </a:spcBef>
              <a:spcAft>
                <a:spcPts val="0"/>
              </a:spcAft>
              <a:buClr>
                <a:srgbClr val="595959"/>
              </a:buClr>
              <a:buSzPts val="1150"/>
              <a:buFont typeface="Open Sans"/>
              <a:buChar char="●"/>
            </a:pPr>
            <a:r>
              <a:rPr b="1" lang="es" sz="1150">
                <a:solidFill>
                  <a:srgbClr val="595959"/>
                </a:solidFill>
                <a:latin typeface="Open Sans"/>
                <a:ea typeface="Open Sans"/>
                <a:cs typeface="Open Sans"/>
                <a:sym typeface="Open Sans"/>
              </a:rPr>
              <a:t>Aprendizaje profundo directo sin intermedios: </a:t>
            </a:r>
            <a:r>
              <a:rPr lang="es" sz="1150">
                <a:solidFill>
                  <a:srgbClr val="595959"/>
                </a:solidFill>
                <a:latin typeface="Open Sans"/>
                <a:ea typeface="Open Sans"/>
                <a:cs typeface="Open Sans"/>
                <a:sym typeface="Open Sans"/>
              </a:rPr>
              <a:t>Arquitectura multimodal llamada red convolucional recurrente coherente (CRCN), que consta de CNN, RNN-Bidireccionales y un modelo de coherencia local basado en entidades. La entrada son imágenes y frases de la historia y la salida es una puntuación para la compatibilidad entre el flujo de imágenes y la historia. </a:t>
            </a:r>
            <a:endParaRPr sz="1150">
              <a:solidFill>
                <a:srgbClr val="595959"/>
              </a:solidFill>
              <a:latin typeface="Open Sans"/>
              <a:ea typeface="Open Sans"/>
              <a:cs typeface="Open Sans"/>
              <a:sym typeface="Open Sans"/>
            </a:endParaRPr>
          </a:p>
          <a:p>
            <a:pPr indent="-301625" lvl="0" marL="457200" rtl="0" algn="just">
              <a:lnSpc>
                <a:spcPct val="95000"/>
              </a:lnSpc>
              <a:spcBef>
                <a:spcPts val="0"/>
              </a:spcBef>
              <a:spcAft>
                <a:spcPts val="0"/>
              </a:spcAft>
              <a:buClr>
                <a:srgbClr val="595959"/>
              </a:buClr>
              <a:buSzPts val="1150"/>
              <a:buFont typeface="Open Sans"/>
              <a:buChar char="●"/>
            </a:pPr>
            <a:r>
              <a:rPr b="1" lang="es" sz="1150">
                <a:solidFill>
                  <a:srgbClr val="595959"/>
                </a:solidFill>
                <a:latin typeface="Open Sans"/>
                <a:ea typeface="Open Sans"/>
                <a:cs typeface="Open Sans"/>
                <a:sym typeface="Open Sans"/>
              </a:rPr>
              <a:t>Explotación de estructuras o datos intermedios: </a:t>
            </a:r>
            <a:r>
              <a:rPr lang="es" sz="1150">
                <a:solidFill>
                  <a:srgbClr val="595959"/>
                </a:solidFill>
                <a:latin typeface="Open Sans"/>
                <a:ea typeface="Open Sans"/>
                <a:cs typeface="Open Sans"/>
                <a:sym typeface="Open Sans"/>
              </a:rPr>
              <a:t>Arquitectura de codificador-decodificador, mediante codificar imágenes y sus leyendas de texto asociadas mediante codificadores separados, y los combina, antes de decodificarlos en las oraciones de la historia.  Esto para aprender automáticamente a mapear desde secuencias de imágenes hasta historias de salida.</a:t>
            </a:r>
            <a:endParaRPr sz="1150">
              <a:solidFill>
                <a:srgbClr val="595959"/>
              </a:solidFill>
              <a:latin typeface="Open Sans"/>
              <a:ea typeface="Open Sans"/>
              <a:cs typeface="Open Sans"/>
              <a:sym typeface="Open Sans"/>
            </a:endParaRPr>
          </a:p>
          <a:p>
            <a:pPr indent="-301625" lvl="0" marL="457200" rtl="0" algn="just">
              <a:lnSpc>
                <a:spcPct val="95000"/>
              </a:lnSpc>
              <a:spcBef>
                <a:spcPts val="0"/>
              </a:spcBef>
              <a:spcAft>
                <a:spcPts val="0"/>
              </a:spcAft>
              <a:buClr>
                <a:srgbClr val="595959"/>
              </a:buClr>
              <a:buSzPts val="1150"/>
              <a:buFont typeface="Open Sans"/>
              <a:buChar char="●"/>
            </a:pPr>
            <a:r>
              <a:rPr b="1" lang="es" sz="1150">
                <a:solidFill>
                  <a:srgbClr val="595959"/>
                </a:solidFill>
                <a:latin typeface="Open Sans"/>
                <a:ea typeface="Open Sans"/>
                <a:cs typeface="Open Sans"/>
                <a:sym typeface="Open Sans"/>
              </a:rPr>
              <a:t>Aprendizaje reforzado: </a:t>
            </a:r>
            <a:r>
              <a:rPr lang="es" sz="1150">
                <a:solidFill>
                  <a:srgbClr val="595959"/>
                </a:solidFill>
                <a:latin typeface="Open Sans"/>
                <a:ea typeface="Open Sans"/>
                <a:cs typeface="Open Sans"/>
                <a:sym typeface="Open Sans"/>
              </a:rPr>
              <a:t>Modelos de codificador-decodificador similares a los anteriores, pero se optimizan mediante aprendizaje por refuerzo. Permitiendo mucha más flexibilidad en cómo se puede definir un objetivo, en comparación con la estimación estándar de máxima verosimilitud de las secciones anteriores. </a:t>
            </a:r>
            <a:endParaRPr sz="1150">
              <a:solidFill>
                <a:srgbClr val="595959"/>
              </a:solidFill>
              <a:latin typeface="Open Sans"/>
              <a:ea typeface="Open Sans"/>
              <a:cs typeface="Open Sans"/>
              <a:sym typeface="Open Sans"/>
            </a:endParaRPr>
          </a:p>
          <a:p>
            <a:pPr indent="0" lvl="0" marL="457200" rtl="0" algn="just">
              <a:lnSpc>
                <a:spcPct val="95000"/>
              </a:lnSpc>
              <a:spcBef>
                <a:spcPts val="1200"/>
              </a:spcBef>
              <a:spcAft>
                <a:spcPts val="0"/>
              </a:spcAft>
              <a:buClr>
                <a:schemeClr val="dk1"/>
              </a:buClr>
              <a:buSzPts val="1100"/>
              <a:buFont typeface="Arial"/>
              <a:buNone/>
            </a:pPr>
            <a:r>
              <a:t/>
            </a:r>
            <a:endParaRPr sz="1150">
              <a:solidFill>
                <a:srgbClr val="595959"/>
              </a:solidFill>
              <a:latin typeface="Open Sans"/>
              <a:ea typeface="Open Sans"/>
              <a:cs typeface="Open Sans"/>
              <a:sym typeface="Open Sans"/>
            </a:endParaRPr>
          </a:p>
          <a:p>
            <a:pPr indent="0" lvl="0" marL="0" rtl="0" algn="l">
              <a:spcBef>
                <a:spcPts val="1200"/>
              </a:spcBef>
              <a:spcAft>
                <a:spcPts val="0"/>
              </a:spcAft>
              <a:buNone/>
            </a:pPr>
            <a:r>
              <a:t/>
            </a:r>
            <a:endParaRPr sz="850">
              <a:solidFill>
                <a:srgbClr val="595959"/>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bc4e7f9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bc4e7f9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523"/>
              <a:buFont typeface="Arial"/>
              <a:buNone/>
            </a:pPr>
            <a:r>
              <a:rPr lang="es" sz="1700">
                <a:solidFill>
                  <a:srgbClr val="434343"/>
                </a:solidFill>
                <a:latin typeface="Open Sans"/>
                <a:ea typeface="Open Sans"/>
                <a:cs typeface="Open Sans"/>
                <a:sym typeface="Open Sans"/>
              </a:rPr>
              <a:t>Modelo de extremo a extremo con una estructura de red sencilla,  consta de tres componentes: CNN, BERT y hLSTM. </a:t>
            </a:r>
            <a:endParaRPr sz="1700">
              <a:solidFill>
                <a:srgbClr val="434343"/>
              </a:solidFill>
              <a:latin typeface="Open Sans"/>
              <a:ea typeface="Open Sans"/>
              <a:cs typeface="Open Sans"/>
              <a:sym typeface="Open Sans"/>
            </a:endParaRPr>
          </a:p>
          <a:p>
            <a:pPr indent="0" lvl="0" marL="0" rtl="0" algn="just">
              <a:lnSpc>
                <a:spcPct val="95000"/>
              </a:lnSpc>
              <a:spcBef>
                <a:spcPts val="1200"/>
              </a:spcBef>
              <a:spcAft>
                <a:spcPts val="0"/>
              </a:spcAft>
              <a:buClr>
                <a:schemeClr val="dk1"/>
              </a:buClr>
              <a:buSzPts val="523"/>
              <a:buFont typeface="Arial"/>
              <a:buNone/>
            </a:pPr>
            <a:r>
              <a:rPr lang="es" sz="1700">
                <a:solidFill>
                  <a:srgbClr val="434343"/>
                </a:solidFill>
                <a:latin typeface="Open Sans"/>
                <a:ea typeface="Open Sans"/>
                <a:cs typeface="Open Sans"/>
                <a:sym typeface="Open Sans"/>
              </a:rPr>
              <a:t>CNN usado para extraer las características de imágenes secuenciales. </a:t>
            </a:r>
            <a:endParaRPr sz="1700">
              <a:solidFill>
                <a:srgbClr val="434343"/>
              </a:solidFill>
              <a:latin typeface="Open Sans"/>
              <a:ea typeface="Open Sans"/>
              <a:cs typeface="Open Sans"/>
              <a:sym typeface="Open Sans"/>
            </a:endParaRPr>
          </a:p>
          <a:p>
            <a:pPr indent="0" lvl="0" marL="0" rtl="0" algn="just">
              <a:lnSpc>
                <a:spcPct val="95000"/>
              </a:lnSpc>
              <a:spcBef>
                <a:spcPts val="1200"/>
              </a:spcBef>
              <a:spcAft>
                <a:spcPts val="0"/>
              </a:spcAft>
              <a:buClr>
                <a:schemeClr val="dk1"/>
              </a:buClr>
              <a:buSzPts val="523"/>
              <a:buFont typeface="Arial"/>
              <a:buNone/>
            </a:pPr>
            <a:r>
              <a:rPr lang="es" sz="1700">
                <a:solidFill>
                  <a:srgbClr val="434343"/>
                </a:solidFill>
                <a:latin typeface="Open Sans"/>
                <a:ea typeface="Open Sans"/>
                <a:cs typeface="Open Sans"/>
                <a:sym typeface="Open Sans"/>
              </a:rPr>
              <a:t>BERT usado para incrustar las oraciones y palabras en las descripciones correspondientes de imágenes secuenciales, enriqueciendo el significado de las oraciones. </a:t>
            </a:r>
            <a:endParaRPr sz="1700">
              <a:solidFill>
                <a:srgbClr val="434343"/>
              </a:solidFill>
              <a:latin typeface="Open Sans"/>
              <a:ea typeface="Open Sans"/>
              <a:cs typeface="Open Sans"/>
              <a:sym typeface="Open Sans"/>
            </a:endParaRPr>
          </a:p>
          <a:p>
            <a:pPr indent="0" lvl="0" marL="0" rtl="0" algn="just">
              <a:lnSpc>
                <a:spcPct val="95000"/>
              </a:lnSpc>
              <a:spcBef>
                <a:spcPts val="1200"/>
              </a:spcBef>
              <a:spcAft>
                <a:spcPts val="1200"/>
              </a:spcAft>
              <a:buClr>
                <a:schemeClr val="dk1"/>
              </a:buClr>
              <a:buSzPts val="523"/>
              <a:buFont typeface="Arial"/>
              <a:buNone/>
            </a:pPr>
            <a:r>
              <a:rPr lang="es" sz="1700">
                <a:solidFill>
                  <a:srgbClr val="434343"/>
                </a:solidFill>
                <a:latin typeface="Open Sans"/>
                <a:ea typeface="Open Sans"/>
                <a:cs typeface="Open Sans"/>
                <a:sym typeface="Open Sans"/>
              </a:rPr>
              <a:t>LSTM jerárquicos usado para aprender las relaciones entre las palabras y descripciones generadas.</a:t>
            </a:r>
            <a:endParaRPr>
              <a:solidFill>
                <a:schemeClr val="dk1"/>
              </a:solidFill>
              <a:highlight>
                <a:srgbClr val="D9EAD3"/>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b191fca4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b191fca4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b191fca4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b191fca4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b191fca4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b191fca4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b191fca4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b191fca4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b191fca4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b191fca4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b191fca4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b191fca4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b191fca4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b191fca4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b191fca4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b191fca4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b66fc1bf1_3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b66fc1bf1_3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b66fc1b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b66fc1b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b66fc1b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b66fc1b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b66fc1bf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b66fc1bf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b66fc1b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b66fc1b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bb191fca4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bb191fca4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bb191fca4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bb191fca4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bba166952e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bba166952e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bba166952e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bba166952e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ba16695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ba16695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Mediante:</a:t>
            </a:r>
            <a:endParaRPr/>
          </a:p>
          <a:p>
            <a:pPr indent="0" lvl="0" marL="0" rtl="0" algn="l">
              <a:spcBef>
                <a:spcPts val="0"/>
              </a:spcBef>
              <a:spcAft>
                <a:spcPts val="0"/>
              </a:spcAft>
              <a:buClr>
                <a:schemeClr val="dk1"/>
              </a:buClr>
              <a:buSzPts val="1100"/>
              <a:buFont typeface="Arial"/>
              <a:buNone/>
            </a:pPr>
            <a:r>
              <a:rPr lang="es"/>
              <a:t>BERT basado en transformadores para obtener incrustaciones para oraciones y palabras. </a:t>
            </a:r>
            <a:endParaRPr/>
          </a:p>
          <a:p>
            <a:pPr indent="0" lvl="0" marL="0" rtl="0" algn="l">
              <a:spcBef>
                <a:spcPts val="0"/>
              </a:spcBef>
              <a:spcAft>
                <a:spcPts val="0"/>
              </a:spcAft>
              <a:buNone/>
            </a:pPr>
            <a:r>
              <a:rPr lang="es"/>
              <a:t>LSTM jerárquica</a:t>
            </a:r>
            <a:endParaRPr/>
          </a:p>
          <a:p>
            <a:pPr indent="0" lvl="0" marL="0" rtl="0" algn="l">
              <a:spcBef>
                <a:spcPts val="0"/>
              </a:spcBef>
              <a:spcAft>
                <a:spcPts val="0"/>
              </a:spcAft>
              <a:buNone/>
            </a:pPr>
            <a:r>
              <a:rPr lang="es"/>
              <a:t>LSTM inferior recibe como entrada la representación del vector de oración de BERT, para aprender las dependencias entre las oraciones correspondientes a las imágenes.</a:t>
            </a:r>
            <a:endParaRPr/>
          </a:p>
          <a:p>
            <a:pPr indent="0" lvl="0" marL="0" rtl="0" algn="l">
              <a:spcBef>
                <a:spcPts val="0"/>
              </a:spcBef>
              <a:spcAft>
                <a:spcPts val="0"/>
              </a:spcAft>
              <a:buNone/>
            </a:pPr>
            <a:r>
              <a:rPr lang="es"/>
              <a:t>LSTM superior es responsable de generar las representaciones de vector de palabra correspondientes, tomando la entrada de la LSTM inferior.</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rPr lang="es"/>
              <a:t>Los resultados experimentales demuestran que nuestro modelo supera las líneas de base más estrechamente relacionadas con las métricas de evaluación automática BLEU y CIDEr, y también muestran la eficacia de nuestro método con la evaluación humana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b191fca4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b191fca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diferencia de los subtítulos de imágenes, donde las descripciones de una imagen individual se generan automáticamente, la narración visual es una tarea más complicada y desafiante debido no solo a reconocer varios objetos y relaciones dentro de las imágenes, sino también a aprender las dependencias entre las imágenes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b191fca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b191fca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s" sz="1800">
                <a:solidFill>
                  <a:srgbClr val="595959"/>
                </a:solidFill>
              </a:rPr>
              <a:t> El conjunto de datos contiene historias en las que, en cada historia, se anotó un grupo de cinco imágenes con cinco descripciones correspondientes utilizando Amazon Mechanical Turk.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ba166952e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ba166952e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solidFill>
                  <a:srgbClr val="434343"/>
                </a:solidFill>
                <a:latin typeface="Open Sans"/>
                <a:ea typeface="Open Sans"/>
                <a:cs typeface="Open Sans"/>
                <a:sym typeface="Open Sans"/>
              </a:rPr>
              <a:t>Problemática:</a:t>
            </a:r>
            <a:r>
              <a:rPr lang="es" sz="1400">
                <a:solidFill>
                  <a:srgbClr val="434343"/>
                </a:solidFill>
                <a:latin typeface="Open Sans"/>
                <a:ea typeface="Open Sans"/>
                <a:cs typeface="Open Sans"/>
                <a:sym typeface="Open Sans"/>
              </a:rPr>
              <a:t> ¿Qué enfoque de narración visual usar?</a:t>
            </a:r>
            <a:endParaRPr sz="1400">
              <a:solidFill>
                <a:srgbClr val="434343"/>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b="1" sz="1350">
              <a:solidFill>
                <a:srgbClr val="434343"/>
              </a:solidFill>
              <a:latin typeface="Open Sans"/>
              <a:ea typeface="Open Sans"/>
              <a:cs typeface="Open Sans"/>
              <a:sym typeface="Open Sans"/>
            </a:endParaRPr>
          </a:p>
          <a:p>
            <a:pPr indent="0" lvl="0" marL="0" rtl="0" algn="just">
              <a:lnSpc>
                <a:spcPct val="115000"/>
              </a:lnSpc>
              <a:spcBef>
                <a:spcPts val="1200"/>
              </a:spcBef>
              <a:spcAft>
                <a:spcPts val="0"/>
              </a:spcAft>
              <a:buClr>
                <a:schemeClr val="dk1"/>
              </a:buClr>
              <a:buSzPts val="1100"/>
              <a:buFont typeface="Arial"/>
              <a:buNone/>
            </a:pPr>
            <a:r>
              <a:rPr b="1" lang="es" sz="1350">
                <a:solidFill>
                  <a:srgbClr val="434343"/>
                </a:solidFill>
                <a:latin typeface="Open Sans"/>
                <a:ea typeface="Open Sans"/>
                <a:cs typeface="Open Sans"/>
                <a:sym typeface="Open Sans"/>
              </a:rPr>
              <a:t>Solución: </a:t>
            </a:r>
            <a:r>
              <a:rPr lang="es" sz="1350">
                <a:solidFill>
                  <a:srgbClr val="434343"/>
                </a:solidFill>
                <a:latin typeface="Open Sans"/>
                <a:ea typeface="Open Sans"/>
                <a:cs typeface="Open Sans"/>
                <a:sym typeface="Open Sans"/>
              </a:rPr>
              <a:t>Comparativa entre Enfoques.</a:t>
            </a:r>
            <a:endParaRPr sz="1350">
              <a:solidFill>
                <a:srgbClr val="434343"/>
              </a:solidFill>
              <a:latin typeface="Open Sans"/>
              <a:ea typeface="Open Sans"/>
              <a:cs typeface="Open Sans"/>
              <a:sym typeface="Open Sans"/>
            </a:endParaRPr>
          </a:p>
          <a:p>
            <a:pPr indent="0" lvl="0" marL="0" rtl="0" algn="just">
              <a:lnSpc>
                <a:spcPct val="115000"/>
              </a:lnSpc>
              <a:spcBef>
                <a:spcPts val="1200"/>
              </a:spcBef>
              <a:spcAft>
                <a:spcPts val="0"/>
              </a:spcAft>
              <a:buClr>
                <a:schemeClr val="dk1"/>
              </a:buClr>
              <a:buSzPts val="1100"/>
              <a:buFont typeface="Arial"/>
              <a:buNone/>
            </a:pPr>
            <a:r>
              <a:rPr b="1" lang="es" sz="1350">
                <a:solidFill>
                  <a:srgbClr val="434343"/>
                </a:solidFill>
                <a:latin typeface="Open Sans"/>
                <a:ea typeface="Open Sans"/>
                <a:cs typeface="Open Sans"/>
                <a:sym typeface="Open Sans"/>
              </a:rPr>
              <a:t>Basados ​​en la visión</a:t>
            </a:r>
            <a:r>
              <a:rPr lang="es" sz="1350">
                <a:solidFill>
                  <a:srgbClr val="434343"/>
                </a:solidFill>
                <a:latin typeface="Open Sans"/>
                <a:ea typeface="Open Sans"/>
                <a:cs typeface="Open Sans"/>
                <a:sym typeface="Open Sans"/>
              </a:rPr>
              <a:t>: reconstruyen principalmente imágenes o marcos secuenciales de acuerdo con a tramas.</a:t>
            </a:r>
            <a:endParaRPr sz="1350">
              <a:solidFill>
                <a:srgbClr val="434343"/>
              </a:solidFill>
              <a:latin typeface="Open Sans"/>
              <a:ea typeface="Open Sans"/>
              <a:cs typeface="Open Sans"/>
              <a:sym typeface="Open Sans"/>
            </a:endParaRPr>
          </a:p>
          <a:p>
            <a:pPr indent="0" lvl="0" marL="0" rtl="0" algn="just">
              <a:lnSpc>
                <a:spcPct val="115000"/>
              </a:lnSpc>
              <a:spcBef>
                <a:spcPts val="1200"/>
              </a:spcBef>
              <a:spcAft>
                <a:spcPts val="0"/>
              </a:spcAft>
              <a:buClr>
                <a:schemeClr val="dk1"/>
              </a:buClr>
              <a:buSzPts val="1100"/>
              <a:buFont typeface="Arial"/>
              <a:buNone/>
            </a:pPr>
            <a:r>
              <a:rPr b="1" lang="es" sz="1350">
                <a:solidFill>
                  <a:srgbClr val="434343"/>
                </a:solidFill>
                <a:latin typeface="Open Sans"/>
                <a:ea typeface="Open Sans"/>
                <a:cs typeface="Open Sans"/>
                <a:sym typeface="Open Sans"/>
              </a:rPr>
              <a:t>Basados ​​en texto</a:t>
            </a:r>
            <a:r>
              <a:rPr lang="es" sz="1350">
                <a:solidFill>
                  <a:srgbClr val="434343"/>
                </a:solidFill>
                <a:latin typeface="Open Sans"/>
                <a:ea typeface="Open Sans"/>
                <a:cs typeface="Open Sans"/>
                <a:sym typeface="Open Sans"/>
              </a:rPr>
              <a:t>: modelan el lenguaje generalmente para generar descripciones similares a historias para imágenes.</a:t>
            </a:r>
            <a:endParaRPr sz="1350">
              <a:solidFill>
                <a:srgbClr val="434343"/>
              </a:solidFill>
              <a:latin typeface="Open Sans"/>
              <a:ea typeface="Open Sans"/>
              <a:cs typeface="Open Sans"/>
              <a:sym typeface="Open Sans"/>
            </a:endParaRPr>
          </a:p>
          <a:p>
            <a:pPr indent="0" lvl="0" marL="0" rtl="0" algn="just">
              <a:lnSpc>
                <a:spcPct val="115000"/>
              </a:lnSpc>
              <a:spcBef>
                <a:spcPts val="1200"/>
              </a:spcBef>
              <a:spcAft>
                <a:spcPts val="1200"/>
              </a:spcAft>
              <a:buClr>
                <a:schemeClr val="dk1"/>
              </a:buClr>
              <a:buSzPts val="1100"/>
              <a:buFont typeface="Arial"/>
              <a:buNone/>
            </a:pPr>
            <a:r>
              <a:rPr lang="es" sz="1350">
                <a:solidFill>
                  <a:srgbClr val="434343"/>
                </a:solidFill>
                <a:latin typeface="Open Sans"/>
                <a:ea typeface="Open Sans"/>
                <a:cs typeface="Open Sans"/>
                <a:sym typeface="Open Sans"/>
              </a:rPr>
              <a:t>Selección del “Basado en visión” colección ordenada de imágenes por una red neuronal recurrente de omisión (S-RNN)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a166952e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a166952e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523"/>
              <a:buFont typeface="Arial"/>
              <a:buNone/>
            </a:pPr>
            <a:r>
              <a:rPr b="1" lang="es">
                <a:solidFill>
                  <a:srgbClr val="434343"/>
                </a:solidFill>
                <a:latin typeface="Open Sans"/>
                <a:ea typeface="Open Sans"/>
                <a:cs typeface="Open Sans"/>
                <a:sym typeface="Open Sans"/>
              </a:rPr>
              <a:t>Solución</a:t>
            </a:r>
            <a:r>
              <a:rPr lang="es">
                <a:solidFill>
                  <a:srgbClr val="434343"/>
                </a:solidFill>
                <a:latin typeface="Open Sans"/>
                <a:ea typeface="Open Sans"/>
                <a:cs typeface="Open Sans"/>
                <a:sym typeface="Open Sans"/>
              </a:rPr>
              <a:t>:</a:t>
            </a:r>
            <a:endParaRPr>
              <a:solidFill>
                <a:srgbClr val="434343"/>
              </a:solidFill>
              <a:latin typeface="Open Sans"/>
              <a:ea typeface="Open Sans"/>
              <a:cs typeface="Open Sans"/>
              <a:sym typeface="Open Sans"/>
            </a:endParaRPr>
          </a:p>
          <a:p>
            <a:pPr indent="0" lvl="0" marL="0" rtl="0" algn="just">
              <a:lnSpc>
                <a:spcPct val="95000"/>
              </a:lnSpc>
              <a:spcBef>
                <a:spcPts val="1200"/>
              </a:spcBef>
              <a:spcAft>
                <a:spcPts val="0"/>
              </a:spcAft>
              <a:buClr>
                <a:schemeClr val="dk1"/>
              </a:buClr>
              <a:buSzPts val="523"/>
              <a:buFont typeface="Arial"/>
              <a:buNone/>
            </a:pPr>
            <a:r>
              <a:rPr lang="es">
                <a:solidFill>
                  <a:srgbClr val="434343"/>
                </a:solidFill>
                <a:latin typeface="Open Sans"/>
                <a:ea typeface="Open Sans"/>
                <a:cs typeface="Open Sans"/>
                <a:sym typeface="Open Sans"/>
              </a:rPr>
              <a:t>Análisis del problema, si no se tiene limitaciones de la representación a nivel de palabra se emplea una red neuronal recurrente. </a:t>
            </a:r>
            <a:endParaRPr>
              <a:solidFill>
                <a:srgbClr val="434343"/>
              </a:solidFill>
              <a:latin typeface="Open Sans"/>
              <a:ea typeface="Open Sans"/>
              <a:cs typeface="Open Sans"/>
              <a:sym typeface="Open Sans"/>
            </a:endParaRPr>
          </a:p>
          <a:p>
            <a:pPr indent="0" lvl="0" marL="0" rtl="0" algn="just">
              <a:lnSpc>
                <a:spcPct val="95000"/>
              </a:lnSpc>
              <a:spcBef>
                <a:spcPts val="1200"/>
              </a:spcBef>
              <a:spcAft>
                <a:spcPts val="1200"/>
              </a:spcAft>
              <a:buClr>
                <a:schemeClr val="dk1"/>
              </a:buClr>
              <a:buSzPts val="523"/>
              <a:buFont typeface="Arial"/>
              <a:buNone/>
            </a:pPr>
            <a:r>
              <a:rPr lang="es">
                <a:solidFill>
                  <a:srgbClr val="434343"/>
                </a:solidFill>
                <a:latin typeface="Open Sans"/>
                <a:ea typeface="Open Sans"/>
                <a:cs typeface="Open Sans"/>
                <a:sym typeface="Open Sans"/>
              </a:rPr>
              <a:t>Si se tiene limitacion a aprender las relaciones entre oraciones y generar descripciones más coherentes, se emplean LSTM.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bc4e7f9c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bc4e7f9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320">
                <a:solidFill>
                  <a:srgbClr val="595959"/>
                </a:solidFill>
                <a:latin typeface="Open Sans"/>
                <a:ea typeface="Open Sans"/>
                <a:cs typeface="Open Sans"/>
                <a:sym typeface="Open Sans"/>
              </a:rPr>
              <a:t>Modelo novedoso de LSTM para generar subtítulos para videos. Asocia una secuencia de fotogramas de video con una secuencia de palabras para generar descripciones del evento en el videoclip en un conjunto estándar de videos de YouTube y dos conjuntos de datos de descripción de películas (M-VAD y MPII-MD). </a:t>
            </a:r>
            <a:endParaRPr sz="1320">
              <a:solidFill>
                <a:srgbClr val="595959"/>
              </a:solidFill>
              <a:latin typeface="Open Sans"/>
              <a:ea typeface="Open Sans"/>
              <a:cs typeface="Open Sans"/>
              <a:sym typeface="Open Sans"/>
            </a:endParaRPr>
          </a:p>
          <a:p>
            <a:pPr indent="0" lvl="0" marL="0" rtl="0" algn="l">
              <a:spcBef>
                <a:spcPts val="1200"/>
              </a:spcBef>
              <a:spcAft>
                <a:spcPts val="0"/>
              </a:spcAft>
              <a:buNone/>
            </a:pPr>
            <a:r>
              <a:t/>
            </a:r>
            <a:endParaRPr sz="920">
              <a:solidFill>
                <a:srgbClr val="595959"/>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ba166952e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ba166952e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688"/>
              <a:buFont typeface="Arial"/>
              <a:buNone/>
            </a:pPr>
            <a:r>
              <a:rPr lang="es" sz="1225">
                <a:solidFill>
                  <a:srgbClr val="595959"/>
                </a:solidFill>
                <a:latin typeface="Open Sans"/>
                <a:ea typeface="Open Sans"/>
                <a:cs typeface="Open Sans"/>
                <a:sym typeface="Open Sans"/>
              </a:rPr>
              <a:t>Uso del aprendizaje no supervisado o criterios intuitivos para elegir marcos destacados. (Khosla, 2013)</a:t>
            </a:r>
            <a:endParaRPr sz="1225">
              <a:solidFill>
                <a:srgbClr val="595959"/>
              </a:solidFill>
              <a:latin typeface="Open Sans"/>
              <a:ea typeface="Open Sans"/>
              <a:cs typeface="Open Sans"/>
              <a:sym typeface="Open Sans"/>
            </a:endParaRPr>
          </a:p>
          <a:p>
            <a:pPr indent="0" lvl="0" marL="0" rtl="0" algn="just">
              <a:lnSpc>
                <a:spcPct val="105000"/>
              </a:lnSpc>
              <a:spcBef>
                <a:spcPts val="1200"/>
              </a:spcBef>
              <a:spcAft>
                <a:spcPts val="0"/>
              </a:spcAft>
              <a:buClr>
                <a:schemeClr val="dk1"/>
              </a:buClr>
              <a:buSzPts val="688"/>
              <a:buFont typeface="Arial"/>
              <a:buNone/>
            </a:pPr>
            <a:r>
              <a:rPr lang="es" sz="1225">
                <a:solidFill>
                  <a:srgbClr val="595959"/>
                </a:solidFill>
                <a:latin typeface="Open Sans"/>
                <a:ea typeface="Open Sans"/>
                <a:cs typeface="Open Sans"/>
                <a:sym typeface="Open Sans"/>
              </a:rPr>
              <a:t>Método de foto-secuenciación, para ordenar temporalmente un conjunto de imágenes fijas de cámaras no calibradas. Enfoque detecta conjuntos de puntos de características estáticas y dinámicas correspondientes entre imágenes, con características estáticas que se utilizan para determinar la geometría epipolar entre pares de imágenes y características dinámicas que votan por el orden temporal de las imágenes. (Tali 2014)</a:t>
            </a:r>
            <a:endParaRPr sz="1225">
              <a:solidFill>
                <a:srgbClr val="595959"/>
              </a:solidFill>
              <a:latin typeface="Open Sans"/>
              <a:ea typeface="Open Sans"/>
              <a:cs typeface="Open Sans"/>
              <a:sym typeface="Open Sans"/>
            </a:endParaRPr>
          </a:p>
          <a:p>
            <a:pPr indent="0" lvl="0" marL="0" rtl="0" algn="just">
              <a:lnSpc>
                <a:spcPct val="105000"/>
              </a:lnSpc>
              <a:spcBef>
                <a:spcPts val="1200"/>
              </a:spcBef>
              <a:spcAft>
                <a:spcPts val="0"/>
              </a:spcAft>
              <a:buClr>
                <a:schemeClr val="dk1"/>
              </a:buClr>
              <a:buSzPts val="688"/>
              <a:buFont typeface="Arial"/>
              <a:buNone/>
            </a:pPr>
            <a:r>
              <a:rPr lang="es" sz="1225">
                <a:solidFill>
                  <a:srgbClr val="595959"/>
                </a:solidFill>
                <a:latin typeface="Open Sans"/>
                <a:ea typeface="Open Sans"/>
                <a:cs typeface="Open Sans"/>
                <a:sym typeface="Open Sans"/>
              </a:rPr>
              <a:t>Ordenamiento temporal de las imágenes típicamente al encontrar correspondencias entre múltiples imágenes de la misma escena utilizando enfoques basados ​​en geometría. (Basha, Pickup, 2014) </a:t>
            </a:r>
            <a:endParaRPr sz="1225">
              <a:solidFill>
                <a:srgbClr val="595959"/>
              </a:solidFill>
              <a:latin typeface="Open Sans"/>
              <a:ea typeface="Open Sans"/>
              <a:cs typeface="Open Sans"/>
              <a:sym typeface="Open Sans"/>
            </a:endParaRPr>
          </a:p>
          <a:p>
            <a:pPr indent="0" lvl="0" marL="0" rtl="0" algn="just">
              <a:lnSpc>
                <a:spcPct val="105000"/>
              </a:lnSpc>
              <a:spcBef>
                <a:spcPts val="1200"/>
              </a:spcBef>
              <a:spcAft>
                <a:spcPts val="0"/>
              </a:spcAft>
              <a:buClr>
                <a:schemeClr val="dk1"/>
              </a:buClr>
              <a:buSzPts val="688"/>
              <a:buFont typeface="Arial"/>
              <a:buNone/>
            </a:pPr>
            <a:r>
              <a:rPr lang="es" sz="1225">
                <a:solidFill>
                  <a:srgbClr val="595959"/>
                </a:solidFill>
                <a:latin typeface="Open Sans"/>
                <a:ea typeface="Open Sans"/>
                <a:cs typeface="Open Sans"/>
                <a:sym typeface="Open Sans"/>
              </a:rPr>
              <a:t>Uso de características de flujo óptico denso y un algoritmo de coincidencia de parches para definir métricas sobre la dinámica y la coherencia de la escena y emplean el análisis de la trama para componer un video para un conjunto determinado de múltiples videoclips. (Choi 2016) </a:t>
            </a:r>
            <a:endParaRPr sz="1225">
              <a:solidFill>
                <a:srgbClr val="595959"/>
              </a:solidFill>
              <a:latin typeface="Open Sans"/>
              <a:ea typeface="Open Sans"/>
              <a:cs typeface="Open Sans"/>
              <a:sym typeface="Open Sans"/>
            </a:endParaRPr>
          </a:p>
          <a:p>
            <a:pPr indent="0" lvl="0" marL="0" rtl="0" algn="just">
              <a:lnSpc>
                <a:spcPct val="105000"/>
              </a:lnSpc>
              <a:spcBef>
                <a:spcPts val="1200"/>
              </a:spcBef>
              <a:spcAft>
                <a:spcPts val="0"/>
              </a:spcAft>
              <a:buClr>
                <a:schemeClr val="dk1"/>
              </a:buClr>
              <a:buSzPts val="688"/>
              <a:buFont typeface="Arial"/>
              <a:buNone/>
            </a:pPr>
            <a:r>
              <a:rPr lang="es" sz="1225">
                <a:solidFill>
                  <a:srgbClr val="595959"/>
                </a:solidFill>
                <a:latin typeface="Open Sans"/>
                <a:ea typeface="Open Sans"/>
                <a:cs typeface="Open Sans"/>
                <a:sym typeface="Open Sans"/>
              </a:rPr>
              <a:t>Ramanathan y col. (2015) tratan con fotogramas muestreados de un video e intentan aprender una incrustación temporal de fotogramas de video en eventos complejos. </a:t>
            </a:r>
            <a:endParaRPr sz="1225">
              <a:solidFill>
                <a:srgbClr val="595959"/>
              </a:solidFill>
              <a:latin typeface="Open Sans"/>
              <a:ea typeface="Open Sans"/>
              <a:cs typeface="Open Sans"/>
              <a:sym typeface="Open Sans"/>
            </a:endParaRPr>
          </a:p>
          <a:p>
            <a:pPr indent="0" lvl="0" marL="0" rtl="0" algn="just">
              <a:lnSpc>
                <a:spcPct val="105000"/>
              </a:lnSpc>
              <a:spcBef>
                <a:spcPts val="1200"/>
              </a:spcBef>
              <a:spcAft>
                <a:spcPts val="0"/>
              </a:spcAft>
              <a:buClr>
                <a:schemeClr val="dk1"/>
              </a:buClr>
              <a:buSzPts val="688"/>
              <a:buFont typeface="Arial"/>
              <a:buNone/>
            </a:pPr>
            <a:r>
              <a:rPr lang="es" sz="1225">
                <a:solidFill>
                  <a:srgbClr val="595959"/>
                </a:solidFill>
                <a:latin typeface="Open Sans"/>
                <a:ea typeface="Open Sans"/>
                <a:cs typeface="Open Sans"/>
                <a:sym typeface="Open Sans"/>
              </a:rPr>
              <a:t>Agrawal y col. (2016) combinan características basadas en texto e imágenes y usan predicciones unarias y por pares para ordenar un conjunto desordenado de pares de imágenes y subtítulos alineados en una secuencia que forma una historia coherente</a:t>
            </a:r>
            <a:endParaRPr sz="1225">
              <a:solidFill>
                <a:srgbClr val="595959"/>
              </a:solidFill>
              <a:latin typeface="Open Sans"/>
              <a:ea typeface="Open Sans"/>
              <a:cs typeface="Open Sans"/>
              <a:sym typeface="Open Sans"/>
            </a:endParaRPr>
          </a:p>
          <a:p>
            <a:pPr indent="0" lvl="0" marL="0" rtl="0" algn="l">
              <a:spcBef>
                <a:spcPts val="1200"/>
              </a:spcBef>
              <a:spcAft>
                <a:spcPts val="0"/>
              </a:spcAft>
              <a:buNone/>
            </a:pPr>
            <a:r>
              <a:t/>
            </a:r>
            <a:endParaRPr b="1" sz="1225">
              <a:solidFill>
                <a:srgbClr val="595959"/>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sciencedirect.com/science/article/abs/pii/S088523082030102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254238" y="1447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4300">
                <a:latin typeface="Open Sans"/>
                <a:ea typeface="Open Sans"/>
                <a:cs typeface="Open Sans"/>
                <a:sym typeface="Open Sans"/>
              </a:rPr>
              <a:t>Análisis de Paper Científico</a:t>
            </a:r>
            <a:endParaRPr b="1" sz="4300">
              <a:latin typeface="Open Sans"/>
              <a:ea typeface="Open Sans"/>
              <a:cs typeface="Open Sans"/>
              <a:sym typeface="Open Sans"/>
            </a:endParaRPr>
          </a:p>
        </p:txBody>
      </p:sp>
      <p:sp>
        <p:nvSpPr>
          <p:cNvPr id="100" name="Google Shape;100;p25"/>
          <p:cNvSpPr txBox="1"/>
          <p:nvPr>
            <p:ph idx="1" type="subTitle"/>
          </p:nvPr>
        </p:nvSpPr>
        <p:spPr>
          <a:xfrm>
            <a:off x="254238" y="2234300"/>
            <a:ext cx="85206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BERT-hLSTMs: BERT and hierarchical LSTMs for visual storytelling</a:t>
            </a:r>
            <a:endParaRPr>
              <a:latin typeface="Open Sans"/>
              <a:ea typeface="Open Sans"/>
              <a:cs typeface="Open Sans"/>
              <a:sym typeface="Open Sans"/>
            </a:endParaRPr>
          </a:p>
        </p:txBody>
      </p:sp>
      <p:sp>
        <p:nvSpPr>
          <p:cNvPr id="101" name="Google Shape;101;p25"/>
          <p:cNvSpPr txBox="1"/>
          <p:nvPr>
            <p:ph idx="1" type="subTitle"/>
          </p:nvPr>
        </p:nvSpPr>
        <p:spPr>
          <a:xfrm>
            <a:off x="254250" y="3805175"/>
            <a:ext cx="8520600" cy="106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500">
                <a:latin typeface="Open Sans"/>
                <a:ea typeface="Open Sans"/>
                <a:cs typeface="Open Sans"/>
                <a:sym typeface="Open Sans"/>
              </a:rPr>
              <a:t>Universidad de Cuenca</a:t>
            </a:r>
            <a:endParaRPr b="1" sz="1500">
              <a:latin typeface="Open Sans"/>
              <a:ea typeface="Open Sans"/>
              <a:cs typeface="Open Sans"/>
              <a:sym typeface="Open Sans"/>
            </a:endParaRPr>
          </a:p>
          <a:p>
            <a:pPr indent="0" lvl="0" marL="0" rtl="0" algn="ctr">
              <a:spcBef>
                <a:spcPts val="0"/>
              </a:spcBef>
              <a:spcAft>
                <a:spcPts val="0"/>
              </a:spcAft>
              <a:buNone/>
            </a:pPr>
            <a:r>
              <a:rPr lang="es" sz="1500">
                <a:latin typeface="Open Sans"/>
                <a:ea typeface="Open Sans"/>
                <a:cs typeface="Open Sans"/>
                <a:sym typeface="Open Sans"/>
              </a:rPr>
              <a:t>Optativa - Minería de Textos</a:t>
            </a:r>
            <a:endParaRPr sz="1500">
              <a:latin typeface="Open Sans"/>
              <a:ea typeface="Open Sans"/>
              <a:cs typeface="Open Sans"/>
              <a:sym typeface="Open Sans"/>
            </a:endParaRPr>
          </a:p>
        </p:txBody>
      </p:sp>
      <p:sp>
        <p:nvSpPr>
          <p:cNvPr id="102" name="Google Shape;102;p25"/>
          <p:cNvSpPr txBox="1"/>
          <p:nvPr>
            <p:ph idx="1" type="subTitle"/>
          </p:nvPr>
        </p:nvSpPr>
        <p:spPr>
          <a:xfrm>
            <a:off x="254238" y="4289625"/>
            <a:ext cx="8520600" cy="5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Freddy L. Abad L., </a:t>
            </a:r>
            <a:r>
              <a:rPr lang="es" sz="1500">
                <a:latin typeface="Open Sans"/>
                <a:ea typeface="Open Sans"/>
                <a:cs typeface="Open Sans"/>
                <a:sym typeface="Open Sans"/>
              </a:rPr>
              <a:t>Kevin A. Maxi J., David E. Santos L.</a:t>
            </a:r>
            <a:endParaRPr sz="1500">
              <a:latin typeface="Open Sans"/>
              <a:ea typeface="Open Sans"/>
              <a:cs typeface="Open Sans"/>
              <a:sym typeface="Open Sans"/>
            </a:endParaRPr>
          </a:p>
        </p:txBody>
      </p:sp>
      <p:sp>
        <p:nvSpPr>
          <p:cNvPr id="103" name="Google Shape;103;p25"/>
          <p:cNvSpPr txBox="1"/>
          <p:nvPr>
            <p:ph idx="1" type="subTitle"/>
          </p:nvPr>
        </p:nvSpPr>
        <p:spPr>
          <a:xfrm>
            <a:off x="254238" y="3154700"/>
            <a:ext cx="85206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Jing Su, Qingyun Dai, Frank Guerin, Mian Zhoud</a:t>
            </a:r>
            <a:endParaRPr sz="1500">
              <a:latin typeface="Open Sans"/>
              <a:ea typeface="Open Sans"/>
              <a:cs typeface="Open Sans"/>
              <a:sym typeface="Open Sans"/>
            </a:endParaRPr>
          </a:p>
        </p:txBody>
      </p:sp>
      <p:sp>
        <p:nvSpPr>
          <p:cNvPr id="104" name="Google Shape;104;p25"/>
          <p:cNvSpPr txBox="1"/>
          <p:nvPr>
            <p:ph idx="1" type="subTitle"/>
          </p:nvPr>
        </p:nvSpPr>
        <p:spPr>
          <a:xfrm>
            <a:off x="254238" y="4520950"/>
            <a:ext cx="8520600" cy="5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u="sng">
                <a:solidFill>
                  <a:srgbClr val="4A86E8"/>
                </a:solidFill>
                <a:latin typeface="Courier New"/>
                <a:ea typeface="Courier New"/>
                <a:cs typeface="Courier New"/>
                <a:sym typeface="Courier New"/>
              </a:rPr>
              <a:t>{freddy.abadl, kevin.maxi, david.santos}@ucuenca.edu.ec</a:t>
            </a:r>
            <a:endParaRPr sz="1200" u="sng">
              <a:solidFill>
                <a:srgbClr val="4A86E8"/>
              </a:solidFill>
              <a:latin typeface="Courier New"/>
              <a:ea typeface="Courier New"/>
              <a:cs typeface="Courier New"/>
              <a:sym typeface="Courier New"/>
            </a:endParaRPr>
          </a:p>
        </p:txBody>
      </p:sp>
      <p:cxnSp>
        <p:nvCxnSpPr>
          <p:cNvPr id="105" name="Google Shape;105;p25"/>
          <p:cNvCxnSpPr/>
          <p:nvPr/>
        </p:nvCxnSpPr>
        <p:spPr>
          <a:xfrm>
            <a:off x="4783600" y="2076425"/>
            <a:ext cx="3378600" cy="300"/>
          </a:xfrm>
          <a:prstGeom prst="straightConnector1">
            <a:avLst/>
          </a:prstGeom>
          <a:noFill/>
          <a:ln cap="flat" cmpd="sng" w="38100">
            <a:solidFill>
              <a:srgbClr val="FF9900"/>
            </a:solidFill>
            <a:prstDash val="solid"/>
            <a:round/>
            <a:headEnd len="med" w="med" type="none"/>
            <a:tailEnd len="med" w="med" type="none"/>
          </a:ln>
        </p:spPr>
      </p:cxnSp>
      <p:cxnSp>
        <p:nvCxnSpPr>
          <p:cNvPr id="106" name="Google Shape;106;p25"/>
          <p:cNvCxnSpPr/>
          <p:nvPr/>
        </p:nvCxnSpPr>
        <p:spPr>
          <a:xfrm>
            <a:off x="799225" y="2076725"/>
            <a:ext cx="3705300" cy="0"/>
          </a:xfrm>
          <a:prstGeom prst="straightConnector1">
            <a:avLst/>
          </a:prstGeom>
          <a:noFill/>
          <a:ln cap="flat" cmpd="sng" w="38100">
            <a:solidFill>
              <a:srgbClr val="FF99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idx="1" type="body"/>
          </p:nvPr>
        </p:nvSpPr>
        <p:spPr>
          <a:xfrm>
            <a:off x="6348150" y="2571750"/>
            <a:ext cx="2488800" cy="2409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s" sz="1350">
                <a:latin typeface="Open Sans"/>
                <a:ea typeface="Open Sans"/>
                <a:cs typeface="Open Sans"/>
                <a:sym typeface="Open Sans"/>
              </a:rPr>
              <a:t>Modelos de codificador - decodificador </a:t>
            </a:r>
            <a:endParaRPr b="1" sz="1350">
              <a:latin typeface="Open Sans"/>
              <a:ea typeface="Open Sans"/>
              <a:cs typeface="Open Sans"/>
              <a:sym typeface="Open Sans"/>
            </a:endParaRPr>
          </a:p>
          <a:p>
            <a:pPr indent="0" lvl="0" marL="0" rtl="0" algn="just">
              <a:lnSpc>
                <a:spcPct val="95000"/>
              </a:lnSpc>
              <a:spcBef>
                <a:spcPts val="1200"/>
              </a:spcBef>
              <a:spcAft>
                <a:spcPts val="0"/>
              </a:spcAft>
              <a:buNone/>
            </a:pPr>
            <a:r>
              <a:rPr lang="es" sz="1350">
                <a:latin typeface="Open Sans"/>
                <a:ea typeface="Open Sans"/>
                <a:cs typeface="Open Sans"/>
                <a:sym typeface="Open Sans"/>
              </a:rPr>
              <a:t>Optimizan mediante aprendizaje por refuerzo.</a:t>
            </a:r>
            <a:endParaRPr sz="1350">
              <a:latin typeface="Open Sans"/>
              <a:ea typeface="Open Sans"/>
              <a:cs typeface="Open Sans"/>
              <a:sym typeface="Open Sans"/>
            </a:endParaRPr>
          </a:p>
          <a:p>
            <a:pPr indent="0" lvl="0" marL="0" rtl="0" algn="just">
              <a:lnSpc>
                <a:spcPct val="95000"/>
              </a:lnSpc>
              <a:spcBef>
                <a:spcPts val="1200"/>
              </a:spcBef>
              <a:spcAft>
                <a:spcPts val="1200"/>
              </a:spcAft>
              <a:buNone/>
            </a:pPr>
            <a:r>
              <a:rPr b="1" lang="es" sz="1350">
                <a:latin typeface="Open Sans"/>
                <a:ea typeface="Open Sans"/>
                <a:cs typeface="Open Sans"/>
                <a:sym typeface="Open Sans"/>
              </a:rPr>
              <a:t>Ventaja: </a:t>
            </a:r>
            <a:r>
              <a:rPr lang="es" sz="1350">
                <a:latin typeface="Open Sans"/>
                <a:ea typeface="Open Sans"/>
                <a:cs typeface="Open Sans"/>
                <a:sym typeface="Open Sans"/>
              </a:rPr>
              <a:t>Más flexibilidad en cómo se puede definir cada imagen relacionado a un texto un objetivo.</a:t>
            </a:r>
            <a:endParaRPr sz="1500">
              <a:latin typeface="Open Sans"/>
              <a:ea typeface="Open Sans"/>
              <a:cs typeface="Open Sans"/>
              <a:sym typeface="Open Sans"/>
            </a:endParaRPr>
          </a:p>
        </p:txBody>
      </p:sp>
      <p:sp>
        <p:nvSpPr>
          <p:cNvPr id="289" name="Google Shape;289;p34"/>
          <p:cNvSpPr txBox="1"/>
          <p:nvPr>
            <p:ph idx="1" type="body"/>
          </p:nvPr>
        </p:nvSpPr>
        <p:spPr>
          <a:xfrm>
            <a:off x="169875" y="2570525"/>
            <a:ext cx="2488800" cy="248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275"/>
              <a:buNone/>
            </a:pPr>
            <a:r>
              <a:rPr b="1" lang="es" sz="1350">
                <a:latin typeface="Open Sans"/>
                <a:ea typeface="Open Sans"/>
                <a:cs typeface="Open Sans"/>
                <a:sym typeface="Open Sans"/>
              </a:rPr>
              <a:t>Arquitectura</a:t>
            </a:r>
            <a:r>
              <a:rPr b="1" lang="es" sz="1350">
                <a:latin typeface="Open Sans"/>
                <a:ea typeface="Open Sans"/>
                <a:cs typeface="Open Sans"/>
                <a:sym typeface="Open Sans"/>
              </a:rPr>
              <a:t> multimodal CRCN</a:t>
            </a:r>
            <a:r>
              <a:rPr lang="es" sz="1350">
                <a:latin typeface="Open Sans"/>
                <a:ea typeface="Open Sans"/>
                <a:cs typeface="Open Sans"/>
                <a:sym typeface="Open Sans"/>
              </a:rPr>
              <a:t> (CNN, RNN - Bi Direccionales y un modelo de coherencia local basado en entidades). </a:t>
            </a:r>
            <a:endParaRPr sz="1350">
              <a:latin typeface="Open Sans"/>
              <a:ea typeface="Open Sans"/>
              <a:cs typeface="Open Sans"/>
              <a:sym typeface="Open Sans"/>
            </a:endParaRPr>
          </a:p>
          <a:p>
            <a:pPr indent="0" lvl="0" marL="0" rtl="0" algn="just">
              <a:lnSpc>
                <a:spcPct val="95000"/>
              </a:lnSpc>
              <a:spcBef>
                <a:spcPts val="1200"/>
              </a:spcBef>
              <a:spcAft>
                <a:spcPts val="0"/>
              </a:spcAft>
              <a:buSzPts val="275"/>
              <a:buNone/>
            </a:pPr>
            <a:r>
              <a:rPr b="1" lang="es" sz="1350">
                <a:latin typeface="Open Sans"/>
                <a:ea typeface="Open Sans"/>
                <a:cs typeface="Open Sans"/>
                <a:sym typeface="Open Sans"/>
              </a:rPr>
              <a:t>Entrada</a:t>
            </a:r>
            <a:r>
              <a:rPr lang="es" sz="1350">
                <a:latin typeface="Open Sans"/>
                <a:ea typeface="Open Sans"/>
                <a:cs typeface="Open Sans"/>
                <a:sym typeface="Open Sans"/>
              </a:rPr>
              <a:t>: Imágenes y frases de la historia </a:t>
            </a:r>
            <a:endParaRPr sz="1350">
              <a:latin typeface="Open Sans"/>
              <a:ea typeface="Open Sans"/>
              <a:cs typeface="Open Sans"/>
              <a:sym typeface="Open Sans"/>
            </a:endParaRPr>
          </a:p>
          <a:p>
            <a:pPr indent="0" lvl="0" marL="0" rtl="0" algn="just">
              <a:lnSpc>
                <a:spcPct val="95000"/>
              </a:lnSpc>
              <a:spcBef>
                <a:spcPts val="1200"/>
              </a:spcBef>
              <a:spcAft>
                <a:spcPts val="1200"/>
              </a:spcAft>
              <a:buSzPts val="275"/>
              <a:buNone/>
            </a:pPr>
            <a:r>
              <a:rPr b="1" lang="es" sz="1350">
                <a:latin typeface="Open Sans"/>
                <a:ea typeface="Open Sans"/>
                <a:cs typeface="Open Sans"/>
                <a:sym typeface="Open Sans"/>
              </a:rPr>
              <a:t>Salida</a:t>
            </a:r>
            <a:r>
              <a:rPr lang="es" sz="1350">
                <a:latin typeface="Open Sans"/>
                <a:ea typeface="Open Sans"/>
                <a:cs typeface="Open Sans"/>
                <a:sym typeface="Open Sans"/>
              </a:rPr>
              <a:t>: Puntuación para la compatibilidad entre el flujo de imágenes y la historia. </a:t>
            </a:r>
            <a:endParaRPr sz="1350">
              <a:latin typeface="Open Sans"/>
              <a:ea typeface="Open Sans"/>
              <a:cs typeface="Open Sans"/>
              <a:sym typeface="Open Sans"/>
            </a:endParaRPr>
          </a:p>
        </p:txBody>
      </p:sp>
      <p:sp>
        <p:nvSpPr>
          <p:cNvPr id="290" name="Google Shape;290;p34"/>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ESTADO DEL ARTE</a:t>
            </a:r>
            <a:endParaRPr b="1" sz="2000">
              <a:solidFill>
                <a:srgbClr val="FFFFFF"/>
              </a:solidFill>
              <a:latin typeface="Open Sans"/>
              <a:ea typeface="Open Sans"/>
              <a:cs typeface="Open Sans"/>
              <a:sym typeface="Open Sans"/>
            </a:endParaRPr>
          </a:p>
        </p:txBody>
      </p:sp>
      <p:sp>
        <p:nvSpPr>
          <p:cNvPr id="291" name="Google Shape;291;p34"/>
          <p:cNvSpPr txBox="1"/>
          <p:nvPr/>
        </p:nvSpPr>
        <p:spPr>
          <a:xfrm>
            <a:off x="3221575" y="491225"/>
            <a:ext cx="5591700" cy="6891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Clr>
                <a:schemeClr val="dk1"/>
              </a:buClr>
              <a:buSzPts val="275"/>
              <a:buFont typeface="Arial"/>
              <a:buNone/>
            </a:pPr>
            <a:r>
              <a:rPr b="1" i="1" lang="es" sz="1150">
                <a:solidFill>
                  <a:schemeClr val="dk2"/>
                </a:solidFill>
                <a:latin typeface="Open Sans"/>
                <a:ea typeface="Open Sans"/>
                <a:cs typeface="Open Sans"/>
                <a:sym typeface="Open Sans"/>
              </a:rPr>
              <a:t>Narración visual </a:t>
            </a:r>
            <a:r>
              <a:rPr i="1" lang="es" sz="1150">
                <a:solidFill>
                  <a:schemeClr val="dk2"/>
                </a:solidFill>
                <a:latin typeface="Open Sans"/>
                <a:ea typeface="Open Sans"/>
                <a:cs typeface="Open Sans"/>
                <a:sym typeface="Open Sans"/>
              </a:rPr>
              <a:t>toma como entrada una secuencia de imágenes y las describe una historia coherente en texto. </a:t>
            </a:r>
            <a:r>
              <a:rPr b="1" i="1" lang="es" sz="1150">
                <a:solidFill>
                  <a:schemeClr val="dk2"/>
                </a:solidFill>
                <a:latin typeface="Open Sans"/>
                <a:ea typeface="Open Sans"/>
                <a:cs typeface="Open Sans"/>
                <a:sym typeface="Open Sans"/>
              </a:rPr>
              <a:t>Busca producir una metrica automatica para calificar historia como un juez humano que consideraría una buena historia</a:t>
            </a:r>
            <a:r>
              <a:rPr i="1" lang="es" sz="1150">
                <a:solidFill>
                  <a:schemeClr val="dk2"/>
                </a:solidFill>
                <a:latin typeface="Open Sans"/>
                <a:ea typeface="Open Sans"/>
                <a:cs typeface="Open Sans"/>
                <a:sym typeface="Open Sans"/>
              </a:rPr>
              <a:t>. </a:t>
            </a:r>
            <a:endParaRPr i="1" sz="1700"/>
          </a:p>
        </p:txBody>
      </p:sp>
      <p:grpSp>
        <p:nvGrpSpPr>
          <p:cNvPr id="292" name="Google Shape;292;p34"/>
          <p:cNvGrpSpPr/>
          <p:nvPr/>
        </p:nvGrpSpPr>
        <p:grpSpPr>
          <a:xfrm>
            <a:off x="6299375" y="145525"/>
            <a:ext cx="2488831" cy="393600"/>
            <a:chOff x="6299375" y="145525"/>
            <a:chExt cx="2488831" cy="393600"/>
          </a:xfrm>
        </p:grpSpPr>
        <p:sp>
          <p:nvSpPr>
            <p:cNvPr id="293" name="Google Shape;293;p34"/>
            <p:cNvSpPr/>
            <p:nvPr/>
          </p:nvSpPr>
          <p:spPr>
            <a:xfrm>
              <a:off x="6299375" y="2523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6618922" y="2523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a:off x="7330017"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7649564"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7969111"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8288658"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8608206"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6938469" y="2163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txBox="1"/>
            <p:nvPr/>
          </p:nvSpPr>
          <p:spPr>
            <a:xfrm>
              <a:off x="6913425" y="1455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C</a:t>
              </a:r>
              <a:endParaRPr b="1">
                <a:latin typeface="Open Sans"/>
                <a:ea typeface="Open Sans"/>
                <a:cs typeface="Open Sans"/>
                <a:sym typeface="Open Sans"/>
              </a:endParaRPr>
            </a:p>
          </p:txBody>
        </p:sp>
      </p:grpSp>
      <p:sp>
        <p:nvSpPr>
          <p:cNvPr id="302" name="Google Shape;302;p34"/>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
        <p:nvSpPr>
          <p:cNvPr id="303" name="Google Shape;303;p34"/>
          <p:cNvSpPr txBox="1"/>
          <p:nvPr>
            <p:ph idx="1" type="body"/>
          </p:nvPr>
        </p:nvSpPr>
        <p:spPr>
          <a:xfrm>
            <a:off x="212175" y="1284725"/>
            <a:ext cx="8520600" cy="393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275"/>
              <a:buNone/>
            </a:pPr>
            <a:r>
              <a:rPr lang="es" sz="1500">
                <a:latin typeface="Open Sans"/>
                <a:ea typeface="Open Sans"/>
                <a:cs typeface="Open Sans"/>
                <a:sym typeface="Open Sans"/>
              </a:rPr>
              <a:t>Puede realizarse de las siguientes formas: </a:t>
            </a:r>
            <a:endParaRPr sz="1500">
              <a:latin typeface="Open Sans"/>
              <a:ea typeface="Open Sans"/>
              <a:cs typeface="Open Sans"/>
              <a:sym typeface="Open Sans"/>
            </a:endParaRPr>
          </a:p>
        </p:txBody>
      </p:sp>
      <p:grpSp>
        <p:nvGrpSpPr>
          <p:cNvPr id="304" name="Google Shape;304;p34"/>
          <p:cNvGrpSpPr/>
          <p:nvPr/>
        </p:nvGrpSpPr>
        <p:grpSpPr>
          <a:xfrm>
            <a:off x="212175" y="1742225"/>
            <a:ext cx="2404200" cy="764400"/>
            <a:chOff x="254500" y="2551725"/>
            <a:chExt cx="2404200" cy="764400"/>
          </a:xfrm>
        </p:grpSpPr>
        <p:sp>
          <p:nvSpPr>
            <p:cNvPr id="305" name="Google Shape;305;p34"/>
            <p:cNvSpPr/>
            <p:nvPr/>
          </p:nvSpPr>
          <p:spPr>
            <a:xfrm>
              <a:off x="254500" y="2551725"/>
              <a:ext cx="2404200" cy="7644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txBox="1"/>
            <p:nvPr/>
          </p:nvSpPr>
          <p:spPr>
            <a:xfrm>
              <a:off x="344625" y="2626125"/>
              <a:ext cx="213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Aprendizaje profundo directo sin intermedios</a:t>
              </a:r>
              <a:endParaRPr b="1"/>
            </a:p>
          </p:txBody>
        </p:sp>
      </p:grpSp>
      <p:grpSp>
        <p:nvGrpSpPr>
          <p:cNvPr id="307" name="Google Shape;307;p34"/>
          <p:cNvGrpSpPr/>
          <p:nvPr/>
        </p:nvGrpSpPr>
        <p:grpSpPr>
          <a:xfrm>
            <a:off x="3108454" y="1742225"/>
            <a:ext cx="2927100" cy="764400"/>
            <a:chOff x="3108429" y="2551725"/>
            <a:chExt cx="2927100" cy="764400"/>
          </a:xfrm>
        </p:grpSpPr>
        <p:sp>
          <p:nvSpPr>
            <p:cNvPr id="308" name="Google Shape;308;p34"/>
            <p:cNvSpPr/>
            <p:nvPr/>
          </p:nvSpPr>
          <p:spPr>
            <a:xfrm>
              <a:off x="3108429" y="2551725"/>
              <a:ext cx="2927100" cy="764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txBox="1"/>
            <p:nvPr/>
          </p:nvSpPr>
          <p:spPr>
            <a:xfrm>
              <a:off x="3294966" y="2626125"/>
              <a:ext cx="2618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solidFill>
                    <a:srgbClr val="FFFFFF"/>
                  </a:solidFill>
                </a:rPr>
                <a:t>Explotación de estructuras o datos intermedios</a:t>
              </a:r>
              <a:endParaRPr b="1">
                <a:solidFill>
                  <a:srgbClr val="FFFFFF"/>
                </a:solidFill>
              </a:endParaRPr>
            </a:p>
          </p:txBody>
        </p:sp>
      </p:grpSp>
      <p:grpSp>
        <p:nvGrpSpPr>
          <p:cNvPr id="310" name="Google Shape;310;p34"/>
          <p:cNvGrpSpPr/>
          <p:nvPr/>
        </p:nvGrpSpPr>
        <p:grpSpPr>
          <a:xfrm>
            <a:off x="6397230" y="1713525"/>
            <a:ext cx="2404200" cy="764400"/>
            <a:chOff x="6397230" y="1713525"/>
            <a:chExt cx="2404200" cy="764400"/>
          </a:xfrm>
        </p:grpSpPr>
        <p:sp>
          <p:nvSpPr>
            <p:cNvPr id="311" name="Google Shape;311;p34"/>
            <p:cNvSpPr/>
            <p:nvPr/>
          </p:nvSpPr>
          <p:spPr>
            <a:xfrm>
              <a:off x="6397230" y="1713525"/>
              <a:ext cx="2404200" cy="764400"/>
            </a:xfrm>
            <a:prstGeom prst="roundRect">
              <a:avLst>
                <a:gd fmla="val 16667" name="adj"/>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4"/>
            <p:cNvSpPr txBox="1"/>
            <p:nvPr/>
          </p:nvSpPr>
          <p:spPr>
            <a:xfrm>
              <a:off x="6591775" y="1819425"/>
              <a:ext cx="200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Aprendizaje reforzado</a:t>
              </a:r>
              <a:endParaRPr b="1"/>
            </a:p>
          </p:txBody>
        </p:sp>
      </p:grpSp>
      <p:sp>
        <p:nvSpPr>
          <p:cNvPr id="313" name="Google Shape;313;p34"/>
          <p:cNvSpPr txBox="1"/>
          <p:nvPr>
            <p:ph idx="1" type="body"/>
          </p:nvPr>
        </p:nvSpPr>
        <p:spPr>
          <a:xfrm>
            <a:off x="2939075" y="2571750"/>
            <a:ext cx="3173400" cy="248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s" sz="1300">
                <a:latin typeface="Open Sans"/>
                <a:ea typeface="Open Sans"/>
                <a:cs typeface="Open Sans"/>
                <a:sym typeface="Open Sans"/>
              </a:rPr>
              <a:t>Arquitectura de codificador - decodificador. </a:t>
            </a:r>
            <a:endParaRPr b="1" sz="1300">
              <a:latin typeface="Open Sans"/>
              <a:ea typeface="Open Sans"/>
              <a:cs typeface="Open Sans"/>
              <a:sym typeface="Open Sans"/>
            </a:endParaRPr>
          </a:p>
          <a:p>
            <a:pPr indent="0" lvl="0" marL="0" rtl="0" algn="just">
              <a:lnSpc>
                <a:spcPct val="95000"/>
              </a:lnSpc>
              <a:spcBef>
                <a:spcPts val="1200"/>
              </a:spcBef>
              <a:spcAft>
                <a:spcPts val="0"/>
              </a:spcAft>
              <a:buNone/>
            </a:pPr>
            <a:r>
              <a:rPr lang="es" sz="1300">
                <a:latin typeface="Open Sans"/>
                <a:ea typeface="Open Sans"/>
                <a:cs typeface="Open Sans"/>
                <a:sym typeface="Open Sans"/>
              </a:rPr>
              <a:t>Codificar imágenes y leyendas de texto asociadas mediante codificadores separados.</a:t>
            </a:r>
            <a:endParaRPr sz="1300">
              <a:latin typeface="Open Sans"/>
              <a:ea typeface="Open Sans"/>
              <a:cs typeface="Open Sans"/>
              <a:sym typeface="Open Sans"/>
            </a:endParaRPr>
          </a:p>
          <a:p>
            <a:pPr indent="0" lvl="0" marL="0" rtl="0" algn="just">
              <a:lnSpc>
                <a:spcPct val="95000"/>
              </a:lnSpc>
              <a:spcBef>
                <a:spcPts val="1200"/>
              </a:spcBef>
              <a:spcAft>
                <a:spcPts val="0"/>
              </a:spcAft>
              <a:buNone/>
            </a:pPr>
            <a:r>
              <a:rPr lang="es" sz="1300">
                <a:latin typeface="Open Sans"/>
                <a:ea typeface="Open Sans"/>
                <a:cs typeface="Open Sans"/>
                <a:sym typeface="Open Sans"/>
              </a:rPr>
              <a:t>Combina, antes de decodificarlos en las oraciones de la historia.  </a:t>
            </a:r>
            <a:endParaRPr sz="1300">
              <a:latin typeface="Open Sans"/>
              <a:ea typeface="Open Sans"/>
              <a:cs typeface="Open Sans"/>
              <a:sym typeface="Open Sans"/>
            </a:endParaRPr>
          </a:p>
          <a:p>
            <a:pPr indent="0" lvl="0" marL="0" rtl="0" algn="just">
              <a:lnSpc>
                <a:spcPct val="95000"/>
              </a:lnSpc>
              <a:spcBef>
                <a:spcPts val="1200"/>
              </a:spcBef>
              <a:spcAft>
                <a:spcPts val="1200"/>
              </a:spcAft>
              <a:buNone/>
            </a:pPr>
            <a:r>
              <a:rPr b="1" lang="es" sz="1300">
                <a:latin typeface="Open Sans"/>
                <a:ea typeface="Open Sans"/>
                <a:cs typeface="Open Sans"/>
                <a:sym typeface="Open Sans"/>
              </a:rPr>
              <a:t>Objetivo</a:t>
            </a:r>
            <a:r>
              <a:rPr lang="es" sz="1300">
                <a:latin typeface="Open Sans"/>
                <a:ea typeface="Open Sans"/>
                <a:cs typeface="Open Sans"/>
                <a:sym typeface="Open Sans"/>
              </a:rPr>
              <a:t>: Aprender automáticamente a mapear desde secuencias de imágenes hasta historias de salida.</a:t>
            </a:r>
            <a:endParaRPr sz="13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4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3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3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idx="1" type="body"/>
          </p:nvPr>
        </p:nvSpPr>
        <p:spPr>
          <a:xfrm>
            <a:off x="311700" y="847675"/>
            <a:ext cx="8520600" cy="1153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t>M</a:t>
            </a:r>
            <a:r>
              <a:rPr lang="es"/>
              <a:t>arco de narración visual llamado BERT-hLSTM </a:t>
            </a:r>
            <a:endParaRPr/>
          </a:p>
          <a:p>
            <a:pPr indent="0" lvl="0" marL="0" rtl="0" algn="just">
              <a:spcBef>
                <a:spcPts val="1200"/>
              </a:spcBef>
              <a:spcAft>
                <a:spcPts val="1200"/>
              </a:spcAft>
              <a:buNone/>
            </a:pPr>
            <a:r>
              <a:rPr lang="es"/>
              <a:t>Combina BERT y LSTM jerárquico para generar automáticamente descripciones similares a historias de imágenes secuenciales.</a:t>
            </a:r>
            <a:endParaRPr/>
          </a:p>
        </p:txBody>
      </p:sp>
      <p:sp>
        <p:nvSpPr>
          <p:cNvPr id="319" name="Google Shape;319;p35"/>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pic>
        <p:nvPicPr>
          <p:cNvPr id="320" name="Google Shape;320;p35"/>
          <p:cNvPicPr preferRelativeResize="0"/>
          <p:nvPr/>
        </p:nvPicPr>
        <p:blipFill>
          <a:blip r:embed="rId3">
            <a:alphaModFix/>
          </a:blip>
          <a:stretch>
            <a:fillRect/>
          </a:stretch>
        </p:blipFill>
        <p:spPr>
          <a:xfrm>
            <a:off x="1192800" y="1924675"/>
            <a:ext cx="6632675" cy="3184125"/>
          </a:xfrm>
          <a:prstGeom prst="rect">
            <a:avLst/>
          </a:prstGeom>
          <a:noFill/>
          <a:ln>
            <a:noFill/>
          </a:ln>
        </p:spPr>
      </p:pic>
      <p:grpSp>
        <p:nvGrpSpPr>
          <p:cNvPr id="321" name="Google Shape;321;p35"/>
          <p:cNvGrpSpPr/>
          <p:nvPr/>
        </p:nvGrpSpPr>
        <p:grpSpPr>
          <a:xfrm>
            <a:off x="6343475" y="210625"/>
            <a:ext cx="2488831" cy="393600"/>
            <a:chOff x="6343475" y="210625"/>
            <a:chExt cx="2488831" cy="393600"/>
          </a:xfrm>
        </p:grpSpPr>
        <p:sp>
          <p:nvSpPr>
            <p:cNvPr id="322" name="Google Shape;322;p35"/>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331" name="Google Shape;33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type="title"/>
          </p:nvPr>
        </p:nvSpPr>
        <p:spPr>
          <a:xfrm>
            <a:off x="311700" y="90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Open Sans"/>
                <a:ea typeface="Open Sans"/>
                <a:cs typeface="Open Sans"/>
                <a:sym typeface="Open Sans"/>
              </a:rPr>
              <a:t>Extracción de características visuales</a:t>
            </a:r>
            <a:endParaRPr>
              <a:latin typeface="Open Sans"/>
              <a:ea typeface="Open Sans"/>
              <a:cs typeface="Open Sans"/>
              <a:sym typeface="Open Sans"/>
            </a:endParaRPr>
          </a:p>
        </p:txBody>
      </p:sp>
      <p:sp>
        <p:nvSpPr>
          <p:cNvPr id="337" name="Google Shape;337;p36"/>
          <p:cNvSpPr txBox="1"/>
          <p:nvPr>
            <p:ph idx="1" type="body"/>
          </p:nvPr>
        </p:nvSpPr>
        <p:spPr>
          <a:xfrm>
            <a:off x="311700" y="16096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s">
                <a:latin typeface="Open Sans"/>
                <a:ea typeface="Open Sans"/>
                <a:cs typeface="Open Sans"/>
                <a:sym typeface="Open Sans"/>
              </a:rPr>
              <a:t>Full-story visual features: Como salida de la capa convolucional se obtienen las features finales de las N imágenes de entrada. Este resultado es la entrada las capas ocultas para S_LSTM y W_LSTM. </a:t>
            </a:r>
            <a:endParaRPr>
              <a:latin typeface="Open Sans"/>
              <a:ea typeface="Open Sans"/>
              <a:cs typeface="Open Sans"/>
              <a:sym typeface="Open Sans"/>
            </a:endParaRPr>
          </a:p>
          <a:p>
            <a:pPr indent="0" lvl="0" marL="0" rtl="0" algn="just">
              <a:lnSpc>
                <a:spcPct val="150000"/>
              </a:lnSpc>
              <a:spcBef>
                <a:spcPts val="1200"/>
              </a:spcBef>
              <a:spcAft>
                <a:spcPts val="0"/>
              </a:spcAft>
              <a:buNone/>
            </a:pPr>
            <a:r>
              <a:rPr lang="es">
                <a:latin typeface="Open Sans"/>
                <a:ea typeface="Open Sans"/>
                <a:cs typeface="Open Sans"/>
                <a:sym typeface="Open Sans"/>
              </a:rPr>
              <a:t>Single-image visual features: las features de cada imágenes son usadas a nivel de oraciones, a través de S_LSTM</a:t>
            </a:r>
            <a:endParaRPr>
              <a:latin typeface="Open Sans"/>
              <a:ea typeface="Open Sans"/>
              <a:cs typeface="Open Sans"/>
              <a:sym typeface="Open Sans"/>
            </a:endParaRPr>
          </a:p>
          <a:p>
            <a:pPr indent="0" lvl="0" marL="0" rtl="0" algn="just">
              <a:lnSpc>
                <a:spcPct val="150000"/>
              </a:lnSpc>
              <a:spcBef>
                <a:spcPts val="1200"/>
              </a:spcBef>
              <a:spcAft>
                <a:spcPts val="1200"/>
              </a:spcAft>
              <a:buNone/>
            </a:pPr>
            <a:r>
              <a:rPr lang="es">
                <a:latin typeface="Open Sans"/>
                <a:ea typeface="Open Sans"/>
                <a:cs typeface="Open Sans"/>
                <a:sym typeface="Open Sans"/>
              </a:rPr>
              <a:t>Word-attention visual features: calculadas a partir de las single-image visual features mediante mecanismos con atención.</a:t>
            </a:r>
            <a:endParaRPr>
              <a:latin typeface="Open Sans"/>
              <a:ea typeface="Open Sans"/>
              <a:cs typeface="Open Sans"/>
              <a:sym typeface="Open Sans"/>
            </a:endParaRPr>
          </a:p>
        </p:txBody>
      </p:sp>
      <p:sp>
        <p:nvSpPr>
          <p:cNvPr id="338" name="Google Shape;338;p36"/>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339" name="Google Shape;339;p36"/>
          <p:cNvGrpSpPr/>
          <p:nvPr/>
        </p:nvGrpSpPr>
        <p:grpSpPr>
          <a:xfrm>
            <a:off x="6343475" y="210625"/>
            <a:ext cx="2488831" cy="393600"/>
            <a:chOff x="6343475" y="210625"/>
            <a:chExt cx="2488831" cy="393600"/>
          </a:xfrm>
        </p:grpSpPr>
        <p:sp>
          <p:nvSpPr>
            <p:cNvPr id="340" name="Google Shape;340;p36"/>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349" name="Google Shape;34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311700" y="1130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Open Sans"/>
                <a:ea typeface="Open Sans"/>
                <a:cs typeface="Open Sans"/>
                <a:sym typeface="Open Sans"/>
              </a:rPr>
              <a:t>Text embedding</a:t>
            </a:r>
            <a:endParaRPr>
              <a:latin typeface="Open Sans"/>
              <a:ea typeface="Open Sans"/>
              <a:cs typeface="Open Sans"/>
              <a:sym typeface="Open Sans"/>
            </a:endParaRPr>
          </a:p>
        </p:txBody>
      </p:sp>
      <p:sp>
        <p:nvSpPr>
          <p:cNvPr id="355" name="Google Shape;355;p37"/>
          <p:cNvSpPr txBox="1"/>
          <p:nvPr>
            <p:ph idx="1" type="body"/>
          </p:nvPr>
        </p:nvSpPr>
        <p:spPr>
          <a:xfrm>
            <a:off x="311700" y="18382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
                <a:latin typeface="Open Sans"/>
                <a:ea typeface="Open Sans"/>
                <a:cs typeface="Open Sans"/>
                <a:sym typeface="Open Sans"/>
              </a:rPr>
              <a:t>A las descripciones se las representa en sentence-embeddings y word-embeddings a través del modelo BERT. </a:t>
            </a:r>
            <a:endParaRPr>
              <a:latin typeface="Open Sans"/>
              <a:ea typeface="Open Sans"/>
              <a:cs typeface="Open Sans"/>
              <a:sym typeface="Open Sans"/>
            </a:endParaRPr>
          </a:p>
          <a:p>
            <a:pPr indent="0" lvl="0" marL="0" rtl="0" algn="just">
              <a:spcBef>
                <a:spcPts val="120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just">
              <a:spcBef>
                <a:spcPts val="120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just">
              <a:spcBef>
                <a:spcPts val="1200"/>
              </a:spcBef>
              <a:spcAft>
                <a:spcPts val="1200"/>
              </a:spcAft>
              <a:buNone/>
            </a:pPr>
            <a:r>
              <a:t/>
            </a:r>
            <a:endParaRPr>
              <a:latin typeface="Open Sans"/>
              <a:ea typeface="Open Sans"/>
              <a:cs typeface="Open Sans"/>
              <a:sym typeface="Open Sans"/>
            </a:endParaRPr>
          </a:p>
        </p:txBody>
      </p:sp>
      <p:sp>
        <p:nvSpPr>
          <p:cNvPr id="356" name="Google Shape;356;p37"/>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357" name="Google Shape;357;p37"/>
          <p:cNvGrpSpPr/>
          <p:nvPr/>
        </p:nvGrpSpPr>
        <p:grpSpPr>
          <a:xfrm>
            <a:off x="6343475" y="210625"/>
            <a:ext cx="2488831" cy="393600"/>
            <a:chOff x="6343475" y="210625"/>
            <a:chExt cx="2488831" cy="393600"/>
          </a:xfrm>
        </p:grpSpPr>
        <p:sp>
          <p:nvSpPr>
            <p:cNvPr id="358" name="Google Shape;358;p37"/>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367" name="Google Shape;36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pic>
        <p:nvPicPr>
          <p:cNvPr id="368" name="Google Shape;368;p37"/>
          <p:cNvPicPr preferRelativeResize="0"/>
          <p:nvPr/>
        </p:nvPicPr>
        <p:blipFill>
          <a:blip r:embed="rId3">
            <a:alphaModFix/>
          </a:blip>
          <a:stretch>
            <a:fillRect/>
          </a:stretch>
        </p:blipFill>
        <p:spPr>
          <a:xfrm>
            <a:off x="2389251" y="2652575"/>
            <a:ext cx="4365501" cy="221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ph type="title"/>
          </p:nvPr>
        </p:nvSpPr>
        <p:spPr>
          <a:xfrm>
            <a:off x="311700" y="97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Open Sans"/>
                <a:ea typeface="Open Sans"/>
                <a:cs typeface="Open Sans"/>
                <a:sym typeface="Open Sans"/>
              </a:rPr>
              <a:t>Generador de la historia</a:t>
            </a:r>
            <a:endParaRPr>
              <a:latin typeface="Open Sans"/>
              <a:ea typeface="Open Sans"/>
              <a:cs typeface="Open Sans"/>
              <a:sym typeface="Open Sans"/>
            </a:endParaRPr>
          </a:p>
        </p:txBody>
      </p:sp>
      <p:sp>
        <p:nvSpPr>
          <p:cNvPr id="374" name="Google Shape;374;p38"/>
          <p:cNvSpPr txBox="1"/>
          <p:nvPr>
            <p:ph idx="1" type="body"/>
          </p:nvPr>
        </p:nvSpPr>
        <p:spPr>
          <a:xfrm>
            <a:off x="311700" y="16858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latin typeface="Open Sans"/>
                <a:ea typeface="Open Sans"/>
                <a:cs typeface="Open Sans"/>
                <a:sym typeface="Open Sans"/>
              </a:rPr>
              <a:t>El modelo propuesto utiliza la red LSTM con mecanismos de atención, en donde la salida en cada paso es condicionada por el contexto semántico actual y el estado oculto generado anteriormente. El estado oculto inicial se obtiene de la transformación de las full-story visual features.</a:t>
            </a:r>
            <a:endParaRPr>
              <a:latin typeface="Open Sans"/>
              <a:ea typeface="Open Sans"/>
              <a:cs typeface="Open Sans"/>
              <a:sym typeface="Open Sans"/>
            </a:endParaRPr>
          </a:p>
          <a:p>
            <a:pPr indent="0" lvl="0" marL="0" rtl="0" algn="just">
              <a:spcBef>
                <a:spcPts val="1200"/>
              </a:spcBef>
              <a:spcAft>
                <a:spcPts val="1200"/>
              </a:spcAft>
              <a:buNone/>
            </a:pPr>
            <a:r>
              <a:rPr lang="es">
                <a:latin typeface="Open Sans"/>
                <a:ea typeface="Open Sans"/>
                <a:cs typeface="Open Sans"/>
                <a:sym typeface="Open Sans"/>
              </a:rPr>
              <a:t>Para la capa W_LSTM se integra información de contexto a nivel de oraciones y a nivel de palabras para predecir las palabras de cada oración en orden.</a:t>
            </a:r>
            <a:endParaRPr>
              <a:latin typeface="Open Sans"/>
              <a:ea typeface="Open Sans"/>
              <a:cs typeface="Open Sans"/>
              <a:sym typeface="Open Sans"/>
            </a:endParaRPr>
          </a:p>
        </p:txBody>
      </p:sp>
      <p:sp>
        <p:nvSpPr>
          <p:cNvPr id="375" name="Google Shape;375;p38"/>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376" name="Google Shape;376;p38"/>
          <p:cNvGrpSpPr/>
          <p:nvPr/>
        </p:nvGrpSpPr>
        <p:grpSpPr>
          <a:xfrm>
            <a:off x="6343475" y="210625"/>
            <a:ext cx="2488831" cy="393600"/>
            <a:chOff x="6343475" y="210625"/>
            <a:chExt cx="2488831" cy="393600"/>
          </a:xfrm>
        </p:grpSpPr>
        <p:sp>
          <p:nvSpPr>
            <p:cNvPr id="377" name="Google Shape;377;p38"/>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386" name="Google Shape;38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311700" y="97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latin typeface="Open Sans"/>
                <a:ea typeface="Open Sans"/>
                <a:cs typeface="Open Sans"/>
                <a:sym typeface="Open Sans"/>
              </a:rPr>
              <a:t>Generador de la historia</a:t>
            </a:r>
            <a:endParaRPr>
              <a:latin typeface="Open Sans"/>
              <a:ea typeface="Open Sans"/>
              <a:cs typeface="Open Sans"/>
              <a:sym typeface="Open Sans"/>
            </a:endParaRPr>
          </a:p>
        </p:txBody>
      </p:sp>
      <p:sp>
        <p:nvSpPr>
          <p:cNvPr id="392" name="Google Shape;392;p39"/>
          <p:cNvSpPr txBox="1"/>
          <p:nvPr>
            <p:ph idx="1" type="body"/>
          </p:nvPr>
        </p:nvSpPr>
        <p:spPr>
          <a:xfrm>
            <a:off x="311700" y="16858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s">
                <a:latin typeface="Open Sans"/>
                <a:ea typeface="Open Sans"/>
                <a:cs typeface="Open Sans"/>
                <a:sym typeface="Open Sans"/>
              </a:rPr>
              <a:t>El objetivo del framework es generar descripciones coherentes para una secuencia de imágenes dada. Para esto maximizan la probabilidad de las descripciones generadas dadas características visuales como entrada. Esta probabilidad es dada por la suma de las probabilidades de las oraciones obtenidas siendo cada oración la probabilidad conjunta de una secuencia de palabras.</a:t>
            </a:r>
            <a:endParaRPr>
              <a:latin typeface="Open Sans"/>
              <a:ea typeface="Open Sans"/>
              <a:cs typeface="Open Sans"/>
              <a:sym typeface="Open Sans"/>
            </a:endParaRPr>
          </a:p>
          <a:p>
            <a:pPr indent="0" lvl="0" marL="0" rtl="0" algn="just">
              <a:spcBef>
                <a:spcPts val="120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just">
              <a:spcBef>
                <a:spcPts val="120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just">
              <a:spcBef>
                <a:spcPts val="1200"/>
              </a:spcBef>
              <a:spcAft>
                <a:spcPts val="1200"/>
              </a:spcAft>
              <a:buNone/>
            </a:pPr>
            <a:r>
              <a:t/>
            </a:r>
            <a:endParaRPr>
              <a:latin typeface="Open Sans"/>
              <a:ea typeface="Open Sans"/>
              <a:cs typeface="Open Sans"/>
              <a:sym typeface="Open Sans"/>
            </a:endParaRPr>
          </a:p>
        </p:txBody>
      </p:sp>
      <p:sp>
        <p:nvSpPr>
          <p:cNvPr id="393" name="Google Shape;393;p39"/>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394" name="Google Shape;394;p39"/>
          <p:cNvGrpSpPr/>
          <p:nvPr/>
        </p:nvGrpSpPr>
        <p:grpSpPr>
          <a:xfrm>
            <a:off x="6343475" y="210625"/>
            <a:ext cx="2488831" cy="393600"/>
            <a:chOff x="6343475" y="210625"/>
            <a:chExt cx="2488831" cy="393600"/>
          </a:xfrm>
        </p:grpSpPr>
        <p:sp>
          <p:nvSpPr>
            <p:cNvPr id="395" name="Google Shape;395;p39"/>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404" name="Google Shape;40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311700" y="90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Open Sans"/>
                <a:ea typeface="Open Sans"/>
                <a:cs typeface="Open Sans"/>
                <a:sym typeface="Open Sans"/>
              </a:rPr>
              <a:t>Experimentos</a:t>
            </a:r>
            <a:endParaRPr>
              <a:latin typeface="Open Sans"/>
              <a:ea typeface="Open Sans"/>
              <a:cs typeface="Open Sans"/>
              <a:sym typeface="Open Sans"/>
            </a:endParaRPr>
          </a:p>
        </p:txBody>
      </p:sp>
      <p:sp>
        <p:nvSpPr>
          <p:cNvPr id="410" name="Google Shape;410;p40"/>
          <p:cNvSpPr txBox="1"/>
          <p:nvPr>
            <p:ph idx="1" type="body"/>
          </p:nvPr>
        </p:nvSpPr>
        <p:spPr>
          <a:xfrm>
            <a:off x="311700" y="1609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latin typeface="Open Sans"/>
                <a:ea typeface="Open Sans"/>
                <a:cs typeface="Open Sans"/>
                <a:sym typeface="Open Sans"/>
              </a:rPr>
              <a:t>Dataset: VIST</a:t>
            </a:r>
            <a:endParaRPr>
              <a:latin typeface="Open Sans"/>
              <a:ea typeface="Open Sans"/>
              <a:cs typeface="Open Sans"/>
              <a:sym typeface="Open Sans"/>
            </a:endParaRPr>
          </a:p>
        </p:txBody>
      </p:sp>
      <p:sp>
        <p:nvSpPr>
          <p:cNvPr id="411" name="Google Shape;411;p40"/>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412" name="Google Shape;412;p40"/>
          <p:cNvGrpSpPr/>
          <p:nvPr/>
        </p:nvGrpSpPr>
        <p:grpSpPr>
          <a:xfrm>
            <a:off x="6343475" y="210625"/>
            <a:ext cx="2488831" cy="393600"/>
            <a:chOff x="6343475" y="210625"/>
            <a:chExt cx="2488831" cy="393600"/>
          </a:xfrm>
        </p:grpSpPr>
        <p:sp>
          <p:nvSpPr>
            <p:cNvPr id="413" name="Google Shape;413;p40"/>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422" name="Google Shape;42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pic>
        <p:nvPicPr>
          <p:cNvPr id="423" name="Google Shape;423;p40"/>
          <p:cNvPicPr preferRelativeResize="0"/>
          <p:nvPr/>
        </p:nvPicPr>
        <p:blipFill>
          <a:blip r:embed="rId3">
            <a:alphaModFix/>
          </a:blip>
          <a:stretch>
            <a:fillRect/>
          </a:stretch>
        </p:blipFill>
        <p:spPr>
          <a:xfrm>
            <a:off x="1504811" y="2072375"/>
            <a:ext cx="6134374" cy="24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311700" y="82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latin typeface="Open Sans"/>
                <a:ea typeface="Open Sans"/>
                <a:cs typeface="Open Sans"/>
                <a:sym typeface="Open Sans"/>
              </a:rPr>
              <a:t>Experimentos</a:t>
            </a:r>
            <a:endParaRPr>
              <a:latin typeface="Open Sans"/>
              <a:ea typeface="Open Sans"/>
              <a:cs typeface="Open Sans"/>
              <a:sym typeface="Open Sans"/>
            </a:endParaRPr>
          </a:p>
        </p:txBody>
      </p:sp>
      <p:pic>
        <p:nvPicPr>
          <p:cNvPr id="429" name="Google Shape;429;p41"/>
          <p:cNvPicPr preferRelativeResize="0"/>
          <p:nvPr/>
        </p:nvPicPr>
        <p:blipFill>
          <a:blip r:embed="rId3">
            <a:alphaModFix/>
          </a:blip>
          <a:stretch>
            <a:fillRect/>
          </a:stretch>
        </p:blipFill>
        <p:spPr>
          <a:xfrm>
            <a:off x="1571625" y="1484300"/>
            <a:ext cx="6000750" cy="3514725"/>
          </a:xfrm>
          <a:prstGeom prst="rect">
            <a:avLst/>
          </a:prstGeom>
          <a:noFill/>
          <a:ln>
            <a:noFill/>
          </a:ln>
        </p:spPr>
      </p:pic>
      <p:sp>
        <p:nvSpPr>
          <p:cNvPr id="430" name="Google Shape;430;p41"/>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431" name="Google Shape;431;p41"/>
          <p:cNvGrpSpPr/>
          <p:nvPr/>
        </p:nvGrpSpPr>
        <p:grpSpPr>
          <a:xfrm>
            <a:off x="6343475" y="210625"/>
            <a:ext cx="2488831" cy="393600"/>
            <a:chOff x="6343475" y="210625"/>
            <a:chExt cx="2488831" cy="393600"/>
          </a:xfrm>
        </p:grpSpPr>
        <p:sp>
          <p:nvSpPr>
            <p:cNvPr id="432" name="Google Shape;432;p41"/>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441" name="Google Shape;44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ph type="title"/>
          </p:nvPr>
        </p:nvSpPr>
        <p:spPr>
          <a:xfrm>
            <a:off x="311700" y="90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Open Sans"/>
                <a:ea typeface="Open Sans"/>
                <a:cs typeface="Open Sans"/>
                <a:sym typeface="Open Sans"/>
              </a:rPr>
              <a:t>Evaluación automática</a:t>
            </a:r>
            <a:endParaRPr>
              <a:latin typeface="Open Sans"/>
              <a:ea typeface="Open Sans"/>
              <a:cs typeface="Open Sans"/>
              <a:sym typeface="Open Sans"/>
            </a:endParaRPr>
          </a:p>
        </p:txBody>
      </p:sp>
      <p:sp>
        <p:nvSpPr>
          <p:cNvPr id="447" name="Google Shape;447;p42"/>
          <p:cNvSpPr txBox="1"/>
          <p:nvPr/>
        </p:nvSpPr>
        <p:spPr>
          <a:xfrm>
            <a:off x="2686175" y="2758525"/>
            <a:ext cx="1078200" cy="26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48" name="Google Shape;448;p42"/>
          <p:cNvPicPr preferRelativeResize="0"/>
          <p:nvPr/>
        </p:nvPicPr>
        <p:blipFill>
          <a:blip r:embed="rId3">
            <a:alphaModFix/>
          </a:blip>
          <a:stretch>
            <a:fillRect/>
          </a:stretch>
        </p:blipFill>
        <p:spPr>
          <a:xfrm>
            <a:off x="1573250" y="1934775"/>
            <a:ext cx="5997501" cy="2829200"/>
          </a:xfrm>
          <a:prstGeom prst="rect">
            <a:avLst/>
          </a:prstGeom>
          <a:noFill/>
          <a:ln>
            <a:noFill/>
          </a:ln>
        </p:spPr>
      </p:pic>
      <p:sp>
        <p:nvSpPr>
          <p:cNvPr id="449" name="Google Shape;449;p42"/>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450" name="Google Shape;450;p42"/>
          <p:cNvGrpSpPr/>
          <p:nvPr/>
        </p:nvGrpSpPr>
        <p:grpSpPr>
          <a:xfrm>
            <a:off x="6343475" y="210625"/>
            <a:ext cx="2488831" cy="393600"/>
            <a:chOff x="6343475" y="210625"/>
            <a:chExt cx="2488831" cy="393600"/>
          </a:xfrm>
        </p:grpSpPr>
        <p:sp>
          <p:nvSpPr>
            <p:cNvPr id="451" name="Google Shape;451;p42"/>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2"/>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2"/>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460" name="Google Shape;46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311700" y="97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Open Sans"/>
                <a:ea typeface="Open Sans"/>
                <a:cs typeface="Open Sans"/>
                <a:sym typeface="Open Sans"/>
              </a:rPr>
              <a:t>Evaluación humana</a:t>
            </a:r>
            <a:endParaRPr>
              <a:latin typeface="Open Sans"/>
              <a:ea typeface="Open Sans"/>
              <a:cs typeface="Open Sans"/>
              <a:sym typeface="Open Sans"/>
            </a:endParaRPr>
          </a:p>
        </p:txBody>
      </p:sp>
      <p:sp>
        <p:nvSpPr>
          <p:cNvPr id="466" name="Google Shape;466;p43"/>
          <p:cNvSpPr txBox="1"/>
          <p:nvPr>
            <p:ph idx="1" type="body"/>
          </p:nvPr>
        </p:nvSpPr>
        <p:spPr>
          <a:xfrm>
            <a:off x="311700" y="16858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Open Sans"/>
              <a:buChar char="●"/>
            </a:pPr>
            <a:r>
              <a:rPr lang="es">
                <a:latin typeface="Open Sans"/>
                <a:ea typeface="Open Sans"/>
                <a:cs typeface="Open Sans"/>
                <a:sym typeface="Open Sans"/>
              </a:rPr>
              <a:t>El criterio de evaluación contiene los siguientes aspectos: relevancia, coherencia y expresividad. </a:t>
            </a:r>
            <a:endParaRPr>
              <a:latin typeface="Open Sans"/>
              <a:ea typeface="Open Sans"/>
              <a:cs typeface="Open Sans"/>
              <a:sym typeface="Open Sans"/>
            </a:endParaRPr>
          </a:p>
          <a:p>
            <a:pPr indent="0" lvl="0" marL="457200" rtl="0" algn="just">
              <a:spcBef>
                <a:spcPts val="1200"/>
              </a:spcBef>
              <a:spcAft>
                <a:spcPts val="0"/>
              </a:spcAft>
              <a:buNone/>
            </a:pPr>
            <a:r>
              <a:t/>
            </a:r>
            <a:endParaRPr>
              <a:latin typeface="Open Sans"/>
              <a:ea typeface="Open Sans"/>
              <a:cs typeface="Open Sans"/>
              <a:sym typeface="Open Sans"/>
            </a:endParaRPr>
          </a:p>
          <a:p>
            <a:pPr indent="-342900" lvl="0" marL="457200" rtl="0" algn="just">
              <a:spcBef>
                <a:spcPts val="1200"/>
              </a:spcBef>
              <a:spcAft>
                <a:spcPts val="0"/>
              </a:spcAft>
              <a:buSzPts val="1800"/>
              <a:buFont typeface="Open Sans"/>
              <a:buChar char="●"/>
            </a:pPr>
            <a:r>
              <a:rPr lang="es">
                <a:latin typeface="Open Sans"/>
                <a:ea typeface="Open Sans"/>
                <a:cs typeface="Open Sans"/>
                <a:sym typeface="Open Sans"/>
              </a:rPr>
              <a:t>Se muestrea al azar 150 elementos de los datos de prueba</a:t>
            </a:r>
            <a:endParaRPr>
              <a:latin typeface="Open Sans"/>
              <a:ea typeface="Open Sans"/>
              <a:cs typeface="Open Sans"/>
              <a:sym typeface="Open Sans"/>
            </a:endParaRPr>
          </a:p>
          <a:p>
            <a:pPr indent="0" lvl="0" marL="457200" rtl="0" algn="just">
              <a:spcBef>
                <a:spcPts val="1200"/>
              </a:spcBef>
              <a:spcAft>
                <a:spcPts val="0"/>
              </a:spcAft>
              <a:buNone/>
            </a:pPr>
            <a:r>
              <a:t/>
            </a:r>
            <a:endParaRPr>
              <a:latin typeface="Open Sans"/>
              <a:ea typeface="Open Sans"/>
              <a:cs typeface="Open Sans"/>
              <a:sym typeface="Open Sans"/>
            </a:endParaRPr>
          </a:p>
          <a:p>
            <a:pPr indent="-342900" lvl="0" marL="457200" rtl="0" algn="just">
              <a:spcBef>
                <a:spcPts val="1200"/>
              </a:spcBef>
              <a:spcAft>
                <a:spcPts val="0"/>
              </a:spcAft>
              <a:buSzPts val="1800"/>
              <a:buFont typeface="Open Sans"/>
              <a:buChar char="●"/>
            </a:pPr>
            <a:r>
              <a:rPr lang="es">
                <a:latin typeface="Open Sans"/>
                <a:ea typeface="Open Sans"/>
                <a:cs typeface="Open Sans"/>
                <a:sym typeface="Open Sans"/>
              </a:rPr>
              <a:t>Tres anotadores para realizar una comparación por pares y elegir el mejor de las dos historias según los tres criterios</a:t>
            </a:r>
            <a:endParaRPr>
              <a:latin typeface="Open Sans"/>
              <a:ea typeface="Open Sans"/>
              <a:cs typeface="Open Sans"/>
              <a:sym typeface="Open Sans"/>
            </a:endParaRPr>
          </a:p>
        </p:txBody>
      </p:sp>
      <p:sp>
        <p:nvSpPr>
          <p:cNvPr id="467" name="Google Shape;467;p43"/>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METODOLOGÍA</a:t>
            </a:r>
            <a:endParaRPr b="1" sz="2000">
              <a:solidFill>
                <a:srgbClr val="FFFFFF"/>
              </a:solidFill>
              <a:latin typeface="Open Sans"/>
              <a:ea typeface="Open Sans"/>
              <a:cs typeface="Open Sans"/>
              <a:sym typeface="Open Sans"/>
            </a:endParaRPr>
          </a:p>
        </p:txBody>
      </p:sp>
      <p:grpSp>
        <p:nvGrpSpPr>
          <p:cNvPr id="468" name="Google Shape;468;p43"/>
          <p:cNvGrpSpPr/>
          <p:nvPr/>
        </p:nvGrpSpPr>
        <p:grpSpPr>
          <a:xfrm>
            <a:off x="6343475" y="210625"/>
            <a:ext cx="2488831" cy="393600"/>
            <a:chOff x="6343475" y="210625"/>
            <a:chExt cx="2488831" cy="393600"/>
          </a:xfrm>
        </p:grpSpPr>
        <p:sp>
          <p:nvSpPr>
            <p:cNvPr id="469" name="Google Shape;469;p43"/>
            <p:cNvSpPr/>
            <p:nvPr/>
          </p:nvSpPr>
          <p:spPr>
            <a:xfrm>
              <a:off x="6343475"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
            <p:cNvSpPr/>
            <p:nvPr/>
          </p:nvSpPr>
          <p:spPr>
            <a:xfrm>
              <a:off x="6663022"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
            <p:cNvSpPr/>
            <p:nvPr/>
          </p:nvSpPr>
          <p:spPr>
            <a:xfrm>
              <a:off x="6982569" y="317413"/>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3"/>
            <p:cNvSpPr/>
            <p:nvPr/>
          </p:nvSpPr>
          <p:spPr>
            <a:xfrm>
              <a:off x="7302117" y="281413"/>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3"/>
            <p:cNvSpPr/>
            <p:nvPr/>
          </p:nvSpPr>
          <p:spPr>
            <a:xfrm>
              <a:off x="7693664"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3"/>
            <p:cNvSpPr/>
            <p:nvPr/>
          </p:nvSpPr>
          <p:spPr>
            <a:xfrm>
              <a:off x="8013211"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8332758"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8652306" y="317413"/>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txBox="1"/>
            <p:nvPr/>
          </p:nvSpPr>
          <p:spPr>
            <a:xfrm>
              <a:off x="72891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D</a:t>
              </a:r>
              <a:endParaRPr b="1">
                <a:latin typeface="Open Sans"/>
                <a:ea typeface="Open Sans"/>
                <a:cs typeface="Open Sans"/>
                <a:sym typeface="Open Sans"/>
              </a:endParaRPr>
            </a:p>
          </p:txBody>
        </p:sp>
      </p:grpSp>
      <p:sp>
        <p:nvSpPr>
          <p:cNvPr id="478" name="Google Shape;47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idx="1" type="body"/>
          </p:nvPr>
        </p:nvSpPr>
        <p:spPr>
          <a:xfrm>
            <a:off x="2189875" y="1283175"/>
            <a:ext cx="6588900" cy="33729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Contexto del problema</a:t>
            </a:r>
            <a:endParaRPr sz="1900">
              <a:latin typeface="Open Sans"/>
              <a:ea typeface="Open Sans"/>
              <a:cs typeface="Open Sans"/>
              <a:sym typeface="Open Sans"/>
            </a:endParaRPr>
          </a:p>
          <a:p>
            <a:pPr indent="-349250" lvl="0" marL="457200" rtl="0" algn="l">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Problema que ataca la investigación</a:t>
            </a:r>
            <a:endParaRPr sz="1900">
              <a:latin typeface="Open Sans"/>
              <a:ea typeface="Open Sans"/>
              <a:cs typeface="Open Sans"/>
              <a:sym typeface="Open Sans"/>
            </a:endParaRPr>
          </a:p>
          <a:p>
            <a:pPr indent="-349250" lvl="0" marL="457200" rtl="0" algn="l">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Estado del arte</a:t>
            </a:r>
            <a:endParaRPr sz="1500">
              <a:latin typeface="Open Sans"/>
              <a:ea typeface="Open Sans"/>
              <a:cs typeface="Open Sans"/>
              <a:sym typeface="Open Sans"/>
            </a:endParaRPr>
          </a:p>
          <a:p>
            <a:pPr indent="-349250" lvl="0" marL="457200" rtl="0" algn="l">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Metodología utilizada</a:t>
            </a:r>
            <a:endParaRPr sz="2300">
              <a:latin typeface="Open Sans"/>
              <a:ea typeface="Open Sans"/>
              <a:cs typeface="Open Sans"/>
              <a:sym typeface="Open Sans"/>
            </a:endParaRPr>
          </a:p>
          <a:p>
            <a:pPr indent="-349250" lvl="0" marL="457200" rtl="0" algn="l">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Resultados</a:t>
            </a:r>
            <a:endParaRPr sz="1900">
              <a:latin typeface="Open Sans"/>
              <a:ea typeface="Open Sans"/>
              <a:cs typeface="Open Sans"/>
              <a:sym typeface="Open Sans"/>
            </a:endParaRPr>
          </a:p>
          <a:p>
            <a:pPr indent="-349250" lvl="0" marL="457200" rtl="0" algn="l">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Conclusiones </a:t>
            </a:r>
            <a:endParaRPr sz="1900">
              <a:latin typeface="Open Sans"/>
              <a:ea typeface="Open Sans"/>
              <a:cs typeface="Open Sans"/>
              <a:sym typeface="Open Sans"/>
            </a:endParaRPr>
          </a:p>
          <a:p>
            <a:pPr indent="-349250" lvl="0" marL="457200" rtl="0" algn="l">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Referencias Bibliográficas</a:t>
            </a:r>
            <a:endParaRPr sz="1900">
              <a:latin typeface="Open Sans"/>
              <a:ea typeface="Open Sans"/>
              <a:cs typeface="Open Sans"/>
              <a:sym typeface="Open Sans"/>
            </a:endParaRPr>
          </a:p>
          <a:p>
            <a:pPr indent="0" lvl="0" marL="457200" rtl="0" algn="l">
              <a:lnSpc>
                <a:spcPct val="150000"/>
              </a:lnSpc>
              <a:spcBef>
                <a:spcPts val="1600"/>
              </a:spcBef>
              <a:spcAft>
                <a:spcPts val="1600"/>
              </a:spcAft>
              <a:buNone/>
            </a:pPr>
            <a:r>
              <a:t/>
            </a:r>
            <a:endParaRPr sz="1900">
              <a:latin typeface="Open Sans"/>
              <a:ea typeface="Open Sans"/>
              <a:cs typeface="Open Sans"/>
              <a:sym typeface="Open Sans"/>
            </a:endParaRPr>
          </a:p>
        </p:txBody>
      </p:sp>
      <p:sp>
        <p:nvSpPr>
          <p:cNvPr id="112" name="Google Shape;112;p26"/>
          <p:cNvSpPr/>
          <p:nvPr/>
        </p:nvSpPr>
        <p:spPr>
          <a:xfrm>
            <a:off x="-430783" y="285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ÍNDICE</a:t>
            </a:r>
            <a:endParaRPr b="1" sz="2000">
              <a:solidFill>
                <a:srgbClr val="FFFFFF"/>
              </a:solidFill>
              <a:latin typeface="Open Sans"/>
              <a:ea typeface="Open Sans"/>
              <a:cs typeface="Open Sans"/>
              <a:sym typeface="Open Sans"/>
            </a:endParaRPr>
          </a:p>
        </p:txBody>
      </p:sp>
      <p:sp>
        <p:nvSpPr>
          <p:cNvPr id="113" name="Google Shape;11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44"/>
          <p:cNvPicPr preferRelativeResize="0"/>
          <p:nvPr/>
        </p:nvPicPr>
        <p:blipFill rotWithShape="1">
          <a:blip r:embed="rId3">
            <a:alphaModFix/>
          </a:blip>
          <a:srcRect b="0" l="0" r="0" t="11410"/>
          <a:stretch/>
        </p:blipFill>
        <p:spPr>
          <a:xfrm>
            <a:off x="3978275" y="582462"/>
            <a:ext cx="4665050" cy="4556424"/>
          </a:xfrm>
          <a:prstGeom prst="rect">
            <a:avLst/>
          </a:prstGeom>
          <a:noFill/>
          <a:ln>
            <a:noFill/>
          </a:ln>
        </p:spPr>
      </p:pic>
      <p:sp>
        <p:nvSpPr>
          <p:cNvPr id="484" name="Google Shape;484;p44"/>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RESULTADOS</a:t>
            </a:r>
            <a:endParaRPr b="1" sz="2000">
              <a:solidFill>
                <a:srgbClr val="FFFFFF"/>
              </a:solidFill>
              <a:latin typeface="Open Sans"/>
              <a:ea typeface="Open Sans"/>
              <a:cs typeface="Open Sans"/>
              <a:sym typeface="Open Sans"/>
            </a:endParaRPr>
          </a:p>
        </p:txBody>
      </p:sp>
      <p:grpSp>
        <p:nvGrpSpPr>
          <p:cNvPr id="485" name="Google Shape;485;p44"/>
          <p:cNvGrpSpPr/>
          <p:nvPr/>
        </p:nvGrpSpPr>
        <p:grpSpPr>
          <a:xfrm>
            <a:off x="6246737" y="210625"/>
            <a:ext cx="2488831" cy="393600"/>
            <a:chOff x="6246738" y="210625"/>
            <a:chExt cx="2488831" cy="393600"/>
          </a:xfrm>
        </p:grpSpPr>
        <p:sp>
          <p:nvSpPr>
            <p:cNvPr id="486" name="Google Shape;486;p44"/>
            <p:cNvSpPr/>
            <p:nvPr/>
          </p:nvSpPr>
          <p:spPr>
            <a:xfrm>
              <a:off x="6246738"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4"/>
            <p:cNvSpPr/>
            <p:nvPr/>
          </p:nvSpPr>
          <p:spPr>
            <a:xfrm>
              <a:off x="6566285"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a:off x="6885832"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4"/>
            <p:cNvSpPr/>
            <p:nvPr/>
          </p:nvSpPr>
          <p:spPr>
            <a:xfrm>
              <a:off x="7205379"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4"/>
            <p:cNvSpPr/>
            <p:nvPr/>
          </p:nvSpPr>
          <p:spPr>
            <a:xfrm>
              <a:off x="7524926"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4"/>
            <p:cNvSpPr/>
            <p:nvPr/>
          </p:nvSpPr>
          <p:spPr>
            <a:xfrm>
              <a:off x="8236021"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4"/>
            <p:cNvSpPr/>
            <p:nvPr/>
          </p:nvSpPr>
          <p:spPr>
            <a:xfrm>
              <a:off x="8555568"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4"/>
            <p:cNvSpPr/>
            <p:nvPr/>
          </p:nvSpPr>
          <p:spPr>
            <a:xfrm>
              <a:off x="7844474"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4"/>
            <p:cNvSpPr txBox="1"/>
            <p:nvPr/>
          </p:nvSpPr>
          <p:spPr>
            <a:xfrm>
              <a:off x="78428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F</a:t>
              </a:r>
              <a:endParaRPr b="1">
                <a:latin typeface="Open Sans"/>
                <a:ea typeface="Open Sans"/>
                <a:cs typeface="Open Sans"/>
                <a:sym typeface="Open Sans"/>
              </a:endParaRPr>
            </a:p>
          </p:txBody>
        </p:sp>
      </p:grpSp>
      <p:sp>
        <p:nvSpPr>
          <p:cNvPr id="495" name="Google Shape;49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45"/>
          <p:cNvPicPr preferRelativeResize="0"/>
          <p:nvPr/>
        </p:nvPicPr>
        <p:blipFill rotWithShape="1">
          <a:blip r:embed="rId3">
            <a:alphaModFix/>
          </a:blip>
          <a:srcRect b="0" l="0" r="0" t="25194"/>
          <a:stretch/>
        </p:blipFill>
        <p:spPr>
          <a:xfrm>
            <a:off x="2128838" y="1695725"/>
            <a:ext cx="4886325" cy="2329900"/>
          </a:xfrm>
          <a:prstGeom prst="rect">
            <a:avLst/>
          </a:prstGeom>
          <a:noFill/>
          <a:ln>
            <a:noFill/>
          </a:ln>
        </p:spPr>
      </p:pic>
      <p:sp>
        <p:nvSpPr>
          <p:cNvPr id="501" name="Google Shape;501;p45"/>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RESULTADOS</a:t>
            </a:r>
            <a:endParaRPr b="1" sz="2000">
              <a:solidFill>
                <a:srgbClr val="FFFFFF"/>
              </a:solidFill>
              <a:latin typeface="Open Sans"/>
              <a:ea typeface="Open Sans"/>
              <a:cs typeface="Open Sans"/>
              <a:sym typeface="Open Sans"/>
            </a:endParaRPr>
          </a:p>
        </p:txBody>
      </p:sp>
      <p:grpSp>
        <p:nvGrpSpPr>
          <p:cNvPr id="502" name="Google Shape;502;p45"/>
          <p:cNvGrpSpPr/>
          <p:nvPr/>
        </p:nvGrpSpPr>
        <p:grpSpPr>
          <a:xfrm>
            <a:off x="6246737" y="210625"/>
            <a:ext cx="2488831" cy="393600"/>
            <a:chOff x="6246738" y="210625"/>
            <a:chExt cx="2488831" cy="393600"/>
          </a:xfrm>
        </p:grpSpPr>
        <p:sp>
          <p:nvSpPr>
            <p:cNvPr id="503" name="Google Shape;503;p45"/>
            <p:cNvSpPr/>
            <p:nvPr/>
          </p:nvSpPr>
          <p:spPr>
            <a:xfrm>
              <a:off x="6246738"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5"/>
            <p:cNvSpPr/>
            <p:nvPr/>
          </p:nvSpPr>
          <p:spPr>
            <a:xfrm>
              <a:off x="6566285"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5"/>
            <p:cNvSpPr/>
            <p:nvPr/>
          </p:nvSpPr>
          <p:spPr>
            <a:xfrm>
              <a:off x="6885832"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5"/>
            <p:cNvSpPr/>
            <p:nvPr/>
          </p:nvSpPr>
          <p:spPr>
            <a:xfrm>
              <a:off x="7205379"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a:off x="7524926"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5"/>
            <p:cNvSpPr/>
            <p:nvPr/>
          </p:nvSpPr>
          <p:spPr>
            <a:xfrm>
              <a:off x="8236021"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p:nvPr/>
          </p:nvSpPr>
          <p:spPr>
            <a:xfrm>
              <a:off x="8555568"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5"/>
            <p:cNvSpPr/>
            <p:nvPr/>
          </p:nvSpPr>
          <p:spPr>
            <a:xfrm>
              <a:off x="7844474"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txBox="1"/>
            <p:nvPr/>
          </p:nvSpPr>
          <p:spPr>
            <a:xfrm>
              <a:off x="78428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F</a:t>
              </a:r>
              <a:endParaRPr b="1">
                <a:latin typeface="Open Sans"/>
                <a:ea typeface="Open Sans"/>
                <a:cs typeface="Open Sans"/>
                <a:sym typeface="Open Sans"/>
              </a:endParaRPr>
            </a:p>
          </p:txBody>
        </p:sp>
      </p:grpSp>
      <p:sp>
        <p:nvSpPr>
          <p:cNvPr id="512" name="Google Shape;512;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46"/>
          <p:cNvPicPr preferRelativeResize="0"/>
          <p:nvPr/>
        </p:nvPicPr>
        <p:blipFill>
          <a:blip r:embed="rId3">
            <a:alphaModFix/>
          </a:blip>
          <a:stretch>
            <a:fillRect/>
          </a:stretch>
        </p:blipFill>
        <p:spPr>
          <a:xfrm>
            <a:off x="2224143" y="1017724"/>
            <a:ext cx="5137082" cy="3900975"/>
          </a:xfrm>
          <a:prstGeom prst="rect">
            <a:avLst/>
          </a:prstGeom>
          <a:noFill/>
          <a:ln>
            <a:noFill/>
          </a:ln>
        </p:spPr>
      </p:pic>
      <p:sp>
        <p:nvSpPr>
          <p:cNvPr id="518" name="Google Shape;518;p46"/>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RESULTADOS</a:t>
            </a:r>
            <a:endParaRPr b="1" sz="2000">
              <a:solidFill>
                <a:srgbClr val="FFFFFF"/>
              </a:solidFill>
              <a:latin typeface="Open Sans"/>
              <a:ea typeface="Open Sans"/>
              <a:cs typeface="Open Sans"/>
              <a:sym typeface="Open Sans"/>
            </a:endParaRPr>
          </a:p>
        </p:txBody>
      </p:sp>
      <p:grpSp>
        <p:nvGrpSpPr>
          <p:cNvPr id="519" name="Google Shape;519;p46"/>
          <p:cNvGrpSpPr/>
          <p:nvPr/>
        </p:nvGrpSpPr>
        <p:grpSpPr>
          <a:xfrm>
            <a:off x="6246737" y="210625"/>
            <a:ext cx="2488831" cy="393600"/>
            <a:chOff x="6246738" y="210625"/>
            <a:chExt cx="2488831" cy="393600"/>
          </a:xfrm>
        </p:grpSpPr>
        <p:sp>
          <p:nvSpPr>
            <p:cNvPr id="520" name="Google Shape;520;p46"/>
            <p:cNvSpPr/>
            <p:nvPr/>
          </p:nvSpPr>
          <p:spPr>
            <a:xfrm>
              <a:off x="6246738"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6"/>
            <p:cNvSpPr/>
            <p:nvPr/>
          </p:nvSpPr>
          <p:spPr>
            <a:xfrm>
              <a:off x="6566285"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6"/>
            <p:cNvSpPr/>
            <p:nvPr/>
          </p:nvSpPr>
          <p:spPr>
            <a:xfrm>
              <a:off x="6885832"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6"/>
            <p:cNvSpPr/>
            <p:nvPr/>
          </p:nvSpPr>
          <p:spPr>
            <a:xfrm>
              <a:off x="7205379"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6"/>
            <p:cNvSpPr/>
            <p:nvPr/>
          </p:nvSpPr>
          <p:spPr>
            <a:xfrm>
              <a:off x="7524926"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6"/>
            <p:cNvSpPr/>
            <p:nvPr/>
          </p:nvSpPr>
          <p:spPr>
            <a:xfrm>
              <a:off x="8236021"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p:nvPr/>
          </p:nvSpPr>
          <p:spPr>
            <a:xfrm>
              <a:off x="8555568"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6"/>
            <p:cNvSpPr/>
            <p:nvPr/>
          </p:nvSpPr>
          <p:spPr>
            <a:xfrm>
              <a:off x="7844474"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6"/>
            <p:cNvSpPr txBox="1"/>
            <p:nvPr/>
          </p:nvSpPr>
          <p:spPr>
            <a:xfrm>
              <a:off x="78428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F</a:t>
              </a:r>
              <a:endParaRPr b="1">
                <a:latin typeface="Open Sans"/>
                <a:ea typeface="Open Sans"/>
                <a:cs typeface="Open Sans"/>
                <a:sym typeface="Open Sans"/>
              </a:endParaRPr>
            </a:p>
          </p:txBody>
        </p:sp>
      </p:grpSp>
      <p:sp>
        <p:nvSpPr>
          <p:cNvPr id="529" name="Google Shape;529;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5" name="Google Shape;535;p47"/>
          <p:cNvPicPr preferRelativeResize="0"/>
          <p:nvPr/>
        </p:nvPicPr>
        <p:blipFill>
          <a:blip r:embed="rId3">
            <a:alphaModFix/>
          </a:blip>
          <a:stretch>
            <a:fillRect/>
          </a:stretch>
        </p:blipFill>
        <p:spPr>
          <a:xfrm>
            <a:off x="0" y="728361"/>
            <a:ext cx="9144000" cy="3785127"/>
          </a:xfrm>
          <a:prstGeom prst="rect">
            <a:avLst/>
          </a:prstGeom>
          <a:noFill/>
          <a:ln>
            <a:noFill/>
          </a:ln>
        </p:spPr>
      </p:pic>
      <p:sp>
        <p:nvSpPr>
          <p:cNvPr id="536" name="Google Shape;536;p47"/>
          <p:cNvSpPr/>
          <p:nvPr/>
        </p:nvSpPr>
        <p:spPr>
          <a:xfrm>
            <a:off x="-376833" y="582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RESULTADOS</a:t>
            </a:r>
            <a:endParaRPr b="1" sz="2000">
              <a:solidFill>
                <a:srgbClr val="FFFFFF"/>
              </a:solidFill>
              <a:latin typeface="Open Sans"/>
              <a:ea typeface="Open Sans"/>
              <a:cs typeface="Open Sans"/>
              <a:sym typeface="Open Sans"/>
            </a:endParaRPr>
          </a:p>
        </p:txBody>
      </p:sp>
      <p:grpSp>
        <p:nvGrpSpPr>
          <p:cNvPr id="537" name="Google Shape;537;p47"/>
          <p:cNvGrpSpPr/>
          <p:nvPr/>
        </p:nvGrpSpPr>
        <p:grpSpPr>
          <a:xfrm>
            <a:off x="6246737" y="210625"/>
            <a:ext cx="2488831" cy="393600"/>
            <a:chOff x="6246738" y="210625"/>
            <a:chExt cx="2488831" cy="393600"/>
          </a:xfrm>
        </p:grpSpPr>
        <p:sp>
          <p:nvSpPr>
            <p:cNvPr id="538" name="Google Shape;538;p47"/>
            <p:cNvSpPr/>
            <p:nvPr/>
          </p:nvSpPr>
          <p:spPr>
            <a:xfrm>
              <a:off x="6246738"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7"/>
            <p:cNvSpPr/>
            <p:nvPr/>
          </p:nvSpPr>
          <p:spPr>
            <a:xfrm>
              <a:off x="6566285"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a:off x="6885832"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a:off x="7205379"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a:off x="7524926"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8236021"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8555568"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a:off x="7844474"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7"/>
            <p:cNvSpPr txBox="1"/>
            <p:nvPr/>
          </p:nvSpPr>
          <p:spPr>
            <a:xfrm>
              <a:off x="78428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F</a:t>
              </a:r>
              <a:endParaRPr b="1">
                <a:latin typeface="Open Sans"/>
                <a:ea typeface="Open Sans"/>
                <a:cs typeface="Open Sans"/>
                <a:sym typeface="Open Sans"/>
              </a:endParaRPr>
            </a:p>
          </p:txBody>
        </p:sp>
      </p:grpSp>
      <p:sp>
        <p:nvSpPr>
          <p:cNvPr id="547" name="Google Shape;54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48"/>
          <p:cNvPicPr preferRelativeResize="0"/>
          <p:nvPr/>
        </p:nvPicPr>
        <p:blipFill rotWithShape="1">
          <a:blip r:embed="rId3">
            <a:alphaModFix/>
          </a:blip>
          <a:srcRect b="0" l="0" r="0" t="50354"/>
          <a:stretch/>
        </p:blipFill>
        <p:spPr>
          <a:xfrm>
            <a:off x="0" y="2169526"/>
            <a:ext cx="9144002" cy="1382300"/>
          </a:xfrm>
          <a:prstGeom prst="rect">
            <a:avLst/>
          </a:prstGeom>
          <a:noFill/>
          <a:ln>
            <a:noFill/>
          </a:ln>
        </p:spPr>
      </p:pic>
      <p:sp>
        <p:nvSpPr>
          <p:cNvPr id="553" name="Google Shape;553;p48"/>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RESULTADOS</a:t>
            </a:r>
            <a:endParaRPr b="1" sz="2000">
              <a:solidFill>
                <a:srgbClr val="FFFFFF"/>
              </a:solidFill>
              <a:latin typeface="Open Sans"/>
              <a:ea typeface="Open Sans"/>
              <a:cs typeface="Open Sans"/>
              <a:sym typeface="Open Sans"/>
            </a:endParaRPr>
          </a:p>
        </p:txBody>
      </p:sp>
      <p:grpSp>
        <p:nvGrpSpPr>
          <p:cNvPr id="554" name="Google Shape;554;p48"/>
          <p:cNvGrpSpPr/>
          <p:nvPr/>
        </p:nvGrpSpPr>
        <p:grpSpPr>
          <a:xfrm>
            <a:off x="6246737" y="210625"/>
            <a:ext cx="2488831" cy="393600"/>
            <a:chOff x="6246738" y="210625"/>
            <a:chExt cx="2488831" cy="393600"/>
          </a:xfrm>
        </p:grpSpPr>
        <p:sp>
          <p:nvSpPr>
            <p:cNvPr id="555" name="Google Shape;555;p48"/>
            <p:cNvSpPr/>
            <p:nvPr/>
          </p:nvSpPr>
          <p:spPr>
            <a:xfrm>
              <a:off x="6246738"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8"/>
            <p:cNvSpPr/>
            <p:nvPr/>
          </p:nvSpPr>
          <p:spPr>
            <a:xfrm>
              <a:off x="6566285"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p:nvPr/>
          </p:nvSpPr>
          <p:spPr>
            <a:xfrm>
              <a:off x="6885832"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p:nvPr/>
          </p:nvSpPr>
          <p:spPr>
            <a:xfrm>
              <a:off x="7205379"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8"/>
            <p:cNvSpPr/>
            <p:nvPr/>
          </p:nvSpPr>
          <p:spPr>
            <a:xfrm>
              <a:off x="7524926"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p:nvPr/>
          </p:nvSpPr>
          <p:spPr>
            <a:xfrm>
              <a:off x="8236021"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p:nvPr/>
          </p:nvSpPr>
          <p:spPr>
            <a:xfrm>
              <a:off x="8555568"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8"/>
            <p:cNvSpPr/>
            <p:nvPr/>
          </p:nvSpPr>
          <p:spPr>
            <a:xfrm>
              <a:off x="7844474"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txBox="1"/>
            <p:nvPr/>
          </p:nvSpPr>
          <p:spPr>
            <a:xfrm>
              <a:off x="784285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F</a:t>
              </a:r>
              <a:endParaRPr b="1">
                <a:latin typeface="Open Sans"/>
                <a:ea typeface="Open Sans"/>
                <a:cs typeface="Open Sans"/>
                <a:sym typeface="Open Sans"/>
              </a:endParaRPr>
            </a:p>
          </p:txBody>
        </p:sp>
      </p:grpSp>
      <p:sp>
        <p:nvSpPr>
          <p:cNvPr id="564" name="Google Shape;56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Open Sans"/>
              <a:buChar char="●"/>
            </a:pPr>
            <a:r>
              <a:rPr lang="es">
                <a:latin typeface="Open Sans"/>
                <a:ea typeface="Open Sans"/>
                <a:cs typeface="Open Sans"/>
                <a:sym typeface="Open Sans"/>
              </a:rPr>
              <a:t>El método propuesto combina información semántica a nivel de oración y de palabra utilizando BERT-hLSTM.</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s">
                <a:latin typeface="Open Sans"/>
                <a:ea typeface="Open Sans"/>
                <a:cs typeface="Open Sans"/>
                <a:sym typeface="Open Sans"/>
              </a:rPr>
              <a:t>E</a:t>
            </a:r>
            <a:r>
              <a:rPr lang="es">
                <a:latin typeface="Open Sans"/>
                <a:ea typeface="Open Sans"/>
                <a:cs typeface="Open Sans"/>
                <a:sym typeface="Open Sans"/>
              </a:rPr>
              <a:t>structura de red sencilla.</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s">
                <a:latin typeface="Open Sans"/>
                <a:ea typeface="Open Sans"/>
                <a:cs typeface="Open Sans"/>
                <a:sym typeface="Open Sans"/>
              </a:rPr>
              <a:t>Tiene menos parámetros de entrenamiento y fusiona la información semántica a nivel de oración y de palabra.</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s">
                <a:latin typeface="Open Sans"/>
                <a:ea typeface="Open Sans"/>
                <a:cs typeface="Open Sans"/>
                <a:sym typeface="Open Sans"/>
              </a:rPr>
              <a:t>Aprende las relaciones entre oraciones y generar descripciones más coherentes.</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s">
                <a:latin typeface="Open Sans"/>
                <a:ea typeface="Open Sans"/>
                <a:cs typeface="Open Sans"/>
                <a:sym typeface="Open Sans"/>
              </a:rPr>
              <a:t>Eficacia del uso de la incrustación BERT y las hLSTM para oraciones y palabras.</a:t>
            </a:r>
            <a:endParaRPr>
              <a:latin typeface="Open Sans"/>
              <a:ea typeface="Open Sans"/>
              <a:cs typeface="Open Sans"/>
              <a:sym typeface="Open Sans"/>
            </a:endParaRPr>
          </a:p>
        </p:txBody>
      </p:sp>
      <p:sp>
        <p:nvSpPr>
          <p:cNvPr id="570" name="Google Shape;570;p49"/>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CONCLUSIONES</a:t>
            </a:r>
            <a:endParaRPr b="1" sz="2000">
              <a:solidFill>
                <a:srgbClr val="FFFFFF"/>
              </a:solidFill>
              <a:latin typeface="Open Sans"/>
              <a:ea typeface="Open Sans"/>
              <a:cs typeface="Open Sans"/>
              <a:sym typeface="Open Sans"/>
            </a:endParaRPr>
          </a:p>
        </p:txBody>
      </p:sp>
      <p:grpSp>
        <p:nvGrpSpPr>
          <p:cNvPr id="571" name="Google Shape;571;p49"/>
          <p:cNvGrpSpPr/>
          <p:nvPr/>
        </p:nvGrpSpPr>
        <p:grpSpPr>
          <a:xfrm>
            <a:off x="6454362" y="210625"/>
            <a:ext cx="2488831" cy="483150"/>
            <a:chOff x="6454363" y="210625"/>
            <a:chExt cx="2488831" cy="483150"/>
          </a:xfrm>
        </p:grpSpPr>
        <p:sp>
          <p:nvSpPr>
            <p:cNvPr id="572" name="Google Shape;572;p49"/>
            <p:cNvSpPr txBox="1"/>
            <p:nvPr/>
          </p:nvSpPr>
          <p:spPr>
            <a:xfrm>
              <a:off x="7870425" y="30017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Open Sans"/>
                <a:ea typeface="Open Sans"/>
                <a:cs typeface="Open Sans"/>
                <a:sym typeface="Open Sans"/>
              </a:endParaRPr>
            </a:p>
          </p:txBody>
        </p:sp>
        <p:sp>
          <p:nvSpPr>
            <p:cNvPr id="573" name="Google Shape;573;p49"/>
            <p:cNvSpPr/>
            <p:nvPr/>
          </p:nvSpPr>
          <p:spPr>
            <a:xfrm>
              <a:off x="6454363"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9"/>
            <p:cNvSpPr/>
            <p:nvPr/>
          </p:nvSpPr>
          <p:spPr>
            <a:xfrm>
              <a:off x="6773910"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9"/>
            <p:cNvSpPr/>
            <p:nvPr/>
          </p:nvSpPr>
          <p:spPr>
            <a:xfrm>
              <a:off x="7093457"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9"/>
            <p:cNvSpPr/>
            <p:nvPr/>
          </p:nvSpPr>
          <p:spPr>
            <a:xfrm>
              <a:off x="7413004"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9"/>
            <p:cNvSpPr/>
            <p:nvPr/>
          </p:nvSpPr>
          <p:spPr>
            <a:xfrm>
              <a:off x="7732551"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9"/>
            <p:cNvSpPr/>
            <p:nvPr/>
          </p:nvSpPr>
          <p:spPr>
            <a:xfrm>
              <a:off x="8052099"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p:nvPr/>
          </p:nvSpPr>
          <p:spPr>
            <a:xfrm>
              <a:off x="8763193"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9"/>
            <p:cNvSpPr/>
            <p:nvPr/>
          </p:nvSpPr>
          <p:spPr>
            <a:xfrm>
              <a:off x="8371646"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9"/>
            <p:cNvSpPr txBox="1"/>
            <p:nvPr/>
          </p:nvSpPr>
          <p:spPr>
            <a:xfrm>
              <a:off x="8349725"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G</a:t>
              </a:r>
              <a:endParaRPr b="1">
                <a:latin typeface="Open Sans"/>
                <a:ea typeface="Open Sans"/>
                <a:cs typeface="Open Sans"/>
                <a:sym typeface="Open Sans"/>
              </a:endParaRPr>
            </a:p>
          </p:txBody>
        </p:sp>
      </p:grpSp>
      <p:sp>
        <p:nvSpPr>
          <p:cNvPr id="582" name="Google Shape;58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0"/>
          <p:cNvSpPr txBox="1"/>
          <p:nvPr/>
        </p:nvSpPr>
        <p:spPr>
          <a:xfrm>
            <a:off x="311700" y="1970025"/>
            <a:ext cx="8319600" cy="28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595959"/>
              </a:buClr>
              <a:buSzPts val="1500"/>
              <a:buFont typeface="Open Sans"/>
              <a:buAutoNum type="arabicPeriod"/>
            </a:pPr>
            <a:r>
              <a:rPr lang="es" sz="1500">
                <a:solidFill>
                  <a:srgbClr val="595959"/>
                </a:solidFill>
                <a:latin typeface="Open Sans"/>
                <a:ea typeface="Open Sans"/>
                <a:cs typeface="Open Sans"/>
                <a:sym typeface="Open Sans"/>
              </a:rPr>
              <a:t>Jing Sua, Qingyun Daia, Frank Guerinc, Mian Zhoud</a:t>
            </a:r>
            <a:r>
              <a:rPr lang="es" sz="1500">
                <a:solidFill>
                  <a:srgbClr val="595959"/>
                </a:solidFill>
                <a:latin typeface="Open Sans"/>
                <a:ea typeface="Open Sans"/>
                <a:cs typeface="Open Sans"/>
                <a:sym typeface="Open Sans"/>
              </a:rPr>
              <a:t> (2020) </a:t>
            </a:r>
            <a:r>
              <a:rPr lang="es" sz="1500">
                <a:solidFill>
                  <a:srgbClr val="595959"/>
                </a:solidFill>
                <a:latin typeface="Open Sans"/>
                <a:ea typeface="Open Sans"/>
                <a:cs typeface="Open Sans"/>
                <a:sym typeface="Open Sans"/>
              </a:rPr>
              <a:t>BERT-hLSTMs: BERT and hierarchical LSTMs for visual storytelling</a:t>
            </a:r>
            <a:r>
              <a:rPr lang="es" sz="1500">
                <a:solidFill>
                  <a:srgbClr val="595959"/>
                </a:solidFill>
                <a:latin typeface="Open Sans"/>
                <a:ea typeface="Open Sans"/>
                <a:cs typeface="Open Sans"/>
                <a:sym typeface="Open Sans"/>
              </a:rPr>
              <a:t>. </a:t>
            </a:r>
            <a:r>
              <a:rPr i="1" lang="es" sz="1500">
                <a:solidFill>
                  <a:srgbClr val="595959"/>
                </a:solidFill>
                <a:latin typeface="Open Sans"/>
                <a:ea typeface="Open Sans"/>
                <a:cs typeface="Open Sans"/>
                <a:sym typeface="Open Sans"/>
              </a:rPr>
              <a:t>Intelligent System Design, Springer, </a:t>
            </a:r>
            <a:r>
              <a:rPr lang="es" sz="1500">
                <a:solidFill>
                  <a:srgbClr val="595959"/>
                </a:solidFill>
                <a:latin typeface="Open Sans"/>
                <a:ea typeface="Open Sans"/>
                <a:cs typeface="Open Sans"/>
                <a:sym typeface="Open Sans"/>
              </a:rPr>
              <a:t>505-519. Available on </a:t>
            </a:r>
            <a:r>
              <a:rPr lang="es" sz="1500" u="sng">
                <a:solidFill>
                  <a:schemeClr val="hlink"/>
                </a:solidFill>
                <a:latin typeface="Courier New"/>
                <a:ea typeface="Courier New"/>
                <a:cs typeface="Courier New"/>
                <a:sym typeface="Courier New"/>
                <a:hlinkClick r:id="rId3"/>
              </a:rPr>
              <a:t>https://www.sciencedirect.com/science/article/abs/pii/S0885230820301029</a:t>
            </a:r>
            <a:r>
              <a:rPr lang="es" sz="1500">
                <a:solidFill>
                  <a:srgbClr val="595959"/>
                </a:solidFill>
                <a:latin typeface="Courier New"/>
                <a:ea typeface="Courier New"/>
                <a:cs typeface="Courier New"/>
                <a:sym typeface="Courier New"/>
              </a:rPr>
              <a:t> </a:t>
            </a:r>
            <a:endParaRPr sz="1500">
              <a:solidFill>
                <a:srgbClr val="595959"/>
              </a:solidFill>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500">
              <a:solidFill>
                <a:srgbClr val="595959"/>
              </a:solidFill>
              <a:latin typeface="Courier New"/>
              <a:ea typeface="Courier New"/>
              <a:cs typeface="Courier New"/>
              <a:sym typeface="Courier New"/>
            </a:endParaRPr>
          </a:p>
        </p:txBody>
      </p:sp>
      <p:sp>
        <p:nvSpPr>
          <p:cNvPr id="588" name="Google Shape;588;p50"/>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REFERENCIAS BIBLIOGRÁFICAS</a:t>
            </a:r>
            <a:endParaRPr b="1" sz="2000">
              <a:solidFill>
                <a:srgbClr val="FFFFFF"/>
              </a:solidFill>
              <a:latin typeface="Open Sans"/>
              <a:ea typeface="Open Sans"/>
              <a:cs typeface="Open Sans"/>
              <a:sym typeface="Open Sans"/>
            </a:endParaRPr>
          </a:p>
        </p:txBody>
      </p:sp>
      <p:grpSp>
        <p:nvGrpSpPr>
          <p:cNvPr id="589" name="Google Shape;589;p50"/>
          <p:cNvGrpSpPr/>
          <p:nvPr/>
        </p:nvGrpSpPr>
        <p:grpSpPr>
          <a:xfrm>
            <a:off x="6323388" y="210625"/>
            <a:ext cx="2508913" cy="393600"/>
            <a:chOff x="6323388" y="210625"/>
            <a:chExt cx="2508913" cy="393600"/>
          </a:xfrm>
        </p:grpSpPr>
        <p:sp>
          <p:nvSpPr>
            <p:cNvPr id="590" name="Google Shape;590;p50"/>
            <p:cNvSpPr/>
            <p:nvPr/>
          </p:nvSpPr>
          <p:spPr>
            <a:xfrm>
              <a:off x="6323388"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6642935"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6962482"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7282029"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7601576"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7921124"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8240671" y="3174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8560218"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txBox="1"/>
            <p:nvPr/>
          </p:nvSpPr>
          <p:spPr>
            <a:xfrm>
              <a:off x="853650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H</a:t>
              </a:r>
              <a:endParaRPr b="1">
                <a:latin typeface="Open Sans"/>
                <a:ea typeface="Open Sans"/>
                <a:cs typeface="Open Sans"/>
                <a:sym typeface="Open Sans"/>
              </a:endParaRPr>
            </a:p>
          </p:txBody>
        </p:sp>
      </p:grpSp>
      <p:sp>
        <p:nvSpPr>
          <p:cNvPr id="599" name="Google Shape;59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txBox="1"/>
          <p:nvPr>
            <p:ph idx="1" type="body"/>
          </p:nvPr>
        </p:nvSpPr>
        <p:spPr>
          <a:xfrm>
            <a:off x="311700" y="4078175"/>
            <a:ext cx="2657400" cy="60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b="1" lang="es" sz="3100">
                <a:latin typeface="Open Sans"/>
                <a:ea typeface="Open Sans"/>
                <a:cs typeface="Open Sans"/>
                <a:sym typeface="Open Sans"/>
              </a:rPr>
              <a:t>PREGUNTAS</a:t>
            </a:r>
            <a:endParaRPr b="1" sz="3100">
              <a:latin typeface="Open Sans"/>
              <a:ea typeface="Open Sans"/>
              <a:cs typeface="Open Sans"/>
              <a:sym typeface="Open Sans"/>
            </a:endParaRPr>
          </a:p>
        </p:txBody>
      </p:sp>
      <p:cxnSp>
        <p:nvCxnSpPr>
          <p:cNvPr id="605" name="Google Shape;605;p51"/>
          <p:cNvCxnSpPr/>
          <p:nvPr/>
        </p:nvCxnSpPr>
        <p:spPr>
          <a:xfrm>
            <a:off x="408400" y="4733550"/>
            <a:ext cx="2384100" cy="0"/>
          </a:xfrm>
          <a:prstGeom prst="straightConnector1">
            <a:avLst/>
          </a:prstGeom>
          <a:noFill/>
          <a:ln cap="flat" cmpd="sng" w="38100">
            <a:solidFill>
              <a:srgbClr val="FF99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idx="1" type="body"/>
          </p:nvPr>
        </p:nvSpPr>
        <p:spPr>
          <a:xfrm>
            <a:off x="464100" y="972750"/>
            <a:ext cx="3712500" cy="170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solidFill>
                  <a:srgbClr val="434343"/>
                </a:solidFill>
                <a:latin typeface="Open Sans"/>
                <a:ea typeface="Open Sans"/>
                <a:cs typeface="Open Sans"/>
                <a:sym typeface="Open Sans"/>
              </a:rPr>
              <a:t>Narración visual </a:t>
            </a:r>
            <a:endParaRPr b="1">
              <a:solidFill>
                <a:srgbClr val="434343"/>
              </a:solidFill>
              <a:latin typeface="Open Sans"/>
              <a:ea typeface="Open Sans"/>
              <a:cs typeface="Open Sans"/>
              <a:sym typeface="Open Sans"/>
            </a:endParaRPr>
          </a:p>
          <a:p>
            <a:pPr indent="0" lvl="0" marL="0" rtl="0" algn="just">
              <a:spcBef>
                <a:spcPts val="1600"/>
              </a:spcBef>
              <a:spcAft>
                <a:spcPts val="1600"/>
              </a:spcAft>
              <a:buNone/>
            </a:pPr>
            <a:r>
              <a:rPr lang="es" sz="1700">
                <a:solidFill>
                  <a:srgbClr val="434343"/>
                </a:solidFill>
                <a:latin typeface="Open Sans"/>
                <a:ea typeface="Open Sans"/>
                <a:cs typeface="Open Sans"/>
                <a:sym typeface="Open Sans"/>
              </a:rPr>
              <a:t>Tarea creativa que busca generar automáticamente una descripción similar a una historia para una secuencia de imágenes.</a:t>
            </a:r>
            <a:endParaRPr sz="1700">
              <a:solidFill>
                <a:srgbClr val="434343"/>
              </a:solidFill>
              <a:latin typeface="Open Sans"/>
              <a:ea typeface="Open Sans"/>
              <a:cs typeface="Open Sans"/>
              <a:sym typeface="Open Sans"/>
            </a:endParaRPr>
          </a:p>
        </p:txBody>
      </p:sp>
      <p:sp>
        <p:nvSpPr>
          <p:cNvPr id="119" name="Google Shape;119;p27"/>
          <p:cNvSpPr txBox="1"/>
          <p:nvPr>
            <p:ph idx="1" type="body"/>
          </p:nvPr>
        </p:nvSpPr>
        <p:spPr>
          <a:xfrm>
            <a:off x="4478750" y="1227400"/>
            <a:ext cx="4282500" cy="130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434343"/>
                </a:solidFill>
                <a:latin typeface="Open Sans"/>
                <a:ea typeface="Open Sans"/>
                <a:cs typeface="Open Sans"/>
                <a:sym typeface="Open Sans"/>
              </a:rPr>
              <a:t>Propone un marco narrativo visual jerárquico que modela por separado la semántica a nivel de oración y de palabra.</a:t>
            </a:r>
            <a:endParaRPr>
              <a:solidFill>
                <a:srgbClr val="434343"/>
              </a:solidFill>
              <a:latin typeface="Open Sans"/>
              <a:ea typeface="Open Sans"/>
              <a:cs typeface="Open Sans"/>
              <a:sym typeface="Open Sans"/>
            </a:endParaRPr>
          </a:p>
        </p:txBody>
      </p:sp>
      <p:sp>
        <p:nvSpPr>
          <p:cNvPr id="120" name="Google Shape;120;p27"/>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RESUMEN GLOBAL</a:t>
            </a:r>
            <a:endParaRPr b="1" sz="2000">
              <a:solidFill>
                <a:srgbClr val="FFFFFF"/>
              </a:solidFill>
              <a:latin typeface="Open Sans"/>
              <a:ea typeface="Open Sans"/>
              <a:cs typeface="Open Sans"/>
              <a:sym typeface="Open Sans"/>
            </a:endParaRPr>
          </a:p>
        </p:txBody>
      </p:sp>
      <p:grpSp>
        <p:nvGrpSpPr>
          <p:cNvPr id="121" name="Google Shape;121;p27"/>
          <p:cNvGrpSpPr/>
          <p:nvPr/>
        </p:nvGrpSpPr>
        <p:grpSpPr>
          <a:xfrm>
            <a:off x="1337050" y="2775275"/>
            <a:ext cx="5354850" cy="2302100"/>
            <a:chOff x="1337050" y="2775275"/>
            <a:chExt cx="5354850" cy="2302100"/>
          </a:xfrm>
        </p:grpSpPr>
        <p:sp>
          <p:nvSpPr>
            <p:cNvPr id="122" name="Google Shape;122;p27"/>
            <p:cNvSpPr/>
            <p:nvPr/>
          </p:nvSpPr>
          <p:spPr>
            <a:xfrm>
              <a:off x="4232500" y="3789525"/>
              <a:ext cx="446700" cy="4467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txBox="1"/>
            <p:nvPr/>
          </p:nvSpPr>
          <p:spPr>
            <a:xfrm>
              <a:off x="4034650" y="3369975"/>
              <a:ext cx="8424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600"/>
                </a:spcAft>
                <a:buNone/>
              </a:pPr>
              <a:r>
                <a:rPr b="1" lang="es">
                  <a:solidFill>
                    <a:srgbClr val="434343"/>
                  </a:solidFill>
                  <a:latin typeface="Roboto"/>
                  <a:ea typeface="Roboto"/>
                  <a:cs typeface="Roboto"/>
                  <a:sym typeface="Roboto"/>
                </a:rPr>
                <a:t>Inferior</a:t>
              </a:r>
              <a:endParaRPr b="1">
                <a:solidFill>
                  <a:srgbClr val="434343"/>
                </a:solidFill>
                <a:latin typeface="Roboto"/>
                <a:ea typeface="Roboto"/>
                <a:cs typeface="Roboto"/>
                <a:sym typeface="Roboto"/>
              </a:endParaRPr>
            </a:p>
          </p:txBody>
        </p:sp>
        <p:sp>
          <p:nvSpPr>
            <p:cNvPr id="124" name="Google Shape;124;p27"/>
            <p:cNvSpPr txBox="1"/>
            <p:nvPr/>
          </p:nvSpPr>
          <p:spPr>
            <a:xfrm>
              <a:off x="5629300" y="2775275"/>
              <a:ext cx="10626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s">
                  <a:solidFill>
                    <a:srgbClr val="434343"/>
                  </a:solidFill>
                  <a:latin typeface="Roboto"/>
                  <a:ea typeface="Roboto"/>
                  <a:cs typeface="Roboto"/>
                  <a:sym typeface="Roboto"/>
                </a:rPr>
                <a:t>LSTM Jerárquico</a:t>
              </a:r>
              <a:endParaRPr>
                <a:solidFill>
                  <a:srgbClr val="434343"/>
                </a:solidFill>
              </a:endParaRPr>
            </a:p>
          </p:txBody>
        </p:sp>
        <p:sp>
          <p:nvSpPr>
            <p:cNvPr id="125" name="Google Shape;125;p27"/>
            <p:cNvSpPr txBox="1"/>
            <p:nvPr/>
          </p:nvSpPr>
          <p:spPr>
            <a:xfrm>
              <a:off x="3422950" y="4241875"/>
              <a:ext cx="2065800" cy="83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s" sz="950">
                  <a:solidFill>
                    <a:schemeClr val="dk2"/>
                  </a:solidFill>
                  <a:latin typeface="Roboto"/>
                  <a:ea typeface="Roboto"/>
                  <a:cs typeface="Roboto"/>
                  <a:sym typeface="Roboto"/>
                </a:rPr>
                <a:t>Recibe entrada la representación vectorial de la oración. Aprender las dependencias entre las oraciones de las imágenes.</a:t>
              </a:r>
              <a:endParaRPr sz="950">
                <a:solidFill>
                  <a:schemeClr val="dk2"/>
                </a:solidFill>
                <a:latin typeface="Roboto"/>
                <a:ea typeface="Roboto"/>
                <a:cs typeface="Roboto"/>
                <a:sym typeface="Roboto"/>
              </a:endParaRPr>
            </a:p>
          </p:txBody>
        </p:sp>
        <p:cxnSp>
          <p:nvCxnSpPr>
            <p:cNvPr id="126" name="Google Shape;126;p27"/>
            <p:cNvCxnSpPr>
              <a:stCxn id="127" idx="6"/>
              <a:endCxn id="122" idx="2"/>
            </p:cNvCxnSpPr>
            <p:nvPr/>
          </p:nvCxnSpPr>
          <p:spPr>
            <a:xfrm>
              <a:off x="1337050" y="4012875"/>
              <a:ext cx="2895600" cy="0"/>
            </a:xfrm>
            <a:prstGeom prst="straightConnector1">
              <a:avLst/>
            </a:prstGeom>
            <a:noFill/>
            <a:ln cap="flat" cmpd="sng" w="19050">
              <a:solidFill>
                <a:srgbClr val="666666"/>
              </a:solidFill>
              <a:prstDash val="solid"/>
              <a:round/>
              <a:headEnd len="med" w="med" type="none"/>
              <a:tailEnd len="med" w="med" type="triangle"/>
            </a:ln>
          </p:spPr>
        </p:cxnSp>
        <p:cxnSp>
          <p:nvCxnSpPr>
            <p:cNvPr id="128" name="Google Shape;128;p27"/>
            <p:cNvCxnSpPr>
              <a:stCxn id="124" idx="1"/>
              <a:endCxn id="123" idx="0"/>
            </p:cNvCxnSpPr>
            <p:nvPr/>
          </p:nvCxnSpPr>
          <p:spPr>
            <a:xfrm flipH="1">
              <a:off x="4455700" y="3099275"/>
              <a:ext cx="1173600" cy="270600"/>
            </a:xfrm>
            <a:prstGeom prst="bentConnector2">
              <a:avLst/>
            </a:prstGeom>
            <a:noFill/>
            <a:ln cap="flat" cmpd="sng" w="9525">
              <a:solidFill>
                <a:schemeClr val="dk2"/>
              </a:solidFill>
              <a:prstDash val="solid"/>
              <a:round/>
              <a:headEnd len="med" w="med" type="none"/>
              <a:tailEnd len="med" w="med" type="stealth"/>
            </a:ln>
          </p:spPr>
        </p:cxnSp>
      </p:grpSp>
      <p:grpSp>
        <p:nvGrpSpPr>
          <p:cNvPr id="129" name="Google Shape;129;p27"/>
          <p:cNvGrpSpPr/>
          <p:nvPr/>
        </p:nvGrpSpPr>
        <p:grpSpPr>
          <a:xfrm>
            <a:off x="4679200" y="3099275"/>
            <a:ext cx="3892500" cy="1925675"/>
            <a:chOff x="4679200" y="3099275"/>
            <a:chExt cx="3892500" cy="1925675"/>
          </a:xfrm>
        </p:grpSpPr>
        <p:sp>
          <p:nvSpPr>
            <p:cNvPr id="130" name="Google Shape;130;p27"/>
            <p:cNvSpPr/>
            <p:nvPr/>
          </p:nvSpPr>
          <p:spPr>
            <a:xfrm>
              <a:off x="7574650" y="3789525"/>
              <a:ext cx="446700" cy="446700"/>
            </a:xfrm>
            <a:prstGeom prst="ellipse">
              <a:avLst/>
            </a:prstGeom>
            <a:solidFill>
              <a:srgbClr val="D83829"/>
            </a:solidFill>
            <a:ln cap="flat" cmpd="sng" w="9525">
              <a:solidFill>
                <a:srgbClr val="D838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nvSpPr>
          <p:spPr>
            <a:xfrm>
              <a:off x="7328800" y="3318500"/>
              <a:ext cx="9384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600"/>
                </a:spcAft>
                <a:buNone/>
              </a:pPr>
              <a:r>
                <a:rPr b="1" lang="es">
                  <a:solidFill>
                    <a:srgbClr val="434343"/>
                  </a:solidFill>
                  <a:latin typeface="Roboto"/>
                  <a:ea typeface="Roboto"/>
                  <a:cs typeface="Roboto"/>
                  <a:sym typeface="Roboto"/>
                </a:rPr>
                <a:t>Superior</a:t>
              </a:r>
              <a:endParaRPr>
                <a:solidFill>
                  <a:srgbClr val="434343"/>
                </a:solidFill>
              </a:endParaRPr>
            </a:p>
          </p:txBody>
        </p:sp>
        <p:sp>
          <p:nvSpPr>
            <p:cNvPr id="132" name="Google Shape;132;p27"/>
            <p:cNvSpPr txBox="1"/>
            <p:nvPr/>
          </p:nvSpPr>
          <p:spPr>
            <a:xfrm>
              <a:off x="7024300" y="4307050"/>
              <a:ext cx="1547400" cy="71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s" sz="1050">
                  <a:solidFill>
                    <a:schemeClr val="dk2"/>
                  </a:solidFill>
                  <a:latin typeface="Roboto"/>
                  <a:ea typeface="Roboto"/>
                  <a:cs typeface="Roboto"/>
                  <a:sym typeface="Roboto"/>
                </a:rPr>
                <a:t>Genera las representaciones de vector de palabra.</a:t>
              </a:r>
              <a:endParaRPr sz="1050">
                <a:solidFill>
                  <a:schemeClr val="dk2"/>
                </a:solidFill>
              </a:endParaRPr>
            </a:p>
          </p:txBody>
        </p:sp>
        <p:cxnSp>
          <p:nvCxnSpPr>
            <p:cNvPr id="133" name="Google Shape;133;p27"/>
            <p:cNvCxnSpPr/>
            <p:nvPr/>
          </p:nvCxnSpPr>
          <p:spPr>
            <a:xfrm>
              <a:off x="4679200" y="4023838"/>
              <a:ext cx="2895600" cy="0"/>
            </a:xfrm>
            <a:prstGeom prst="straightConnector1">
              <a:avLst/>
            </a:prstGeom>
            <a:noFill/>
            <a:ln cap="flat" cmpd="sng" w="19050">
              <a:solidFill>
                <a:srgbClr val="666666"/>
              </a:solidFill>
              <a:prstDash val="solid"/>
              <a:round/>
              <a:headEnd len="med" w="med" type="none"/>
              <a:tailEnd len="med" w="med" type="triangle"/>
            </a:ln>
          </p:spPr>
        </p:cxnSp>
        <p:cxnSp>
          <p:nvCxnSpPr>
            <p:cNvPr id="134" name="Google Shape;134;p27"/>
            <p:cNvCxnSpPr>
              <a:stCxn id="124" idx="3"/>
              <a:endCxn id="131" idx="0"/>
            </p:cNvCxnSpPr>
            <p:nvPr/>
          </p:nvCxnSpPr>
          <p:spPr>
            <a:xfrm>
              <a:off x="6691900" y="3099275"/>
              <a:ext cx="1106100" cy="219300"/>
            </a:xfrm>
            <a:prstGeom prst="bentConnector2">
              <a:avLst/>
            </a:prstGeom>
            <a:noFill/>
            <a:ln cap="flat" cmpd="sng" w="9525">
              <a:solidFill>
                <a:schemeClr val="dk2"/>
              </a:solidFill>
              <a:prstDash val="solid"/>
              <a:round/>
              <a:headEnd len="med" w="med" type="none"/>
              <a:tailEnd len="med" w="med" type="stealth"/>
            </a:ln>
          </p:spPr>
        </p:cxnSp>
      </p:grpSp>
      <p:grpSp>
        <p:nvGrpSpPr>
          <p:cNvPr id="135" name="Google Shape;135;p27"/>
          <p:cNvGrpSpPr/>
          <p:nvPr/>
        </p:nvGrpSpPr>
        <p:grpSpPr>
          <a:xfrm>
            <a:off x="271375" y="3369975"/>
            <a:ext cx="1657275" cy="1801625"/>
            <a:chOff x="271375" y="3369975"/>
            <a:chExt cx="1657275" cy="1801625"/>
          </a:xfrm>
        </p:grpSpPr>
        <p:grpSp>
          <p:nvGrpSpPr>
            <p:cNvPr id="136" name="Google Shape;136;p27"/>
            <p:cNvGrpSpPr/>
            <p:nvPr/>
          </p:nvGrpSpPr>
          <p:grpSpPr>
            <a:xfrm>
              <a:off x="298750" y="3369975"/>
              <a:ext cx="1629900" cy="1801625"/>
              <a:chOff x="298750" y="3369975"/>
              <a:chExt cx="1629900" cy="1801625"/>
            </a:xfrm>
          </p:grpSpPr>
          <p:sp>
            <p:nvSpPr>
              <p:cNvPr id="127" name="Google Shape;127;p27"/>
              <p:cNvSpPr/>
              <p:nvPr/>
            </p:nvSpPr>
            <p:spPr>
              <a:xfrm>
                <a:off x="890350" y="3789525"/>
                <a:ext cx="446700" cy="446700"/>
              </a:xfrm>
              <a:prstGeom prst="ellipse">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txBox="1"/>
              <p:nvPr/>
            </p:nvSpPr>
            <p:spPr>
              <a:xfrm>
                <a:off x="797650" y="3369975"/>
                <a:ext cx="6321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600"/>
                  </a:spcAft>
                  <a:buNone/>
                </a:pPr>
                <a:r>
                  <a:rPr b="1" lang="es">
                    <a:solidFill>
                      <a:srgbClr val="434343"/>
                    </a:solidFill>
                    <a:latin typeface="Roboto"/>
                    <a:ea typeface="Roboto"/>
                    <a:cs typeface="Roboto"/>
                    <a:sym typeface="Roboto"/>
                  </a:rPr>
                  <a:t>BERT</a:t>
                </a:r>
                <a:endParaRPr>
                  <a:solidFill>
                    <a:srgbClr val="434343"/>
                  </a:solidFill>
                </a:endParaRPr>
              </a:p>
            </p:txBody>
          </p:sp>
          <p:sp>
            <p:nvSpPr>
              <p:cNvPr id="138" name="Google Shape;138;p27"/>
              <p:cNvSpPr txBox="1"/>
              <p:nvPr/>
            </p:nvSpPr>
            <p:spPr>
              <a:xfrm>
                <a:off x="298750" y="4301900"/>
                <a:ext cx="1629900" cy="86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s" sz="1000">
                    <a:solidFill>
                      <a:schemeClr val="dk2"/>
                    </a:solidFill>
                    <a:latin typeface="Roboto"/>
                    <a:ea typeface="Roboto"/>
                    <a:cs typeface="Roboto"/>
                    <a:sym typeface="Roboto"/>
                  </a:rPr>
                  <a:t>Enriquecimiento de significado de historias a nivel de </a:t>
                </a:r>
                <a:r>
                  <a:rPr lang="es" sz="1000">
                    <a:solidFill>
                      <a:schemeClr val="dk2"/>
                    </a:solidFill>
                    <a:latin typeface="Roboto"/>
                    <a:ea typeface="Roboto"/>
                    <a:cs typeface="Roboto"/>
                    <a:sym typeface="Roboto"/>
                  </a:rPr>
                  <a:t>oraciones y palabras. </a:t>
                </a:r>
                <a:endParaRPr sz="1600">
                  <a:solidFill>
                    <a:schemeClr val="dk2"/>
                  </a:solidFill>
                </a:endParaRPr>
              </a:p>
            </p:txBody>
          </p:sp>
        </p:grpSp>
        <p:sp>
          <p:nvSpPr>
            <p:cNvPr id="139" name="Google Shape;139;p27"/>
            <p:cNvSpPr txBox="1"/>
            <p:nvPr/>
          </p:nvSpPr>
          <p:spPr>
            <a:xfrm>
              <a:off x="271375" y="3842500"/>
              <a:ext cx="5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pen Sans"/>
                  <a:ea typeface="Open Sans"/>
                  <a:cs typeface="Open Sans"/>
                  <a:sym typeface="Open Sans"/>
                </a:rPr>
                <a:t>...</a:t>
              </a:r>
              <a:endParaRPr b="1">
                <a:latin typeface="Open Sans"/>
                <a:ea typeface="Open Sans"/>
                <a:cs typeface="Open Sans"/>
                <a:sym typeface="Open Sans"/>
              </a:endParaRPr>
            </a:p>
          </p:txBody>
        </p:sp>
      </p:grpSp>
      <p:grpSp>
        <p:nvGrpSpPr>
          <p:cNvPr id="140" name="Google Shape;140;p27"/>
          <p:cNvGrpSpPr/>
          <p:nvPr/>
        </p:nvGrpSpPr>
        <p:grpSpPr>
          <a:xfrm>
            <a:off x="6296200" y="210625"/>
            <a:ext cx="2536106" cy="393600"/>
            <a:chOff x="6296200" y="210625"/>
            <a:chExt cx="2536106" cy="393600"/>
          </a:xfrm>
        </p:grpSpPr>
        <p:sp>
          <p:nvSpPr>
            <p:cNvPr id="141" name="Google Shape;141;p27"/>
            <p:cNvSpPr/>
            <p:nvPr/>
          </p:nvSpPr>
          <p:spPr>
            <a:xfrm>
              <a:off x="6711022"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7034569"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7358117"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7681664"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8005211"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8328758"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8652306"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6315475"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nvSpPr>
          <p:spPr>
            <a:xfrm>
              <a:off x="629620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A</a:t>
              </a:r>
              <a:endParaRPr b="1">
                <a:latin typeface="Open Sans"/>
                <a:ea typeface="Open Sans"/>
                <a:cs typeface="Open Sans"/>
                <a:sym typeface="Open Sans"/>
              </a:endParaRPr>
            </a:p>
          </p:txBody>
        </p:sp>
      </p:grpSp>
      <p:sp>
        <p:nvSpPr>
          <p:cNvPr id="150" name="Google Shape;15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3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3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3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3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3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2722292"/>
            <a:ext cx="8520600" cy="1099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latin typeface="Open Sans"/>
                <a:ea typeface="Open Sans"/>
                <a:cs typeface="Open Sans"/>
                <a:sym typeface="Open Sans"/>
              </a:rPr>
              <a:t>Narrativa visual nace del uso del deep learning en la traducción automática y los subtítulos de imágenes. </a:t>
            </a:r>
            <a:r>
              <a:rPr b="1" i="1" lang="es">
                <a:latin typeface="Open Sans"/>
                <a:ea typeface="Open Sans"/>
                <a:cs typeface="Open Sans"/>
                <a:sym typeface="Open Sans"/>
              </a:rPr>
              <a:t>La narración visual NO ES SUBTITULAR IMÁGENES.</a:t>
            </a:r>
            <a:endParaRPr b="1">
              <a:latin typeface="Open Sans"/>
              <a:ea typeface="Open Sans"/>
              <a:cs typeface="Open Sans"/>
              <a:sym typeface="Open Sans"/>
            </a:endParaRPr>
          </a:p>
        </p:txBody>
      </p:sp>
      <p:sp>
        <p:nvSpPr>
          <p:cNvPr id="156" name="Google Shape;156;p28"/>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CONTEXTO</a:t>
            </a:r>
            <a:endParaRPr b="1" sz="2000">
              <a:solidFill>
                <a:srgbClr val="FFFFFF"/>
              </a:solidFill>
              <a:latin typeface="Open Sans"/>
              <a:ea typeface="Open Sans"/>
              <a:cs typeface="Open Sans"/>
              <a:sym typeface="Open Sans"/>
            </a:endParaRPr>
          </a:p>
        </p:txBody>
      </p:sp>
      <p:sp>
        <p:nvSpPr>
          <p:cNvPr id="157" name="Google Shape;157;p28"/>
          <p:cNvSpPr txBox="1"/>
          <p:nvPr>
            <p:ph idx="1" type="body"/>
          </p:nvPr>
        </p:nvSpPr>
        <p:spPr>
          <a:xfrm>
            <a:off x="311700" y="1000075"/>
            <a:ext cx="8520600" cy="750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s">
                <a:latin typeface="Open Sans"/>
                <a:ea typeface="Open Sans"/>
                <a:cs typeface="Open Sans"/>
                <a:sym typeface="Open Sans"/>
              </a:rPr>
              <a:t>Narrativa</a:t>
            </a:r>
            <a:r>
              <a:rPr lang="es">
                <a:latin typeface="Open Sans"/>
                <a:ea typeface="Open Sans"/>
                <a:cs typeface="Open Sans"/>
                <a:sym typeface="Open Sans"/>
              </a:rPr>
              <a:t>: Contar historias como forma de educar, culturizar y aconsejar.</a:t>
            </a:r>
            <a:endParaRPr>
              <a:latin typeface="Open Sans"/>
              <a:ea typeface="Open Sans"/>
              <a:cs typeface="Open Sans"/>
              <a:sym typeface="Open Sans"/>
            </a:endParaRPr>
          </a:p>
        </p:txBody>
      </p:sp>
      <p:sp>
        <p:nvSpPr>
          <p:cNvPr id="158" name="Google Shape;158;p28"/>
          <p:cNvSpPr txBox="1"/>
          <p:nvPr>
            <p:ph idx="1" type="body"/>
          </p:nvPr>
        </p:nvSpPr>
        <p:spPr>
          <a:xfrm>
            <a:off x="311700" y="1583833"/>
            <a:ext cx="8520600" cy="1152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s">
                <a:latin typeface="Open Sans"/>
                <a:ea typeface="Open Sans"/>
                <a:cs typeface="Open Sans"/>
                <a:sym typeface="Open Sans"/>
              </a:rPr>
              <a:t>IA: </a:t>
            </a:r>
            <a:r>
              <a:rPr lang="es">
                <a:latin typeface="Open Sans"/>
                <a:ea typeface="Open Sans"/>
                <a:cs typeface="Open Sans"/>
                <a:sym typeface="Open Sans"/>
              </a:rPr>
              <a:t>“Utilizar una máquina para generar automáticamente una secuencia de oraciones coherentes para una secuencia de imágenes ordenada ” [Cho, Huang, Yu et al., 2017]</a:t>
            </a:r>
            <a:endParaRPr>
              <a:latin typeface="Open Sans"/>
              <a:ea typeface="Open Sans"/>
              <a:cs typeface="Open Sans"/>
              <a:sym typeface="Open Sans"/>
            </a:endParaRPr>
          </a:p>
        </p:txBody>
      </p:sp>
      <p:sp>
        <p:nvSpPr>
          <p:cNvPr id="159" name="Google Shape;159;p28"/>
          <p:cNvSpPr txBox="1"/>
          <p:nvPr>
            <p:ph idx="1" type="body"/>
          </p:nvPr>
        </p:nvSpPr>
        <p:spPr>
          <a:xfrm>
            <a:off x="311700" y="3807350"/>
            <a:ext cx="8520600" cy="1099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latin typeface="Open Sans"/>
                <a:ea typeface="Open Sans"/>
                <a:cs typeface="Open Sans"/>
                <a:sym typeface="Open Sans"/>
              </a:rPr>
              <a:t>Narración visual es una tarea más complicada ya que reconoce varios objetos y relaciones dentro de las imágenes, y aprender las dependencias entre las imágenes.</a:t>
            </a:r>
            <a:endParaRPr>
              <a:latin typeface="Open Sans"/>
              <a:ea typeface="Open Sans"/>
              <a:cs typeface="Open Sans"/>
              <a:sym typeface="Open Sans"/>
            </a:endParaRPr>
          </a:p>
        </p:txBody>
      </p:sp>
      <p:grpSp>
        <p:nvGrpSpPr>
          <p:cNvPr id="160" name="Google Shape;160;p28"/>
          <p:cNvGrpSpPr/>
          <p:nvPr/>
        </p:nvGrpSpPr>
        <p:grpSpPr>
          <a:xfrm>
            <a:off x="6296200" y="210625"/>
            <a:ext cx="2536106" cy="393600"/>
            <a:chOff x="6296200" y="210625"/>
            <a:chExt cx="2536106" cy="393600"/>
          </a:xfrm>
        </p:grpSpPr>
        <p:sp>
          <p:nvSpPr>
            <p:cNvPr id="161" name="Google Shape;161;p28"/>
            <p:cNvSpPr/>
            <p:nvPr/>
          </p:nvSpPr>
          <p:spPr>
            <a:xfrm>
              <a:off x="6711022"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7034569"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7358117"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7681664"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8005211"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8328758"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8652306" y="3174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6315475" y="2814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txBox="1"/>
            <p:nvPr/>
          </p:nvSpPr>
          <p:spPr>
            <a:xfrm>
              <a:off x="6296200" y="2106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A</a:t>
              </a:r>
              <a:endParaRPr b="1">
                <a:latin typeface="Open Sans"/>
                <a:ea typeface="Open Sans"/>
                <a:cs typeface="Open Sans"/>
                <a:sym typeface="Open Sans"/>
              </a:endParaRPr>
            </a:p>
          </p:txBody>
        </p:sp>
      </p:grpSp>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3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3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3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3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p:nvPr/>
        </p:nvSpPr>
        <p:spPr>
          <a:xfrm>
            <a:off x="-582126" y="234325"/>
            <a:ext cx="55884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PROBLEMÁTICA &amp; SOLUCIONES</a:t>
            </a:r>
            <a:endParaRPr b="1" sz="2000">
              <a:solidFill>
                <a:srgbClr val="FFFFFF"/>
              </a:solidFill>
              <a:latin typeface="Open Sans"/>
              <a:ea typeface="Open Sans"/>
              <a:cs typeface="Open Sans"/>
              <a:sym typeface="Open Sans"/>
            </a:endParaRPr>
          </a:p>
        </p:txBody>
      </p:sp>
      <p:sp>
        <p:nvSpPr>
          <p:cNvPr id="176" name="Google Shape;176;p29"/>
          <p:cNvSpPr txBox="1"/>
          <p:nvPr/>
        </p:nvSpPr>
        <p:spPr>
          <a:xfrm>
            <a:off x="311675" y="1161775"/>
            <a:ext cx="852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rgbClr val="434343"/>
                </a:solidFill>
                <a:latin typeface="Open Sans"/>
                <a:ea typeface="Open Sans"/>
                <a:cs typeface="Open Sans"/>
                <a:sym typeface="Open Sans"/>
              </a:rPr>
              <a:t>Problemática</a:t>
            </a:r>
            <a:r>
              <a:rPr lang="es" sz="1700">
                <a:solidFill>
                  <a:srgbClr val="434343"/>
                </a:solidFill>
                <a:latin typeface="Open Sans"/>
                <a:ea typeface="Open Sans"/>
                <a:cs typeface="Open Sans"/>
                <a:sym typeface="Open Sans"/>
              </a:rPr>
              <a:t>: Falta Data Indexada</a:t>
            </a:r>
            <a:endParaRPr sz="1700">
              <a:solidFill>
                <a:srgbClr val="434343"/>
              </a:solidFill>
              <a:latin typeface="Open Sans"/>
              <a:ea typeface="Open Sans"/>
              <a:cs typeface="Open Sans"/>
              <a:sym typeface="Open Sans"/>
            </a:endParaRPr>
          </a:p>
        </p:txBody>
      </p:sp>
      <p:sp>
        <p:nvSpPr>
          <p:cNvPr id="177" name="Google Shape;177;p29"/>
          <p:cNvSpPr txBox="1"/>
          <p:nvPr>
            <p:ph idx="1" type="body"/>
          </p:nvPr>
        </p:nvSpPr>
        <p:spPr>
          <a:xfrm>
            <a:off x="353000" y="1630600"/>
            <a:ext cx="8520600" cy="94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700">
                <a:solidFill>
                  <a:srgbClr val="434343"/>
                </a:solidFill>
                <a:latin typeface="Open Sans"/>
                <a:ea typeface="Open Sans"/>
                <a:cs typeface="Open Sans"/>
                <a:sym typeface="Open Sans"/>
              </a:rPr>
              <a:t>Solución</a:t>
            </a:r>
            <a:r>
              <a:rPr lang="es" sz="1700">
                <a:solidFill>
                  <a:srgbClr val="434343"/>
                </a:solidFill>
                <a:latin typeface="Open Sans"/>
                <a:ea typeface="Open Sans"/>
                <a:cs typeface="Open Sans"/>
                <a:sym typeface="Open Sans"/>
              </a:rPr>
              <a:t>:</a:t>
            </a:r>
            <a:endParaRPr sz="1700">
              <a:solidFill>
                <a:srgbClr val="434343"/>
              </a:solidFill>
              <a:latin typeface="Open Sans"/>
              <a:ea typeface="Open Sans"/>
              <a:cs typeface="Open Sans"/>
              <a:sym typeface="Open Sans"/>
            </a:endParaRPr>
          </a:p>
          <a:p>
            <a:pPr indent="0" lvl="0" marL="0" rtl="0" algn="just">
              <a:spcBef>
                <a:spcPts val="1200"/>
              </a:spcBef>
              <a:spcAft>
                <a:spcPts val="1200"/>
              </a:spcAft>
              <a:buClr>
                <a:schemeClr val="dk1"/>
              </a:buClr>
              <a:buSzPts val="1100"/>
              <a:buFont typeface="Arial"/>
              <a:buNone/>
            </a:pPr>
            <a:r>
              <a:rPr lang="es" sz="1700">
                <a:solidFill>
                  <a:srgbClr val="434343"/>
                </a:solidFill>
                <a:latin typeface="Open Sans"/>
                <a:ea typeface="Open Sans"/>
                <a:cs typeface="Open Sans"/>
                <a:sym typeface="Open Sans"/>
              </a:rPr>
              <a:t>E</a:t>
            </a:r>
            <a:r>
              <a:rPr lang="es" sz="1700">
                <a:solidFill>
                  <a:srgbClr val="434343"/>
                </a:solidFill>
                <a:latin typeface="Open Sans"/>
                <a:ea typeface="Open Sans"/>
                <a:cs typeface="Open Sans"/>
                <a:sym typeface="Open Sans"/>
              </a:rPr>
              <a:t>xtracción de data de la web referente a la narración visual. </a:t>
            </a:r>
            <a:endParaRPr sz="1700">
              <a:solidFill>
                <a:srgbClr val="434343"/>
              </a:solidFill>
              <a:latin typeface="Open Sans"/>
              <a:ea typeface="Open Sans"/>
              <a:cs typeface="Open Sans"/>
              <a:sym typeface="Open Sans"/>
            </a:endParaRPr>
          </a:p>
        </p:txBody>
      </p:sp>
      <p:pic>
        <p:nvPicPr>
          <p:cNvPr id="178" name="Google Shape;178;p29"/>
          <p:cNvPicPr preferRelativeResize="0"/>
          <p:nvPr/>
        </p:nvPicPr>
        <p:blipFill>
          <a:blip r:embed="rId3">
            <a:alphaModFix/>
          </a:blip>
          <a:stretch>
            <a:fillRect/>
          </a:stretch>
        </p:blipFill>
        <p:spPr>
          <a:xfrm>
            <a:off x="6275746" y="4087521"/>
            <a:ext cx="2299675" cy="858475"/>
          </a:xfrm>
          <a:prstGeom prst="rect">
            <a:avLst/>
          </a:prstGeom>
          <a:noFill/>
          <a:ln>
            <a:noFill/>
          </a:ln>
        </p:spPr>
      </p:pic>
      <p:grpSp>
        <p:nvGrpSpPr>
          <p:cNvPr id="179" name="Google Shape;179;p29"/>
          <p:cNvGrpSpPr/>
          <p:nvPr/>
        </p:nvGrpSpPr>
        <p:grpSpPr>
          <a:xfrm>
            <a:off x="6343475" y="234325"/>
            <a:ext cx="2488831" cy="393600"/>
            <a:chOff x="6343475" y="234325"/>
            <a:chExt cx="2488831" cy="393600"/>
          </a:xfrm>
        </p:grpSpPr>
        <p:sp>
          <p:nvSpPr>
            <p:cNvPr id="180" name="Google Shape;180;p29"/>
            <p:cNvSpPr/>
            <p:nvPr/>
          </p:nvSpPr>
          <p:spPr>
            <a:xfrm>
              <a:off x="6343475" y="3411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7054569"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7374117"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7693664"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a:off x="8013211"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a:off x="8332758"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8652306"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6663022" y="3051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nvSpPr>
          <p:spPr>
            <a:xfrm>
              <a:off x="6637025" y="2343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B</a:t>
              </a:r>
              <a:endParaRPr b="1">
                <a:latin typeface="Open Sans"/>
                <a:ea typeface="Open Sans"/>
                <a:cs typeface="Open Sans"/>
                <a:sym typeface="Open Sans"/>
              </a:endParaRPr>
            </a:p>
          </p:txBody>
        </p:sp>
      </p:grpSp>
      <p:sp>
        <p:nvSpPr>
          <p:cNvPr id="189" name="Google Shape;189;p29"/>
          <p:cNvSpPr txBox="1"/>
          <p:nvPr>
            <p:ph idx="1" type="body"/>
          </p:nvPr>
        </p:nvSpPr>
        <p:spPr>
          <a:xfrm>
            <a:off x="353000" y="2571563"/>
            <a:ext cx="8520600" cy="7515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s" sz="1700">
                <a:solidFill>
                  <a:srgbClr val="434343"/>
                </a:solidFill>
                <a:latin typeface="Open Sans"/>
                <a:ea typeface="Open Sans"/>
                <a:cs typeface="Open Sans"/>
                <a:sym typeface="Open Sans"/>
              </a:rPr>
              <a:t>Recopilación de fotos </a:t>
            </a:r>
            <a:r>
              <a:rPr lang="es" sz="1700">
                <a:solidFill>
                  <a:srgbClr val="434343"/>
                </a:solidFill>
                <a:latin typeface="Open Sans"/>
                <a:ea typeface="Open Sans"/>
                <a:cs typeface="Open Sans"/>
                <a:sym typeface="Open Sans"/>
              </a:rPr>
              <a:t>secuenciadas </a:t>
            </a:r>
            <a:r>
              <a:rPr lang="es" sz="1700">
                <a:solidFill>
                  <a:srgbClr val="434343"/>
                </a:solidFill>
                <a:latin typeface="Open Sans"/>
                <a:ea typeface="Open Sans"/>
                <a:cs typeface="Open Sans"/>
                <a:sym typeface="Open Sans"/>
              </a:rPr>
              <a:t>de e-blogs, para hacer un resumen semántico basado en historias. </a:t>
            </a:r>
            <a:endParaRPr sz="1700">
              <a:solidFill>
                <a:srgbClr val="434343"/>
              </a:solidFill>
              <a:latin typeface="Open Sans"/>
              <a:ea typeface="Open Sans"/>
              <a:cs typeface="Open Sans"/>
              <a:sym typeface="Open Sans"/>
            </a:endParaRPr>
          </a:p>
        </p:txBody>
      </p:sp>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
        <p:nvSpPr>
          <p:cNvPr id="191" name="Google Shape;191;p29"/>
          <p:cNvSpPr txBox="1"/>
          <p:nvPr>
            <p:ph idx="1" type="body"/>
          </p:nvPr>
        </p:nvSpPr>
        <p:spPr>
          <a:xfrm>
            <a:off x="353000" y="3322925"/>
            <a:ext cx="8520600" cy="7515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s" sz="1700">
                <a:solidFill>
                  <a:srgbClr val="434343"/>
                </a:solidFill>
                <a:latin typeface="Open Sans"/>
                <a:ea typeface="Open Sans"/>
                <a:cs typeface="Open Sans"/>
                <a:sym typeface="Open Sans"/>
              </a:rPr>
              <a:t>Uso de un dataset dedicado para la narración visual (VIST). Este contiene historias donde cada una anota un grupo de cinco imágenes con cinco descripciones.</a:t>
            </a:r>
            <a:endParaRPr sz="1700">
              <a:solidFill>
                <a:srgbClr val="434343"/>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3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3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3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3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3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5036100" y="2240200"/>
            <a:ext cx="3523800" cy="139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s" sz="1700">
                <a:solidFill>
                  <a:srgbClr val="434343"/>
                </a:solidFill>
                <a:latin typeface="Open Sans"/>
                <a:ea typeface="Open Sans"/>
                <a:cs typeface="Open Sans"/>
                <a:sym typeface="Open Sans"/>
              </a:rPr>
              <a:t>Basados ​​en texto</a:t>
            </a:r>
            <a:endParaRPr b="1" sz="1700">
              <a:solidFill>
                <a:srgbClr val="434343"/>
              </a:solidFill>
              <a:latin typeface="Open Sans"/>
              <a:ea typeface="Open Sans"/>
              <a:cs typeface="Open Sans"/>
              <a:sym typeface="Open Sans"/>
            </a:endParaRPr>
          </a:p>
          <a:p>
            <a:pPr indent="0" lvl="0" marL="0" rtl="0" algn="just">
              <a:spcBef>
                <a:spcPts val="1200"/>
              </a:spcBef>
              <a:spcAft>
                <a:spcPts val="1200"/>
              </a:spcAft>
              <a:buNone/>
            </a:pPr>
            <a:r>
              <a:rPr lang="es" sz="1700">
                <a:solidFill>
                  <a:srgbClr val="434343"/>
                </a:solidFill>
                <a:latin typeface="Open Sans"/>
                <a:ea typeface="Open Sans"/>
                <a:cs typeface="Open Sans"/>
                <a:sym typeface="Open Sans"/>
              </a:rPr>
              <a:t>Modelan el lenguaje para generar descripciones similares a historias de las imágenes.</a:t>
            </a:r>
            <a:endParaRPr sz="1700">
              <a:solidFill>
                <a:srgbClr val="434343"/>
              </a:solidFill>
              <a:latin typeface="Open Sans"/>
              <a:ea typeface="Open Sans"/>
              <a:cs typeface="Open Sans"/>
              <a:sym typeface="Open Sans"/>
            </a:endParaRPr>
          </a:p>
        </p:txBody>
      </p:sp>
      <p:sp>
        <p:nvSpPr>
          <p:cNvPr id="197" name="Google Shape;197;p30"/>
          <p:cNvSpPr txBox="1"/>
          <p:nvPr>
            <p:ph idx="1" type="body"/>
          </p:nvPr>
        </p:nvSpPr>
        <p:spPr>
          <a:xfrm>
            <a:off x="311700" y="1630600"/>
            <a:ext cx="8520600" cy="44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s" sz="1700">
                <a:solidFill>
                  <a:srgbClr val="434343"/>
                </a:solidFill>
                <a:latin typeface="Open Sans"/>
                <a:ea typeface="Open Sans"/>
                <a:cs typeface="Open Sans"/>
                <a:sym typeface="Open Sans"/>
              </a:rPr>
              <a:t>Solución</a:t>
            </a:r>
            <a:r>
              <a:rPr b="1" lang="es" sz="1700">
                <a:solidFill>
                  <a:srgbClr val="434343"/>
                </a:solidFill>
                <a:latin typeface="Open Sans"/>
                <a:ea typeface="Open Sans"/>
                <a:cs typeface="Open Sans"/>
                <a:sym typeface="Open Sans"/>
              </a:rPr>
              <a:t>: </a:t>
            </a:r>
            <a:r>
              <a:rPr lang="es" sz="1700">
                <a:solidFill>
                  <a:srgbClr val="434343"/>
                </a:solidFill>
                <a:latin typeface="Open Sans"/>
                <a:ea typeface="Open Sans"/>
                <a:cs typeface="Open Sans"/>
                <a:sym typeface="Open Sans"/>
              </a:rPr>
              <a:t>Comparativa entre e</a:t>
            </a:r>
            <a:r>
              <a:rPr lang="es" sz="1700">
                <a:solidFill>
                  <a:srgbClr val="434343"/>
                </a:solidFill>
                <a:latin typeface="Open Sans"/>
                <a:ea typeface="Open Sans"/>
                <a:cs typeface="Open Sans"/>
                <a:sym typeface="Open Sans"/>
              </a:rPr>
              <a:t>nfoques</a:t>
            </a:r>
            <a:endParaRPr sz="1700">
              <a:solidFill>
                <a:srgbClr val="434343"/>
              </a:solidFill>
              <a:latin typeface="Open Sans"/>
              <a:ea typeface="Open Sans"/>
              <a:cs typeface="Open Sans"/>
              <a:sym typeface="Open Sans"/>
            </a:endParaRPr>
          </a:p>
        </p:txBody>
      </p:sp>
      <p:sp>
        <p:nvSpPr>
          <p:cNvPr id="198" name="Google Shape;198;p30"/>
          <p:cNvSpPr/>
          <p:nvPr/>
        </p:nvSpPr>
        <p:spPr>
          <a:xfrm>
            <a:off x="-582126" y="234325"/>
            <a:ext cx="55884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PROBLEMÁTICA &amp; SOLUCIONES</a:t>
            </a:r>
            <a:endParaRPr b="1" sz="2000">
              <a:solidFill>
                <a:srgbClr val="FFFFFF"/>
              </a:solidFill>
              <a:latin typeface="Open Sans"/>
              <a:ea typeface="Open Sans"/>
              <a:cs typeface="Open Sans"/>
              <a:sym typeface="Open Sans"/>
            </a:endParaRPr>
          </a:p>
        </p:txBody>
      </p:sp>
      <p:sp>
        <p:nvSpPr>
          <p:cNvPr id="199" name="Google Shape;199;p30"/>
          <p:cNvSpPr txBox="1"/>
          <p:nvPr/>
        </p:nvSpPr>
        <p:spPr>
          <a:xfrm>
            <a:off x="311675" y="1161775"/>
            <a:ext cx="8520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700">
                <a:solidFill>
                  <a:srgbClr val="434343"/>
                </a:solidFill>
                <a:latin typeface="Open Sans"/>
                <a:ea typeface="Open Sans"/>
                <a:cs typeface="Open Sans"/>
                <a:sym typeface="Open Sans"/>
              </a:rPr>
              <a:t>Problemática:</a:t>
            </a:r>
            <a:r>
              <a:rPr lang="es" sz="1700">
                <a:solidFill>
                  <a:srgbClr val="434343"/>
                </a:solidFill>
                <a:latin typeface="Open Sans"/>
                <a:ea typeface="Open Sans"/>
                <a:cs typeface="Open Sans"/>
                <a:sym typeface="Open Sans"/>
              </a:rPr>
              <a:t> ¿Qué </a:t>
            </a:r>
            <a:r>
              <a:rPr lang="es" sz="1700">
                <a:solidFill>
                  <a:srgbClr val="434343"/>
                </a:solidFill>
                <a:latin typeface="Open Sans"/>
                <a:ea typeface="Open Sans"/>
                <a:cs typeface="Open Sans"/>
                <a:sym typeface="Open Sans"/>
              </a:rPr>
              <a:t>enfoque de narración visual usar?</a:t>
            </a:r>
            <a:endParaRPr sz="1700">
              <a:solidFill>
                <a:srgbClr val="434343"/>
              </a:solidFill>
              <a:latin typeface="Open Sans"/>
              <a:ea typeface="Open Sans"/>
              <a:cs typeface="Open Sans"/>
              <a:sym typeface="Open Sans"/>
            </a:endParaRPr>
          </a:p>
        </p:txBody>
      </p:sp>
      <p:grpSp>
        <p:nvGrpSpPr>
          <p:cNvPr id="200" name="Google Shape;200;p30"/>
          <p:cNvGrpSpPr/>
          <p:nvPr/>
        </p:nvGrpSpPr>
        <p:grpSpPr>
          <a:xfrm>
            <a:off x="6343475" y="234325"/>
            <a:ext cx="2488831" cy="393600"/>
            <a:chOff x="6343475" y="234325"/>
            <a:chExt cx="2488831" cy="393600"/>
          </a:xfrm>
        </p:grpSpPr>
        <p:sp>
          <p:nvSpPr>
            <p:cNvPr id="201" name="Google Shape;201;p30"/>
            <p:cNvSpPr/>
            <p:nvPr/>
          </p:nvSpPr>
          <p:spPr>
            <a:xfrm>
              <a:off x="6343475" y="3411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7054569"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7374117"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7693664"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8013211"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8332758"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8652306"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6663022" y="3051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6637025" y="2343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B</a:t>
              </a:r>
              <a:endParaRPr b="1">
                <a:latin typeface="Open Sans"/>
                <a:ea typeface="Open Sans"/>
                <a:cs typeface="Open Sans"/>
                <a:sym typeface="Open Sans"/>
              </a:endParaRPr>
            </a:p>
          </p:txBody>
        </p:sp>
      </p:grpSp>
      <p:sp>
        <p:nvSpPr>
          <p:cNvPr id="210" name="Google Shape;21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
        <p:nvSpPr>
          <p:cNvPr id="211" name="Google Shape;211;p30"/>
          <p:cNvSpPr txBox="1"/>
          <p:nvPr>
            <p:ph idx="1" type="body"/>
          </p:nvPr>
        </p:nvSpPr>
        <p:spPr>
          <a:xfrm>
            <a:off x="1077750" y="4111600"/>
            <a:ext cx="6988500" cy="7620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s" sz="1700">
                <a:solidFill>
                  <a:srgbClr val="434343"/>
                </a:solidFill>
                <a:latin typeface="Open Sans"/>
                <a:ea typeface="Open Sans"/>
                <a:cs typeface="Open Sans"/>
                <a:sym typeface="Open Sans"/>
              </a:rPr>
              <a:t>Selección </a:t>
            </a:r>
            <a:r>
              <a:rPr lang="es" sz="1700">
                <a:solidFill>
                  <a:srgbClr val="434343"/>
                </a:solidFill>
                <a:latin typeface="Open Sans"/>
                <a:ea typeface="Open Sans"/>
                <a:cs typeface="Open Sans"/>
                <a:sym typeface="Open Sans"/>
              </a:rPr>
              <a:t>del “</a:t>
            </a:r>
            <a:r>
              <a:rPr i="1" lang="es" sz="1700">
                <a:solidFill>
                  <a:srgbClr val="434343"/>
                </a:solidFill>
                <a:latin typeface="Open Sans"/>
                <a:ea typeface="Open Sans"/>
                <a:cs typeface="Open Sans"/>
                <a:sym typeface="Open Sans"/>
              </a:rPr>
              <a:t>Basado en visión</a:t>
            </a:r>
            <a:r>
              <a:rPr lang="es" sz="1700">
                <a:solidFill>
                  <a:srgbClr val="434343"/>
                </a:solidFill>
                <a:latin typeface="Open Sans"/>
                <a:ea typeface="Open Sans"/>
                <a:cs typeface="Open Sans"/>
                <a:sym typeface="Open Sans"/>
              </a:rPr>
              <a:t>” por la colección ordenada de imágenes por una RNN de omisión (S-RNN)</a:t>
            </a:r>
            <a:endParaRPr sz="1700">
              <a:solidFill>
                <a:srgbClr val="434343"/>
              </a:solidFill>
              <a:latin typeface="Open Sans"/>
              <a:ea typeface="Open Sans"/>
              <a:cs typeface="Open Sans"/>
              <a:sym typeface="Open Sans"/>
            </a:endParaRPr>
          </a:p>
        </p:txBody>
      </p:sp>
      <p:sp>
        <p:nvSpPr>
          <p:cNvPr id="212" name="Google Shape;212;p30"/>
          <p:cNvSpPr txBox="1"/>
          <p:nvPr>
            <p:ph idx="1" type="body"/>
          </p:nvPr>
        </p:nvSpPr>
        <p:spPr>
          <a:xfrm>
            <a:off x="311700" y="2240200"/>
            <a:ext cx="3523800" cy="12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s" sz="1700">
                <a:solidFill>
                  <a:srgbClr val="434343"/>
                </a:solidFill>
                <a:latin typeface="Open Sans"/>
                <a:ea typeface="Open Sans"/>
                <a:cs typeface="Open Sans"/>
                <a:sym typeface="Open Sans"/>
              </a:rPr>
              <a:t>Basados ​​en la visión</a:t>
            </a:r>
            <a:endParaRPr b="1" sz="1700">
              <a:solidFill>
                <a:srgbClr val="434343"/>
              </a:solidFill>
              <a:latin typeface="Open Sans"/>
              <a:ea typeface="Open Sans"/>
              <a:cs typeface="Open Sans"/>
              <a:sym typeface="Open Sans"/>
            </a:endParaRPr>
          </a:p>
          <a:p>
            <a:pPr indent="0" lvl="0" marL="0" rtl="0" algn="just">
              <a:spcBef>
                <a:spcPts val="1200"/>
              </a:spcBef>
              <a:spcAft>
                <a:spcPts val="1200"/>
              </a:spcAft>
              <a:buNone/>
            </a:pPr>
            <a:r>
              <a:rPr lang="es" sz="1700">
                <a:solidFill>
                  <a:srgbClr val="434343"/>
                </a:solidFill>
                <a:latin typeface="Open Sans"/>
                <a:ea typeface="Open Sans"/>
                <a:cs typeface="Open Sans"/>
                <a:sym typeface="Open Sans"/>
              </a:rPr>
              <a:t>R</a:t>
            </a:r>
            <a:r>
              <a:rPr lang="es" sz="1700">
                <a:solidFill>
                  <a:srgbClr val="434343"/>
                </a:solidFill>
                <a:latin typeface="Open Sans"/>
                <a:ea typeface="Open Sans"/>
                <a:cs typeface="Open Sans"/>
                <a:sym typeface="Open Sans"/>
              </a:rPr>
              <a:t>econstruyen imágenes o marcos secuenciales de acuerdo con a tramas.</a:t>
            </a:r>
            <a:endParaRPr sz="1700">
              <a:solidFill>
                <a:srgbClr val="434343"/>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3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3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3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3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3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p:nvPr/>
        </p:nvSpPr>
        <p:spPr>
          <a:xfrm>
            <a:off x="-582126" y="234325"/>
            <a:ext cx="55884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PROBLEMÁTICA &amp; SOLUCIONES</a:t>
            </a:r>
            <a:endParaRPr b="1" sz="2000">
              <a:solidFill>
                <a:srgbClr val="FFFFFF"/>
              </a:solidFill>
              <a:latin typeface="Open Sans"/>
              <a:ea typeface="Open Sans"/>
              <a:cs typeface="Open Sans"/>
              <a:sym typeface="Open Sans"/>
            </a:endParaRPr>
          </a:p>
        </p:txBody>
      </p:sp>
      <p:sp>
        <p:nvSpPr>
          <p:cNvPr id="218" name="Google Shape;218;p31"/>
          <p:cNvSpPr txBox="1"/>
          <p:nvPr>
            <p:ph idx="1" type="body"/>
          </p:nvPr>
        </p:nvSpPr>
        <p:spPr>
          <a:xfrm>
            <a:off x="2439900" y="1942975"/>
            <a:ext cx="6462000" cy="2040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523"/>
              <a:buNone/>
            </a:pPr>
            <a:r>
              <a:rPr b="1" lang="es" sz="1700">
                <a:solidFill>
                  <a:srgbClr val="434343"/>
                </a:solidFill>
                <a:latin typeface="Open Sans"/>
                <a:ea typeface="Open Sans"/>
                <a:cs typeface="Open Sans"/>
                <a:sym typeface="Open Sans"/>
              </a:rPr>
              <a:t>Solución</a:t>
            </a:r>
            <a:r>
              <a:rPr lang="es" sz="1700">
                <a:solidFill>
                  <a:srgbClr val="434343"/>
                </a:solidFill>
                <a:latin typeface="Open Sans"/>
                <a:ea typeface="Open Sans"/>
                <a:cs typeface="Open Sans"/>
                <a:sym typeface="Open Sans"/>
              </a:rPr>
              <a:t>:</a:t>
            </a:r>
            <a:endParaRPr sz="1700">
              <a:solidFill>
                <a:srgbClr val="434343"/>
              </a:solidFill>
              <a:latin typeface="Open Sans"/>
              <a:ea typeface="Open Sans"/>
              <a:cs typeface="Open Sans"/>
              <a:sym typeface="Open Sans"/>
            </a:endParaRPr>
          </a:p>
          <a:p>
            <a:pPr indent="0" lvl="0" marL="0" rtl="0" algn="just">
              <a:lnSpc>
                <a:spcPct val="95000"/>
              </a:lnSpc>
              <a:spcBef>
                <a:spcPts val="1200"/>
              </a:spcBef>
              <a:spcAft>
                <a:spcPts val="0"/>
              </a:spcAft>
              <a:buSzPts val="523"/>
              <a:buNone/>
            </a:pPr>
            <a:r>
              <a:rPr lang="es" sz="1700">
                <a:solidFill>
                  <a:srgbClr val="434343"/>
                </a:solidFill>
                <a:latin typeface="Open Sans"/>
                <a:ea typeface="Open Sans"/>
                <a:cs typeface="Open Sans"/>
                <a:sym typeface="Open Sans"/>
              </a:rPr>
              <a:t>Análisis</a:t>
            </a:r>
            <a:r>
              <a:rPr lang="es" sz="1700">
                <a:solidFill>
                  <a:srgbClr val="434343"/>
                </a:solidFill>
                <a:latin typeface="Open Sans"/>
                <a:ea typeface="Open Sans"/>
                <a:cs typeface="Open Sans"/>
                <a:sym typeface="Open Sans"/>
              </a:rPr>
              <a:t> de limitaciones del problema.</a:t>
            </a:r>
            <a:endParaRPr sz="1700">
              <a:solidFill>
                <a:srgbClr val="434343"/>
              </a:solidFill>
              <a:latin typeface="Open Sans"/>
              <a:ea typeface="Open Sans"/>
              <a:cs typeface="Open Sans"/>
              <a:sym typeface="Open Sans"/>
            </a:endParaRPr>
          </a:p>
          <a:p>
            <a:pPr indent="0" lvl="0" marL="0" rtl="0" algn="just">
              <a:lnSpc>
                <a:spcPct val="95000"/>
              </a:lnSpc>
              <a:spcBef>
                <a:spcPts val="1200"/>
              </a:spcBef>
              <a:spcAft>
                <a:spcPts val="0"/>
              </a:spcAft>
              <a:buSzPts val="523"/>
              <a:buNone/>
            </a:pPr>
            <a:r>
              <a:rPr b="1" lang="es" sz="1700">
                <a:solidFill>
                  <a:srgbClr val="434343"/>
                </a:solidFill>
                <a:latin typeface="Open Sans"/>
                <a:ea typeface="Open Sans"/>
                <a:cs typeface="Open Sans"/>
                <a:sym typeface="Open Sans"/>
              </a:rPr>
              <a:t>LSTM jerárquico</a:t>
            </a:r>
            <a:r>
              <a:rPr lang="es" sz="1700">
                <a:solidFill>
                  <a:srgbClr val="434343"/>
                </a:solidFill>
                <a:latin typeface="Open Sans"/>
                <a:ea typeface="Open Sans"/>
                <a:cs typeface="Open Sans"/>
                <a:sym typeface="Open Sans"/>
              </a:rPr>
              <a:t>: </a:t>
            </a:r>
            <a:endParaRPr sz="1700">
              <a:solidFill>
                <a:srgbClr val="434343"/>
              </a:solidFill>
              <a:latin typeface="Open Sans"/>
              <a:ea typeface="Open Sans"/>
              <a:cs typeface="Open Sans"/>
              <a:sym typeface="Open Sans"/>
            </a:endParaRPr>
          </a:p>
          <a:p>
            <a:pPr indent="0" lvl="0" marL="0" rtl="0" algn="just">
              <a:lnSpc>
                <a:spcPct val="95000"/>
              </a:lnSpc>
              <a:spcBef>
                <a:spcPts val="1200"/>
              </a:spcBef>
              <a:spcAft>
                <a:spcPts val="1200"/>
              </a:spcAft>
              <a:buSzPts val="523"/>
              <a:buNone/>
            </a:pPr>
            <a:r>
              <a:rPr lang="es" sz="1700">
                <a:solidFill>
                  <a:srgbClr val="434343"/>
                </a:solidFill>
                <a:latin typeface="Open Sans"/>
                <a:ea typeface="Open Sans"/>
                <a:cs typeface="Open Sans"/>
                <a:sym typeface="Open Sans"/>
              </a:rPr>
              <a:t>Un LSTM se ocupa de las palabras y sus dependencias, y otro LSTM se ocupa de las oraciones y sus dependencias. </a:t>
            </a:r>
            <a:endParaRPr sz="1700">
              <a:solidFill>
                <a:srgbClr val="434343"/>
              </a:solidFill>
              <a:latin typeface="Open Sans"/>
              <a:ea typeface="Open Sans"/>
              <a:cs typeface="Open Sans"/>
              <a:sym typeface="Open Sans"/>
            </a:endParaRPr>
          </a:p>
        </p:txBody>
      </p:sp>
      <p:sp>
        <p:nvSpPr>
          <p:cNvPr id="219" name="Google Shape;219;p31"/>
          <p:cNvSpPr txBox="1"/>
          <p:nvPr/>
        </p:nvSpPr>
        <p:spPr>
          <a:xfrm>
            <a:off x="311675" y="1009375"/>
            <a:ext cx="852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latin typeface="Open Sans"/>
                <a:ea typeface="Open Sans"/>
                <a:cs typeface="Open Sans"/>
                <a:sym typeface="Open Sans"/>
              </a:rPr>
              <a:t>Problemática</a:t>
            </a:r>
            <a:r>
              <a:rPr lang="es" sz="1700">
                <a:latin typeface="Open Sans"/>
                <a:ea typeface="Open Sans"/>
                <a:cs typeface="Open Sans"/>
                <a:sym typeface="Open Sans"/>
              </a:rPr>
              <a:t>: ¿Qué red neuronal para modelar el texto escoger?</a:t>
            </a:r>
            <a:endParaRPr sz="1700">
              <a:latin typeface="Open Sans"/>
              <a:ea typeface="Open Sans"/>
              <a:cs typeface="Open Sans"/>
              <a:sym typeface="Open Sans"/>
            </a:endParaRPr>
          </a:p>
        </p:txBody>
      </p:sp>
      <p:pic>
        <p:nvPicPr>
          <p:cNvPr id="220" name="Google Shape;220;p31"/>
          <p:cNvPicPr preferRelativeResize="0"/>
          <p:nvPr/>
        </p:nvPicPr>
        <p:blipFill rotWithShape="1">
          <a:blip r:embed="rId3">
            <a:alphaModFix/>
          </a:blip>
          <a:srcRect b="0" l="0" r="78201" t="0"/>
          <a:stretch/>
        </p:blipFill>
        <p:spPr>
          <a:xfrm>
            <a:off x="574825" y="1561975"/>
            <a:ext cx="1399225" cy="1578375"/>
          </a:xfrm>
          <a:prstGeom prst="rect">
            <a:avLst/>
          </a:prstGeom>
          <a:noFill/>
          <a:ln>
            <a:noFill/>
          </a:ln>
        </p:spPr>
      </p:pic>
      <p:pic>
        <p:nvPicPr>
          <p:cNvPr id="221" name="Google Shape;221;p31"/>
          <p:cNvPicPr preferRelativeResize="0"/>
          <p:nvPr/>
        </p:nvPicPr>
        <p:blipFill>
          <a:blip r:embed="rId4">
            <a:alphaModFix/>
          </a:blip>
          <a:stretch>
            <a:fillRect/>
          </a:stretch>
        </p:blipFill>
        <p:spPr>
          <a:xfrm>
            <a:off x="108975" y="3385850"/>
            <a:ext cx="2330924" cy="893865"/>
          </a:xfrm>
          <a:prstGeom prst="rect">
            <a:avLst/>
          </a:prstGeom>
          <a:noFill/>
          <a:ln>
            <a:noFill/>
          </a:ln>
        </p:spPr>
      </p:pic>
      <p:grpSp>
        <p:nvGrpSpPr>
          <p:cNvPr id="222" name="Google Shape;222;p31"/>
          <p:cNvGrpSpPr/>
          <p:nvPr/>
        </p:nvGrpSpPr>
        <p:grpSpPr>
          <a:xfrm>
            <a:off x="6343475" y="234325"/>
            <a:ext cx="2488831" cy="393600"/>
            <a:chOff x="6343475" y="234325"/>
            <a:chExt cx="2488831" cy="393600"/>
          </a:xfrm>
        </p:grpSpPr>
        <p:sp>
          <p:nvSpPr>
            <p:cNvPr id="223" name="Google Shape;223;p31"/>
            <p:cNvSpPr/>
            <p:nvPr/>
          </p:nvSpPr>
          <p:spPr>
            <a:xfrm>
              <a:off x="6343475" y="3411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7054569"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7374117"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7693664"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8013211"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8332758"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8652306" y="3411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6663022" y="3051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nvSpPr>
          <p:spPr>
            <a:xfrm>
              <a:off x="6637025" y="2343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B</a:t>
              </a:r>
              <a:endParaRPr b="1">
                <a:latin typeface="Open Sans"/>
                <a:ea typeface="Open Sans"/>
                <a:cs typeface="Open Sans"/>
                <a:sym typeface="Open Sans"/>
              </a:endParaRPr>
            </a:p>
          </p:txBody>
        </p:sp>
      </p:grpSp>
      <p:sp>
        <p:nvSpPr>
          <p:cNvPr id="232" name="Google Shape;23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rtl="0" algn="r">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3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3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3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2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idx="1" type="body"/>
          </p:nvPr>
        </p:nvSpPr>
        <p:spPr>
          <a:xfrm>
            <a:off x="2479038" y="2820138"/>
            <a:ext cx="3515400" cy="220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20">
                <a:latin typeface="Open Sans"/>
                <a:ea typeface="Open Sans"/>
                <a:cs typeface="Open Sans"/>
                <a:sym typeface="Open Sans"/>
              </a:rPr>
              <a:t>Generación de </a:t>
            </a:r>
            <a:r>
              <a:rPr b="1" lang="es" sz="1120">
                <a:latin typeface="Open Sans"/>
                <a:ea typeface="Open Sans"/>
                <a:cs typeface="Open Sans"/>
                <a:sym typeface="Open Sans"/>
              </a:rPr>
              <a:t>subtítulos </a:t>
            </a:r>
            <a:r>
              <a:rPr lang="es" sz="1120">
                <a:latin typeface="Open Sans"/>
                <a:ea typeface="Open Sans"/>
                <a:cs typeface="Open Sans"/>
                <a:sym typeface="Open Sans"/>
              </a:rPr>
              <a:t>basados ​​en redes CNN y RNN. (Vinyals, Karpathy y Li, Donahue, 2017) </a:t>
            </a:r>
            <a:endParaRPr sz="1120">
              <a:latin typeface="Open Sans"/>
              <a:ea typeface="Open Sans"/>
              <a:cs typeface="Open Sans"/>
              <a:sym typeface="Open Sans"/>
            </a:endParaRPr>
          </a:p>
          <a:p>
            <a:pPr indent="0" lvl="0" marL="0" rtl="0" algn="just">
              <a:spcBef>
                <a:spcPts val="1200"/>
              </a:spcBef>
              <a:spcAft>
                <a:spcPts val="0"/>
              </a:spcAft>
              <a:buNone/>
            </a:pPr>
            <a:r>
              <a:rPr lang="es" sz="1120">
                <a:latin typeface="Open Sans"/>
                <a:ea typeface="Open Sans"/>
                <a:cs typeface="Open Sans"/>
                <a:sym typeface="Open Sans"/>
              </a:rPr>
              <a:t>Modelo de codificador - decodificador que con representación visual por CNN y representación textual por RNN. (Vinyals, Simonyan y Zisserman, 2015)</a:t>
            </a:r>
            <a:endParaRPr sz="1120">
              <a:latin typeface="Open Sans"/>
              <a:ea typeface="Open Sans"/>
              <a:cs typeface="Open Sans"/>
              <a:sym typeface="Open Sans"/>
            </a:endParaRPr>
          </a:p>
          <a:p>
            <a:pPr indent="0" lvl="0" marL="0" rtl="0" algn="just">
              <a:spcBef>
                <a:spcPts val="1200"/>
              </a:spcBef>
              <a:spcAft>
                <a:spcPts val="1200"/>
              </a:spcAft>
              <a:buNone/>
            </a:pPr>
            <a:r>
              <a:rPr b="1" lang="es" sz="1120">
                <a:latin typeface="Open Sans"/>
                <a:ea typeface="Open Sans"/>
                <a:cs typeface="Open Sans"/>
                <a:sym typeface="Open Sans"/>
              </a:rPr>
              <a:t>Alineación de regiones de imagenes con texto </a:t>
            </a:r>
            <a:r>
              <a:rPr lang="es" sz="1120">
                <a:latin typeface="Open Sans"/>
                <a:ea typeface="Open Sans"/>
                <a:cs typeface="Open Sans"/>
                <a:sym typeface="Open Sans"/>
              </a:rPr>
              <a:t>mediante CNN y RNN bidireccional. (Karpathy y Li 2015)</a:t>
            </a:r>
            <a:endParaRPr sz="1120">
              <a:latin typeface="Open Sans"/>
              <a:ea typeface="Open Sans"/>
              <a:cs typeface="Open Sans"/>
              <a:sym typeface="Open Sans"/>
            </a:endParaRPr>
          </a:p>
        </p:txBody>
      </p:sp>
      <p:sp>
        <p:nvSpPr>
          <p:cNvPr id="238" name="Google Shape;238;p32"/>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ESTADO DEL ARTE</a:t>
            </a:r>
            <a:endParaRPr b="1" sz="2000">
              <a:solidFill>
                <a:srgbClr val="FFFFFF"/>
              </a:solidFill>
              <a:latin typeface="Open Sans"/>
              <a:ea typeface="Open Sans"/>
              <a:cs typeface="Open Sans"/>
              <a:sym typeface="Open Sans"/>
            </a:endParaRPr>
          </a:p>
        </p:txBody>
      </p:sp>
      <p:grpSp>
        <p:nvGrpSpPr>
          <p:cNvPr id="239" name="Google Shape;239;p32"/>
          <p:cNvGrpSpPr/>
          <p:nvPr/>
        </p:nvGrpSpPr>
        <p:grpSpPr>
          <a:xfrm>
            <a:off x="6299375" y="145525"/>
            <a:ext cx="2488831" cy="393600"/>
            <a:chOff x="6299375" y="145525"/>
            <a:chExt cx="2488831" cy="393600"/>
          </a:xfrm>
        </p:grpSpPr>
        <p:sp>
          <p:nvSpPr>
            <p:cNvPr id="240" name="Google Shape;240;p32"/>
            <p:cNvSpPr/>
            <p:nvPr/>
          </p:nvSpPr>
          <p:spPr>
            <a:xfrm>
              <a:off x="6299375" y="2523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6618922" y="2523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7330017"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7649564"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7969111"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p:nvPr/>
          </p:nvSpPr>
          <p:spPr>
            <a:xfrm>
              <a:off x="8288658"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2"/>
            <p:cNvSpPr/>
            <p:nvPr/>
          </p:nvSpPr>
          <p:spPr>
            <a:xfrm>
              <a:off x="8608206"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p:nvPr/>
          </p:nvSpPr>
          <p:spPr>
            <a:xfrm>
              <a:off x="6938469" y="2163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txBox="1"/>
            <p:nvPr/>
          </p:nvSpPr>
          <p:spPr>
            <a:xfrm>
              <a:off x="6913425" y="1455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C</a:t>
              </a:r>
              <a:endParaRPr b="1">
                <a:latin typeface="Open Sans"/>
                <a:ea typeface="Open Sans"/>
                <a:cs typeface="Open Sans"/>
                <a:sym typeface="Open Sans"/>
              </a:endParaRPr>
            </a:p>
          </p:txBody>
        </p:sp>
      </p:grpSp>
      <p:sp>
        <p:nvSpPr>
          <p:cNvPr id="249" name="Google Shape;24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grpSp>
        <p:nvGrpSpPr>
          <p:cNvPr id="250" name="Google Shape;250;p32"/>
          <p:cNvGrpSpPr/>
          <p:nvPr/>
        </p:nvGrpSpPr>
        <p:grpSpPr>
          <a:xfrm>
            <a:off x="254500" y="1846650"/>
            <a:ext cx="1878300" cy="764400"/>
            <a:chOff x="483100" y="2189550"/>
            <a:chExt cx="1878300" cy="764400"/>
          </a:xfrm>
        </p:grpSpPr>
        <p:sp>
          <p:nvSpPr>
            <p:cNvPr id="251" name="Google Shape;251;p32"/>
            <p:cNvSpPr/>
            <p:nvPr/>
          </p:nvSpPr>
          <p:spPr>
            <a:xfrm>
              <a:off x="483100" y="2189550"/>
              <a:ext cx="1878300" cy="7644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txBox="1"/>
            <p:nvPr/>
          </p:nvSpPr>
          <p:spPr>
            <a:xfrm>
              <a:off x="1105600" y="2371650"/>
              <a:ext cx="6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RNN</a:t>
              </a:r>
              <a:endParaRPr b="1"/>
            </a:p>
          </p:txBody>
        </p:sp>
      </p:grpSp>
      <p:grpSp>
        <p:nvGrpSpPr>
          <p:cNvPr id="253" name="Google Shape;253;p32"/>
          <p:cNvGrpSpPr/>
          <p:nvPr/>
        </p:nvGrpSpPr>
        <p:grpSpPr>
          <a:xfrm>
            <a:off x="3315038" y="1846650"/>
            <a:ext cx="1878300" cy="764400"/>
            <a:chOff x="3289150" y="2189550"/>
            <a:chExt cx="1878300" cy="764400"/>
          </a:xfrm>
        </p:grpSpPr>
        <p:sp>
          <p:nvSpPr>
            <p:cNvPr id="254" name="Google Shape;254;p32"/>
            <p:cNvSpPr/>
            <p:nvPr/>
          </p:nvSpPr>
          <p:spPr>
            <a:xfrm>
              <a:off x="3289150" y="2189550"/>
              <a:ext cx="1878300" cy="764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txBox="1"/>
            <p:nvPr/>
          </p:nvSpPr>
          <p:spPr>
            <a:xfrm>
              <a:off x="3911650" y="2371650"/>
              <a:ext cx="6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rPr>
                <a:t>C</a:t>
              </a:r>
              <a:r>
                <a:rPr b="1" lang="es">
                  <a:solidFill>
                    <a:srgbClr val="FFFFFF"/>
                  </a:solidFill>
                </a:rPr>
                <a:t>NN</a:t>
              </a:r>
              <a:endParaRPr b="1">
                <a:solidFill>
                  <a:srgbClr val="FFFFFF"/>
                </a:solidFill>
              </a:endParaRPr>
            </a:p>
          </p:txBody>
        </p:sp>
      </p:grpSp>
      <p:grpSp>
        <p:nvGrpSpPr>
          <p:cNvPr id="256" name="Google Shape;256;p32"/>
          <p:cNvGrpSpPr/>
          <p:nvPr/>
        </p:nvGrpSpPr>
        <p:grpSpPr>
          <a:xfrm>
            <a:off x="6527975" y="1846650"/>
            <a:ext cx="1878300" cy="764400"/>
            <a:chOff x="6299375" y="2189550"/>
            <a:chExt cx="1878300" cy="764400"/>
          </a:xfrm>
        </p:grpSpPr>
        <p:sp>
          <p:nvSpPr>
            <p:cNvPr id="257" name="Google Shape;257;p32"/>
            <p:cNvSpPr/>
            <p:nvPr/>
          </p:nvSpPr>
          <p:spPr>
            <a:xfrm>
              <a:off x="6299375" y="2189550"/>
              <a:ext cx="1878300" cy="764400"/>
            </a:xfrm>
            <a:prstGeom prst="roundRect">
              <a:avLst>
                <a:gd fmla="val 16667" name="adj"/>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txBox="1"/>
            <p:nvPr/>
          </p:nvSpPr>
          <p:spPr>
            <a:xfrm>
              <a:off x="6928988" y="2371650"/>
              <a:ext cx="7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LSTM</a:t>
              </a:r>
              <a:endParaRPr b="1"/>
            </a:p>
          </p:txBody>
        </p:sp>
      </p:grpSp>
      <p:sp>
        <p:nvSpPr>
          <p:cNvPr id="259" name="Google Shape;259;p32"/>
          <p:cNvSpPr txBox="1"/>
          <p:nvPr>
            <p:ph idx="1" type="body"/>
          </p:nvPr>
        </p:nvSpPr>
        <p:spPr>
          <a:xfrm>
            <a:off x="6223200" y="2820138"/>
            <a:ext cx="2488800" cy="181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20">
                <a:latin typeface="Open Sans"/>
                <a:ea typeface="Open Sans"/>
                <a:cs typeface="Open Sans"/>
                <a:sym typeface="Open Sans"/>
              </a:rPr>
              <a:t>Modelo de lenguajes </a:t>
            </a:r>
            <a:r>
              <a:rPr lang="es" sz="1120">
                <a:latin typeface="Open Sans"/>
                <a:ea typeface="Open Sans"/>
                <a:cs typeface="Open Sans"/>
                <a:sym typeface="Open Sans"/>
              </a:rPr>
              <a:t>mediante RNN multimodal, CNN y LSTM para </a:t>
            </a:r>
            <a:r>
              <a:rPr b="1" lang="es" sz="1120">
                <a:latin typeface="Open Sans"/>
                <a:ea typeface="Open Sans"/>
                <a:cs typeface="Open Sans"/>
                <a:sym typeface="Open Sans"/>
              </a:rPr>
              <a:t>subtítulos de imágenes</a:t>
            </a:r>
            <a:r>
              <a:rPr lang="es" sz="1120">
                <a:latin typeface="Open Sans"/>
                <a:ea typeface="Open Sans"/>
                <a:cs typeface="Open Sans"/>
                <a:sym typeface="Open Sans"/>
              </a:rPr>
              <a:t>. (Mao 2014)</a:t>
            </a:r>
            <a:endParaRPr sz="1120">
              <a:latin typeface="Open Sans"/>
              <a:ea typeface="Open Sans"/>
              <a:cs typeface="Open Sans"/>
              <a:sym typeface="Open Sans"/>
            </a:endParaRPr>
          </a:p>
          <a:p>
            <a:pPr indent="0" lvl="0" marL="0" rtl="0" algn="just">
              <a:spcBef>
                <a:spcPts val="1200"/>
              </a:spcBef>
              <a:spcAft>
                <a:spcPts val="1200"/>
              </a:spcAft>
              <a:buNone/>
            </a:pPr>
            <a:r>
              <a:rPr b="1" lang="es" sz="1120">
                <a:latin typeface="Open Sans"/>
                <a:ea typeface="Open Sans"/>
                <a:cs typeface="Open Sans"/>
                <a:sym typeface="Open Sans"/>
              </a:rPr>
              <a:t>Generación de </a:t>
            </a:r>
            <a:r>
              <a:rPr b="1" lang="es" sz="1120">
                <a:latin typeface="Open Sans"/>
                <a:ea typeface="Open Sans"/>
                <a:cs typeface="Open Sans"/>
                <a:sym typeface="Open Sans"/>
              </a:rPr>
              <a:t>subtítulos</a:t>
            </a:r>
            <a:r>
              <a:rPr b="1" lang="es" sz="1120">
                <a:latin typeface="Open Sans"/>
                <a:ea typeface="Open Sans"/>
                <a:cs typeface="Open Sans"/>
                <a:sym typeface="Open Sans"/>
              </a:rPr>
              <a:t> de videos </a:t>
            </a:r>
            <a:r>
              <a:rPr lang="es" sz="1120">
                <a:latin typeface="Open Sans"/>
                <a:ea typeface="Open Sans"/>
                <a:cs typeface="Open Sans"/>
                <a:sym typeface="Open Sans"/>
              </a:rPr>
              <a:t>mediante CNN-RNN o CNN-LSTM. (Venugopalan, Yao, 2015)</a:t>
            </a:r>
            <a:endParaRPr sz="1120">
              <a:latin typeface="Open Sans"/>
              <a:ea typeface="Open Sans"/>
              <a:cs typeface="Open Sans"/>
              <a:sym typeface="Open Sans"/>
            </a:endParaRPr>
          </a:p>
        </p:txBody>
      </p:sp>
      <p:sp>
        <p:nvSpPr>
          <p:cNvPr id="260" name="Google Shape;260;p32"/>
          <p:cNvSpPr txBox="1"/>
          <p:nvPr>
            <p:ph idx="1" type="body"/>
          </p:nvPr>
        </p:nvSpPr>
        <p:spPr>
          <a:xfrm>
            <a:off x="108100" y="2820150"/>
            <a:ext cx="2135700" cy="951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s" sz="1320">
                <a:latin typeface="Open Sans"/>
                <a:ea typeface="Open Sans"/>
                <a:cs typeface="Open Sans"/>
                <a:sym typeface="Open Sans"/>
              </a:rPr>
              <a:t>Traducción automática </a:t>
            </a:r>
            <a:r>
              <a:rPr lang="es" sz="1320">
                <a:latin typeface="Open Sans"/>
                <a:ea typeface="Open Sans"/>
                <a:cs typeface="Open Sans"/>
                <a:sym typeface="Open Sans"/>
              </a:rPr>
              <a:t>mediante RNN (Cho, Sutskever, Bahdanau 2015) </a:t>
            </a:r>
            <a:endParaRPr sz="1320">
              <a:latin typeface="Open Sans"/>
              <a:ea typeface="Open Sans"/>
              <a:cs typeface="Open Sans"/>
              <a:sym typeface="Open Sans"/>
            </a:endParaRPr>
          </a:p>
        </p:txBody>
      </p:sp>
      <p:sp>
        <p:nvSpPr>
          <p:cNvPr id="261" name="Google Shape;261;p32"/>
          <p:cNvSpPr txBox="1"/>
          <p:nvPr/>
        </p:nvSpPr>
        <p:spPr>
          <a:xfrm>
            <a:off x="2942625" y="774675"/>
            <a:ext cx="5869200" cy="55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440"/>
              <a:buFont typeface="Arial"/>
              <a:buNone/>
            </a:pPr>
            <a:r>
              <a:rPr lang="es" sz="1120">
                <a:solidFill>
                  <a:schemeClr val="dk2"/>
                </a:solidFill>
                <a:latin typeface="Open Sans"/>
                <a:ea typeface="Open Sans"/>
                <a:cs typeface="Open Sans"/>
                <a:sym typeface="Open Sans"/>
              </a:rPr>
              <a:t>La narración visual realiza la </a:t>
            </a:r>
            <a:r>
              <a:rPr b="1" lang="es" sz="1120">
                <a:solidFill>
                  <a:schemeClr val="dk2"/>
                </a:solidFill>
                <a:latin typeface="Open Sans"/>
                <a:ea typeface="Open Sans"/>
                <a:cs typeface="Open Sans"/>
                <a:sym typeface="Open Sans"/>
              </a:rPr>
              <a:t>descripción de una sola imagen, a imágenes secuenciales</a:t>
            </a:r>
            <a:r>
              <a:rPr lang="es" sz="1120">
                <a:solidFill>
                  <a:schemeClr val="dk2"/>
                </a:solidFill>
                <a:latin typeface="Open Sans"/>
                <a:ea typeface="Open Sans"/>
                <a:cs typeface="Open Sans"/>
                <a:sym typeface="Open Sans"/>
              </a:rPr>
              <a:t>. </a:t>
            </a:r>
            <a:r>
              <a:rPr i="1" lang="es" sz="1120">
                <a:solidFill>
                  <a:schemeClr val="dk2"/>
                </a:solidFill>
                <a:latin typeface="Open Sans"/>
                <a:ea typeface="Open Sans"/>
                <a:cs typeface="Open Sans"/>
                <a:sym typeface="Open Sans"/>
              </a:rPr>
              <a:t>La técnica se basa en subtitular de imagen/video y la clasificación visual</a:t>
            </a:r>
            <a:r>
              <a:rPr lang="es" sz="1120">
                <a:solidFill>
                  <a:schemeClr val="dk2"/>
                </a:solidFill>
                <a:latin typeface="Open Sans"/>
                <a:ea typeface="Open Sans"/>
                <a:cs typeface="Open Sans"/>
                <a:sym typeface="Open Sans"/>
              </a:rPr>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3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3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3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3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3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3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idx="1" type="body"/>
          </p:nvPr>
        </p:nvSpPr>
        <p:spPr>
          <a:xfrm>
            <a:off x="4585350" y="3188675"/>
            <a:ext cx="3570600" cy="17871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s" sz="1450">
                <a:latin typeface="Open Sans"/>
                <a:ea typeface="Open Sans"/>
                <a:cs typeface="Open Sans"/>
                <a:sym typeface="Open Sans"/>
              </a:rPr>
              <a:t>Características basadas en texto e imágenes </a:t>
            </a:r>
            <a:r>
              <a:rPr b="1" lang="es" sz="1450">
                <a:latin typeface="Open Sans"/>
                <a:ea typeface="Open Sans"/>
                <a:cs typeface="Open Sans"/>
                <a:sym typeface="Open Sans"/>
              </a:rPr>
              <a:t>y</a:t>
            </a:r>
            <a:r>
              <a:rPr lang="es" sz="1450">
                <a:latin typeface="Open Sans"/>
                <a:ea typeface="Open Sans"/>
                <a:cs typeface="Open Sans"/>
                <a:sym typeface="Open Sans"/>
              </a:rPr>
              <a:t> </a:t>
            </a:r>
            <a:r>
              <a:rPr b="1" lang="es" sz="1450">
                <a:latin typeface="Open Sans"/>
                <a:ea typeface="Open Sans"/>
                <a:cs typeface="Open Sans"/>
                <a:sym typeface="Open Sans"/>
              </a:rPr>
              <a:t>predicciones unarias y por pares </a:t>
            </a:r>
            <a:endParaRPr sz="1450">
              <a:latin typeface="Open Sans"/>
              <a:ea typeface="Open Sans"/>
              <a:cs typeface="Open Sans"/>
              <a:sym typeface="Open Sans"/>
            </a:endParaRPr>
          </a:p>
          <a:p>
            <a:pPr indent="0" lvl="0" marL="0" rtl="0" algn="just">
              <a:lnSpc>
                <a:spcPct val="105000"/>
              </a:lnSpc>
              <a:spcBef>
                <a:spcPts val="1200"/>
              </a:spcBef>
              <a:spcAft>
                <a:spcPts val="1200"/>
              </a:spcAft>
              <a:buNone/>
            </a:pPr>
            <a:r>
              <a:rPr lang="es" sz="1300">
                <a:latin typeface="Open Sans"/>
                <a:ea typeface="Open Sans"/>
                <a:cs typeface="Open Sans"/>
                <a:sym typeface="Open Sans"/>
              </a:rPr>
              <a:t>O</a:t>
            </a:r>
            <a:r>
              <a:rPr lang="es" sz="1300">
                <a:latin typeface="Open Sans"/>
                <a:ea typeface="Open Sans"/>
                <a:cs typeface="Open Sans"/>
                <a:sym typeface="Open Sans"/>
              </a:rPr>
              <a:t>rdenar un conjunto desordenado de pares de imágenes y subtítulos alineados en una secuencia que forma una historia coherente. (Agrawal, 2016)</a:t>
            </a:r>
            <a:endParaRPr sz="1300">
              <a:latin typeface="Open Sans"/>
              <a:ea typeface="Open Sans"/>
              <a:cs typeface="Open Sans"/>
              <a:sym typeface="Open Sans"/>
            </a:endParaRPr>
          </a:p>
        </p:txBody>
      </p:sp>
      <p:sp>
        <p:nvSpPr>
          <p:cNvPr id="267" name="Google Shape;267;p33"/>
          <p:cNvSpPr txBox="1"/>
          <p:nvPr>
            <p:ph idx="1" type="body"/>
          </p:nvPr>
        </p:nvSpPr>
        <p:spPr>
          <a:xfrm>
            <a:off x="1076925" y="3195375"/>
            <a:ext cx="2982300" cy="15096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s" sz="1450">
                <a:latin typeface="Open Sans"/>
                <a:ea typeface="Open Sans"/>
                <a:cs typeface="Open Sans"/>
                <a:sym typeface="Open Sans"/>
              </a:rPr>
              <a:t>Fotogramas muestreados de un video</a:t>
            </a:r>
            <a:r>
              <a:rPr lang="es" sz="1450">
                <a:latin typeface="Open Sans"/>
                <a:ea typeface="Open Sans"/>
                <a:cs typeface="Open Sans"/>
                <a:sym typeface="Open Sans"/>
              </a:rPr>
              <a:t> </a:t>
            </a:r>
            <a:endParaRPr sz="1450">
              <a:latin typeface="Open Sans"/>
              <a:ea typeface="Open Sans"/>
              <a:cs typeface="Open Sans"/>
              <a:sym typeface="Open Sans"/>
            </a:endParaRPr>
          </a:p>
          <a:p>
            <a:pPr indent="0" lvl="0" marL="0" rtl="0" algn="just">
              <a:lnSpc>
                <a:spcPct val="105000"/>
              </a:lnSpc>
              <a:spcBef>
                <a:spcPts val="1200"/>
              </a:spcBef>
              <a:spcAft>
                <a:spcPts val="1200"/>
              </a:spcAft>
              <a:buNone/>
            </a:pPr>
            <a:r>
              <a:rPr lang="es" sz="1300">
                <a:latin typeface="Open Sans"/>
                <a:ea typeface="Open Sans"/>
                <a:cs typeface="Open Sans"/>
                <a:sym typeface="Open Sans"/>
              </a:rPr>
              <a:t>Aprenden una incrustación temporal de fotogramas de video en eventos complejos.  (Ramanathan, 2015)</a:t>
            </a:r>
            <a:endParaRPr sz="1300">
              <a:latin typeface="Open Sans"/>
              <a:ea typeface="Open Sans"/>
              <a:cs typeface="Open Sans"/>
              <a:sym typeface="Open Sans"/>
            </a:endParaRPr>
          </a:p>
        </p:txBody>
      </p:sp>
      <p:sp>
        <p:nvSpPr>
          <p:cNvPr id="268" name="Google Shape;268;p33"/>
          <p:cNvSpPr txBox="1"/>
          <p:nvPr>
            <p:ph idx="1" type="body"/>
          </p:nvPr>
        </p:nvSpPr>
        <p:spPr>
          <a:xfrm>
            <a:off x="3099225" y="1311575"/>
            <a:ext cx="2982300" cy="16263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s" sz="1350">
                <a:latin typeface="Open Sans"/>
                <a:ea typeface="Open Sans"/>
                <a:cs typeface="Open Sans"/>
                <a:sym typeface="Open Sans"/>
              </a:rPr>
              <a:t>Ordenamiento temporal de las imágenes</a:t>
            </a:r>
            <a:r>
              <a:rPr lang="es" sz="1350">
                <a:latin typeface="Open Sans"/>
                <a:ea typeface="Open Sans"/>
                <a:cs typeface="Open Sans"/>
                <a:sym typeface="Open Sans"/>
              </a:rPr>
              <a:t> </a:t>
            </a:r>
            <a:endParaRPr sz="1350">
              <a:latin typeface="Open Sans"/>
              <a:ea typeface="Open Sans"/>
              <a:cs typeface="Open Sans"/>
              <a:sym typeface="Open Sans"/>
            </a:endParaRPr>
          </a:p>
          <a:p>
            <a:pPr indent="0" lvl="0" marL="0" rtl="0" algn="just">
              <a:lnSpc>
                <a:spcPct val="105000"/>
              </a:lnSpc>
              <a:spcBef>
                <a:spcPts val="1200"/>
              </a:spcBef>
              <a:spcAft>
                <a:spcPts val="1200"/>
              </a:spcAft>
              <a:buNone/>
            </a:pPr>
            <a:r>
              <a:rPr lang="es" sz="1300">
                <a:latin typeface="Open Sans"/>
                <a:ea typeface="Open Sans"/>
                <a:cs typeface="Open Sans"/>
                <a:sym typeface="Open Sans"/>
              </a:rPr>
              <a:t>E</a:t>
            </a:r>
            <a:r>
              <a:rPr lang="es" sz="1300">
                <a:latin typeface="Open Sans"/>
                <a:ea typeface="Open Sans"/>
                <a:cs typeface="Open Sans"/>
                <a:sym typeface="Open Sans"/>
              </a:rPr>
              <a:t>ncontrar correspondencias entre múltiples imágenes de la misma escena por enfoques geométricos. (Basha, Pickup, 2014) </a:t>
            </a:r>
            <a:endParaRPr sz="1300">
              <a:latin typeface="Open Sans"/>
              <a:ea typeface="Open Sans"/>
              <a:cs typeface="Open Sans"/>
              <a:sym typeface="Open Sans"/>
            </a:endParaRPr>
          </a:p>
        </p:txBody>
      </p:sp>
      <p:sp>
        <p:nvSpPr>
          <p:cNvPr id="269" name="Google Shape;269;p33"/>
          <p:cNvSpPr txBox="1"/>
          <p:nvPr>
            <p:ph idx="1" type="body"/>
          </p:nvPr>
        </p:nvSpPr>
        <p:spPr>
          <a:xfrm>
            <a:off x="122850" y="1387775"/>
            <a:ext cx="2776200" cy="1375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350">
                <a:latin typeface="Open Sans"/>
                <a:ea typeface="Open Sans"/>
                <a:cs typeface="Open Sans"/>
                <a:sym typeface="Open Sans"/>
              </a:rPr>
              <a:t>M</a:t>
            </a:r>
            <a:r>
              <a:rPr b="1" lang="es" sz="1350">
                <a:latin typeface="Open Sans"/>
                <a:ea typeface="Open Sans"/>
                <a:cs typeface="Open Sans"/>
                <a:sym typeface="Open Sans"/>
              </a:rPr>
              <a:t>étodo de foto-secuenciación</a:t>
            </a:r>
            <a:endParaRPr b="1" sz="1350">
              <a:latin typeface="Open Sans"/>
              <a:ea typeface="Open Sans"/>
              <a:cs typeface="Open Sans"/>
              <a:sym typeface="Open Sans"/>
            </a:endParaRPr>
          </a:p>
          <a:p>
            <a:pPr indent="0" lvl="0" marL="0" rtl="0" algn="just">
              <a:lnSpc>
                <a:spcPct val="100000"/>
              </a:lnSpc>
              <a:spcBef>
                <a:spcPts val="0"/>
              </a:spcBef>
              <a:spcAft>
                <a:spcPts val="0"/>
              </a:spcAft>
              <a:buNone/>
            </a:pPr>
            <a:r>
              <a:t/>
            </a:r>
            <a:endParaRPr sz="1450">
              <a:latin typeface="Open Sans"/>
              <a:ea typeface="Open Sans"/>
              <a:cs typeface="Open Sans"/>
              <a:sym typeface="Open Sans"/>
            </a:endParaRPr>
          </a:p>
          <a:p>
            <a:pPr indent="0" lvl="0" marL="0" rtl="0" algn="just">
              <a:lnSpc>
                <a:spcPct val="100000"/>
              </a:lnSpc>
              <a:spcBef>
                <a:spcPts val="0"/>
              </a:spcBef>
              <a:spcAft>
                <a:spcPts val="0"/>
              </a:spcAft>
              <a:buNone/>
            </a:pPr>
            <a:r>
              <a:rPr lang="es" sz="1300">
                <a:latin typeface="Open Sans"/>
                <a:ea typeface="Open Sans"/>
                <a:cs typeface="Open Sans"/>
                <a:sym typeface="Open Sans"/>
              </a:rPr>
              <a:t>O</a:t>
            </a:r>
            <a:r>
              <a:rPr lang="es" sz="1300">
                <a:latin typeface="Open Sans"/>
                <a:ea typeface="Open Sans"/>
                <a:cs typeface="Open Sans"/>
                <a:sym typeface="Open Sans"/>
              </a:rPr>
              <a:t>rdenar temporalmente un conjunto de imágenes fijas de cámaras no calibradas. </a:t>
            </a:r>
            <a:endParaRPr sz="1300">
              <a:latin typeface="Open Sans"/>
              <a:ea typeface="Open Sans"/>
              <a:cs typeface="Open Sans"/>
              <a:sym typeface="Open Sans"/>
            </a:endParaRPr>
          </a:p>
          <a:p>
            <a:pPr indent="0" lvl="0" marL="0" rtl="0" algn="just">
              <a:lnSpc>
                <a:spcPct val="100000"/>
              </a:lnSpc>
              <a:spcBef>
                <a:spcPts val="0"/>
              </a:spcBef>
              <a:spcAft>
                <a:spcPts val="0"/>
              </a:spcAft>
              <a:buNone/>
            </a:pPr>
            <a:r>
              <a:rPr lang="es" sz="1300">
                <a:latin typeface="Open Sans"/>
                <a:ea typeface="Open Sans"/>
                <a:cs typeface="Open Sans"/>
                <a:sym typeface="Open Sans"/>
              </a:rPr>
              <a:t>(Tali 2014)</a:t>
            </a:r>
            <a:endParaRPr sz="1300">
              <a:latin typeface="Open Sans"/>
              <a:ea typeface="Open Sans"/>
              <a:cs typeface="Open Sans"/>
              <a:sym typeface="Open Sans"/>
            </a:endParaRPr>
          </a:p>
        </p:txBody>
      </p:sp>
      <p:sp>
        <p:nvSpPr>
          <p:cNvPr id="270" name="Google Shape;270;p33"/>
          <p:cNvSpPr/>
          <p:nvPr/>
        </p:nvSpPr>
        <p:spPr>
          <a:xfrm>
            <a:off x="-376833" y="210625"/>
            <a:ext cx="3305700" cy="669000"/>
          </a:xfrm>
          <a:prstGeom prst="chevron">
            <a:avLst>
              <a:gd fmla="val 50000"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rgbClr val="FFFFFF"/>
                </a:solidFill>
                <a:latin typeface="Open Sans"/>
                <a:ea typeface="Open Sans"/>
                <a:cs typeface="Open Sans"/>
                <a:sym typeface="Open Sans"/>
              </a:rPr>
              <a:t>ESTADO DEL ARTE</a:t>
            </a:r>
            <a:endParaRPr b="1" sz="2000">
              <a:solidFill>
                <a:srgbClr val="FFFFFF"/>
              </a:solidFill>
              <a:latin typeface="Open Sans"/>
              <a:ea typeface="Open Sans"/>
              <a:cs typeface="Open Sans"/>
              <a:sym typeface="Open Sans"/>
            </a:endParaRPr>
          </a:p>
        </p:txBody>
      </p:sp>
      <p:sp>
        <p:nvSpPr>
          <p:cNvPr id="271" name="Google Shape;271;p33"/>
          <p:cNvSpPr txBox="1"/>
          <p:nvPr/>
        </p:nvSpPr>
        <p:spPr>
          <a:xfrm>
            <a:off x="3146875" y="380000"/>
            <a:ext cx="5474400" cy="864600"/>
          </a:xfrm>
          <a:prstGeom prst="rect">
            <a:avLst/>
          </a:prstGeom>
          <a:noFill/>
          <a:ln>
            <a:noFill/>
          </a:ln>
        </p:spPr>
        <p:txBody>
          <a:bodyPr anchorCtr="0" anchor="t" bIns="91425" lIns="91425" spcFirstLastPara="1" rIns="91425" wrap="square" tIns="91425">
            <a:spAutoFit/>
          </a:bodyPr>
          <a:lstStyle/>
          <a:p>
            <a:pPr indent="0" lvl="0" marL="0" rtl="0" algn="just">
              <a:lnSpc>
                <a:spcPct val="105000"/>
              </a:lnSpc>
              <a:spcBef>
                <a:spcPts val="0"/>
              </a:spcBef>
              <a:spcAft>
                <a:spcPts val="1200"/>
              </a:spcAft>
              <a:buClr>
                <a:schemeClr val="dk1"/>
              </a:buClr>
              <a:buSzPts val="688"/>
              <a:buFont typeface="Arial"/>
              <a:buNone/>
            </a:pPr>
            <a:r>
              <a:rPr i="1" lang="es" sz="1425">
                <a:solidFill>
                  <a:schemeClr val="dk2"/>
                </a:solidFill>
                <a:latin typeface="Open Sans"/>
                <a:ea typeface="Open Sans"/>
                <a:cs typeface="Open Sans"/>
                <a:sym typeface="Open Sans"/>
              </a:rPr>
              <a:t>El </a:t>
            </a:r>
            <a:r>
              <a:rPr b="1" i="1" lang="es" sz="1425">
                <a:solidFill>
                  <a:schemeClr val="dk2"/>
                </a:solidFill>
                <a:latin typeface="Open Sans"/>
                <a:ea typeface="Open Sans"/>
                <a:cs typeface="Open Sans"/>
                <a:sym typeface="Open Sans"/>
              </a:rPr>
              <a:t>resumen o clasificación visual </a:t>
            </a:r>
            <a:r>
              <a:rPr i="1" lang="es" sz="1425">
                <a:solidFill>
                  <a:schemeClr val="dk2"/>
                </a:solidFill>
                <a:latin typeface="Open Sans"/>
                <a:ea typeface="Open Sans"/>
                <a:cs typeface="Open Sans"/>
                <a:sym typeface="Open Sans"/>
              </a:rPr>
              <a:t>selecciona principalmente fotogramas o imágenes clave en una secuencia para componer una historia. </a:t>
            </a:r>
            <a:endParaRPr i="1" sz="1600"/>
          </a:p>
        </p:txBody>
      </p:sp>
      <p:grpSp>
        <p:nvGrpSpPr>
          <p:cNvPr id="272" name="Google Shape;272;p33"/>
          <p:cNvGrpSpPr/>
          <p:nvPr/>
        </p:nvGrpSpPr>
        <p:grpSpPr>
          <a:xfrm>
            <a:off x="6299375" y="145525"/>
            <a:ext cx="2488831" cy="393600"/>
            <a:chOff x="6299375" y="145525"/>
            <a:chExt cx="2488831" cy="393600"/>
          </a:xfrm>
        </p:grpSpPr>
        <p:sp>
          <p:nvSpPr>
            <p:cNvPr id="273" name="Google Shape;273;p33"/>
            <p:cNvSpPr/>
            <p:nvPr/>
          </p:nvSpPr>
          <p:spPr>
            <a:xfrm>
              <a:off x="6299375" y="2523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6618922" y="252325"/>
              <a:ext cx="180000" cy="180000"/>
            </a:xfrm>
            <a:prstGeom prst="ellipse">
              <a:avLst/>
            </a:prstGeom>
            <a:solidFill>
              <a:srgbClr val="FFC77F"/>
            </a:solidFill>
            <a:ln cap="flat" cmpd="sng" w="9525">
              <a:solidFill>
                <a:srgbClr val="FFC7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7330017"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7649564"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7969111"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8288658"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8608206" y="252325"/>
              <a:ext cx="180000" cy="180000"/>
            </a:xfrm>
            <a:prstGeom prst="ellipse">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6938469" y="216325"/>
              <a:ext cx="252000" cy="252000"/>
            </a:xfrm>
            <a:prstGeom prst="ellipse">
              <a:avLst/>
            </a:prstGeom>
            <a:solidFill>
              <a:srgbClr val="FFAB40"/>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txBox="1"/>
            <p:nvPr/>
          </p:nvSpPr>
          <p:spPr>
            <a:xfrm>
              <a:off x="6913425" y="145525"/>
              <a:ext cx="2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C</a:t>
              </a:r>
              <a:endParaRPr b="1">
                <a:latin typeface="Open Sans"/>
                <a:ea typeface="Open Sans"/>
                <a:cs typeface="Open Sans"/>
                <a:sym typeface="Open Sans"/>
              </a:endParaRPr>
            </a:p>
          </p:txBody>
        </p:sp>
      </p:grpSp>
      <p:sp>
        <p:nvSpPr>
          <p:cNvPr id="282" name="Google Shape;282;p33"/>
          <p:cNvSpPr txBox="1"/>
          <p:nvPr>
            <p:ph idx="12" type="sldNum"/>
          </p:nvPr>
        </p:nvSpPr>
        <p:spPr>
          <a:xfrm>
            <a:off x="8548658" y="4663217"/>
            <a:ext cx="548700" cy="393600"/>
          </a:xfrm>
          <a:prstGeom prst="rect">
            <a:avLst/>
          </a:prstGeom>
        </p:spPr>
        <p:txBody>
          <a:bodyPr anchorCtr="0" anchor="ctr" bIns="91425" lIns="91425" spcFirstLastPara="1" rIns="91425" wrap="square" tIns="91425">
            <a:normAutofit lnSpcReduction="10000"/>
          </a:bodyPr>
          <a:lstStyle/>
          <a:p>
            <a:pPr indent="0" lvl="0" marL="0" marR="0" rtl="0" algn="r">
              <a:lnSpc>
                <a:spcPct val="100000"/>
              </a:lnSpc>
              <a:spcBef>
                <a:spcPts val="0"/>
              </a:spcBef>
              <a:spcAft>
                <a:spcPts val="0"/>
              </a:spcAft>
              <a:buNone/>
            </a:pPr>
            <a:fld id="{00000000-1234-1234-1234-123412341234}" type="slidenum">
              <a:rPr b="1" lang="es" sz="1500">
                <a:latin typeface="Open Sans"/>
                <a:ea typeface="Open Sans"/>
                <a:cs typeface="Open Sans"/>
                <a:sym typeface="Open Sans"/>
              </a:rPr>
              <a:t>‹#›</a:t>
            </a:fld>
            <a:endParaRPr b="1" sz="1500">
              <a:latin typeface="Open Sans"/>
              <a:ea typeface="Open Sans"/>
              <a:cs typeface="Open Sans"/>
              <a:sym typeface="Open Sans"/>
            </a:endParaRPr>
          </a:p>
        </p:txBody>
      </p:sp>
      <p:sp>
        <p:nvSpPr>
          <p:cNvPr id="283" name="Google Shape;283;p33"/>
          <p:cNvSpPr txBox="1"/>
          <p:nvPr>
            <p:ph idx="1" type="body"/>
          </p:nvPr>
        </p:nvSpPr>
        <p:spPr>
          <a:xfrm>
            <a:off x="6281700" y="1311575"/>
            <a:ext cx="2724300" cy="1724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s" sz="1350">
                <a:latin typeface="Open Sans"/>
                <a:ea typeface="Open Sans"/>
                <a:cs typeface="Open Sans"/>
                <a:sym typeface="Open Sans"/>
              </a:rPr>
              <a:t>Uso de características de flujo óptico denso y un algoritmo de coincidencia de parches</a:t>
            </a:r>
            <a:r>
              <a:rPr lang="es" sz="1450">
                <a:latin typeface="Open Sans"/>
                <a:ea typeface="Open Sans"/>
                <a:cs typeface="Open Sans"/>
                <a:sym typeface="Open Sans"/>
              </a:rPr>
              <a:t> </a:t>
            </a:r>
            <a:endParaRPr sz="1450">
              <a:latin typeface="Open Sans"/>
              <a:ea typeface="Open Sans"/>
              <a:cs typeface="Open Sans"/>
              <a:sym typeface="Open Sans"/>
            </a:endParaRPr>
          </a:p>
          <a:p>
            <a:pPr indent="0" lvl="0" marL="0" rtl="0" algn="just">
              <a:lnSpc>
                <a:spcPct val="105000"/>
              </a:lnSpc>
              <a:spcBef>
                <a:spcPts val="1200"/>
              </a:spcBef>
              <a:spcAft>
                <a:spcPts val="1200"/>
              </a:spcAft>
              <a:buNone/>
            </a:pPr>
            <a:r>
              <a:rPr lang="es" sz="1300">
                <a:latin typeface="Open Sans"/>
                <a:ea typeface="Open Sans"/>
                <a:cs typeface="Open Sans"/>
                <a:sym typeface="Open Sans"/>
              </a:rPr>
              <a:t>Definir métricas sobre la dinámica y la coherencia de la escena. (Choi 2016)</a:t>
            </a:r>
            <a:endParaRPr sz="13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2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3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3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3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3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3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